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399588" cy="683895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80" y="3664"/>
      </p:cViewPr>
      <p:guideLst>
        <p:guide orient="horz" pos="2154"/>
        <p:guide pos="29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50A2-7112-F74E-9BCD-CA1F79371CED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685800"/>
            <a:ext cx="4711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448D-F386-4B4B-B7B6-34E1A8052D8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38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6448D-F386-4B4B-B7B6-34E1A8052D8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84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6448D-F386-4B4B-B7B6-34E1A8052D8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95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4969" y="2124507"/>
            <a:ext cx="7989650" cy="146594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9938" y="3875405"/>
            <a:ext cx="6579712" cy="17477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9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02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5631" y="273875"/>
            <a:ext cx="2173655" cy="581785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3034" y="273875"/>
            <a:ext cx="6365937" cy="5817856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3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39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503" y="4394659"/>
            <a:ext cx="7989650" cy="1358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2503" y="2898639"/>
            <a:ext cx="7989650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0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3034" y="1591006"/>
            <a:ext cx="4268980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8674" y="1591006"/>
            <a:ext cx="4270612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45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80" y="273875"/>
            <a:ext cx="845962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79" y="1530849"/>
            <a:ext cx="4153117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979" y="2168834"/>
            <a:ext cx="4153117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74861" y="1530849"/>
            <a:ext cx="415474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74861" y="2168834"/>
            <a:ext cx="415474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94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2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70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80" y="272292"/>
            <a:ext cx="3092400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74978" y="272292"/>
            <a:ext cx="5254631" cy="5836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9980" y="1431114"/>
            <a:ext cx="3092400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70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2385" y="4787265"/>
            <a:ext cx="5639753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42385" y="611073"/>
            <a:ext cx="5639753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42385" y="5352429"/>
            <a:ext cx="5639753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5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9980" y="273875"/>
            <a:ext cx="8459629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80" y="1595755"/>
            <a:ext cx="8459629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69980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034A-17DB-C74E-B1D9-C22A7C50B4FC}" type="datetimeFigureOut">
              <a:rPr lang="it-IT" smtClean="0"/>
              <a:t>03/12/14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1526" y="6338694"/>
            <a:ext cx="2976536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36372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C274-CCF3-9E45-813D-46D03FD272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3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397757" y="2167475"/>
            <a:ext cx="26883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La società incaricata della distribuzione nelle librerie predispone </a:t>
            </a:r>
            <a:r>
              <a:rPr lang="it-IT" sz="900" dirty="0"/>
              <a:t>annualmente un calendario relativo ai </a:t>
            </a:r>
            <a:r>
              <a:rPr lang="it-IT" sz="900" dirty="0" smtClean="0"/>
              <a:t>n. 5 cicli </a:t>
            </a:r>
            <a:r>
              <a:rPr lang="it-IT" sz="900" dirty="0"/>
              <a:t>di prenotazione delle novità e ristampe, indicando i termini e i </a:t>
            </a:r>
            <a:r>
              <a:rPr lang="it-IT" sz="900" dirty="0" smtClean="0"/>
              <a:t>modi. In occasione di una nuova uscita editoriale, l’Ufficio Acquisti Economato predispone una scheda contenente i dati essenziali  necessari alla promozione presso le librerie (copertina, formato, n. pagine, breve recensione, ecc..) e la trasmette alla società in 55 copie.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123633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164398" y="95669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119602" y="467332"/>
            <a:ext cx="1" cy="637161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rocesso 23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3053300" y="473683"/>
            <a:ext cx="0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07. PROCESSO “VENDITA PUBBLICAZIONI NON PERIODICHE A LIBRERIE”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164398" y="2125098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cxnSp>
        <p:nvCxnSpPr>
          <p:cNvPr id="34" name="Connettore 1 33"/>
          <p:cNvCxnSpPr/>
          <p:nvPr/>
        </p:nvCxnSpPr>
        <p:spPr>
          <a:xfrm flipH="1">
            <a:off x="9314522" y="470483"/>
            <a:ext cx="1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Immagine 34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76200" y="66816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sp>
        <p:nvSpPr>
          <p:cNvPr id="72" name="Titolo 1"/>
          <p:cNvSpPr txBox="1">
            <a:spLocks/>
          </p:cNvSpPr>
          <p:nvPr/>
        </p:nvSpPr>
        <p:spPr>
          <a:xfrm>
            <a:off x="3063902" y="470483"/>
            <a:ext cx="1582876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 Acquisti Economato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4" name="Titolo 1"/>
          <p:cNvSpPr txBox="1">
            <a:spLocks/>
          </p:cNvSpPr>
          <p:nvPr/>
        </p:nvSpPr>
        <p:spPr>
          <a:xfrm>
            <a:off x="7510628" y="473683"/>
            <a:ext cx="1803895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Magazzino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6" name="Processo 75"/>
          <p:cNvSpPr/>
          <p:nvPr/>
        </p:nvSpPr>
        <p:spPr>
          <a:xfrm>
            <a:off x="3435350" y="1252723"/>
            <a:ext cx="1118460" cy="46177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32400" rIns="72000" bIns="32400" rtlCol="0" anchor="ctr"/>
          <a:lstStyle/>
          <a:p>
            <a:pPr algn="ctr"/>
            <a:r>
              <a:rPr lang="it-IT" sz="800" dirty="0" smtClean="0"/>
              <a:t>ACQUISIZIONE SERVIZI DI IMPAGINAZIONE, GRAFICA E STAMPA</a:t>
            </a:r>
          </a:p>
        </p:txBody>
      </p:sp>
      <p:pic>
        <p:nvPicPr>
          <p:cNvPr id="79" name="Immagine 78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23" y="2749781"/>
            <a:ext cx="251543" cy="202352"/>
          </a:xfrm>
          <a:prstGeom prst="rect">
            <a:avLst/>
          </a:prstGeom>
        </p:spPr>
      </p:pic>
      <p:sp>
        <p:nvSpPr>
          <p:cNvPr id="87" name="CasellaDiTesto 86"/>
          <p:cNvSpPr txBox="1"/>
          <p:nvPr/>
        </p:nvSpPr>
        <p:spPr>
          <a:xfrm>
            <a:off x="5207768" y="3419898"/>
            <a:ext cx="94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AGLI</a:t>
            </a:r>
          </a:p>
          <a:p>
            <a:pPr algn="ctr"/>
            <a:r>
              <a:rPr lang="it-IT" sz="700" b="1" dirty="0" smtClean="0"/>
              <a:t>AGENTI</a:t>
            </a:r>
          </a:p>
        </p:txBody>
      </p:sp>
      <p:cxnSp>
        <p:nvCxnSpPr>
          <p:cNvPr id="88" name="Connettore 1 87"/>
          <p:cNvCxnSpPr>
            <a:endCxn id="180" idx="3"/>
          </p:cNvCxnSpPr>
          <p:nvPr/>
        </p:nvCxnSpPr>
        <p:spPr>
          <a:xfrm flipH="1">
            <a:off x="5441537" y="3679938"/>
            <a:ext cx="477603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 flipV="1">
            <a:off x="5919140" y="3524475"/>
            <a:ext cx="0" cy="227996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Processo 89"/>
          <p:cNvSpPr/>
          <p:nvPr/>
        </p:nvSpPr>
        <p:spPr>
          <a:xfrm>
            <a:off x="5207768" y="3900273"/>
            <a:ext cx="1118865" cy="37210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2400" rIns="36000" bIns="32400" rtlCol="0" anchor="ctr"/>
          <a:lstStyle/>
          <a:p>
            <a:pPr algn="ctr"/>
            <a:r>
              <a:rPr lang="it-IT" sz="800" dirty="0" smtClean="0"/>
              <a:t>PRESENTAZIONE NUOVA PUBBLICAZIONE A LIBRERIE</a:t>
            </a:r>
          </a:p>
        </p:txBody>
      </p:sp>
      <p:cxnSp>
        <p:nvCxnSpPr>
          <p:cNvPr id="92" name="Connettore 4 91"/>
          <p:cNvCxnSpPr>
            <a:stCxn id="79" idx="1"/>
            <a:endCxn id="114" idx="1"/>
          </p:cNvCxnSpPr>
          <p:nvPr/>
        </p:nvCxnSpPr>
        <p:spPr>
          <a:xfrm rot="10800000" flipV="1">
            <a:off x="3597665" y="2850956"/>
            <a:ext cx="234759" cy="355747"/>
          </a:xfrm>
          <a:prstGeom prst="bentConnector3">
            <a:avLst>
              <a:gd name="adj1" fmla="val 197376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4 111"/>
          <p:cNvCxnSpPr>
            <a:stCxn id="133" idx="3"/>
            <a:endCxn id="118" idx="0"/>
          </p:cNvCxnSpPr>
          <p:nvPr/>
        </p:nvCxnSpPr>
        <p:spPr>
          <a:xfrm>
            <a:off x="4403682" y="5162191"/>
            <a:ext cx="2402774" cy="146452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397755" y="988130"/>
            <a:ext cx="2688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Le pubblicazioni non periodiche, individuate già nel piano editoriale, sono realizzate e curate dai volontari CAI, mentre l’impaginazione grafica e la stampa sono affidate a società a cui viene affidato il servizio dall’Ufficio Acquisti Economato attraverso l’affidamento diretto (si veda processo 4 per acquisti con importo inferiore a 40.000 Euro).</a:t>
            </a:r>
          </a:p>
        </p:txBody>
      </p:sp>
      <p:sp>
        <p:nvSpPr>
          <p:cNvPr id="107" name="Titolo 1"/>
          <p:cNvSpPr txBox="1">
            <a:spLocks/>
          </p:cNvSpPr>
          <p:nvPr/>
        </p:nvSpPr>
        <p:spPr>
          <a:xfrm>
            <a:off x="4646778" y="473683"/>
            <a:ext cx="1746250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Distributore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13" name="Ovale 112"/>
          <p:cNvSpPr/>
          <p:nvPr/>
        </p:nvSpPr>
        <p:spPr>
          <a:xfrm>
            <a:off x="5892800" y="482134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4</a:t>
            </a:r>
            <a:endParaRPr lang="it-IT" sz="800" b="1" dirty="0" smtClean="0"/>
          </a:p>
        </p:txBody>
      </p:sp>
      <p:cxnSp>
        <p:nvCxnSpPr>
          <p:cNvPr id="137" name="Connettore 4 136"/>
          <p:cNvCxnSpPr>
            <a:stCxn id="68" idx="0"/>
            <a:endCxn id="76" idx="3"/>
          </p:cNvCxnSpPr>
          <p:nvPr/>
        </p:nvCxnSpPr>
        <p:spPr>
          <a:xfrm rot="16200000" flipV="1">
            <a:off x="4292804" y="1744619"/>
            <a:ext cx="840461" cy="318448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4 159"/>
          <p:cNvCxnSpPr>
            <a:stCxn id="90" idx="0"/>
          </p:cNvCxnSpPr>
          <p:nvPr/>
        </p:nvCxnSpPr>
        <p:spPr>
          <a:xfrm rot="5400000" flipH="1" flipV="1">
            <a:off x="5769270" y="3750404"/>
            <a:ext cx="147801" cy="151938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Documento multiplo 179"/>
          <p:cNvSpPr/>
          <p:nvPr/>
        </p:nvSpPr>
        <p:spPr>
          <a:xfrm>
            <a:off x="4692800" y="3451007"/>
            <a:ext cx="748737" cy="457862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anchor="ctr" anchorCtr="1"/>
          <a:lstStyle/>
          <a:p>
            <a:pPr algn="ctr"/>
            <a:r>
              <a:rPr lang="it-IT" sz="800" dirty="0" smtClean="0"/>
              <a:t>SCHEDA EDITORIALE</a:t>
            </a:r>
            <a:endParaRPr lang="it-IT" sz="800" dirty="0"/>
          </a:p>
        </p:txBody>
      </p:sp>
      <p:sp>
        <p:nvSpPr>
          <p:cNvPr id="216" name="Ovale 215"/>
          <p:cNvSpPr/>
          <p:nvPr/>
        </p:nvSpPr>
        <p:spPr>
          <a:xfrm>
            <a:off x="3139144" y="1032580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sp>
        <p:nvSpPr>
          <p:cNvPr id="217" name="Ovale 216"/>
          <p:cNvSpPr/>
          <p:nvPr/>
        </p:nvSpPr>
        <p:spPr>
          <a:xfrm>
            <a:off x="6047234" y="259503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sp>
        <p:nvSpPr>
          <p:cNvPr id="218" name="Ovale 217"/>
          <p:cNvSpPr/>
          <p:nvPr/>
        </p:nvSpPr>
        <p:spPr>
          <a:xfrm>
            <a:off x="6009420" y="352172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3</a:t>
            </a:r>
            <a:endParaRPr lang="it-IT" sz="800" b="1" dirty="0" smtClean="0"/>
          </a:p>
        </p:txBody>
      </p:sp>
      <p:sp>
        <p:nvSpPr>
          <p:cNvPr id="219" name="Ovale 218"/>
          <p:cNvSpPr/>
          <p:nvPr/>
        </p:nvSpPr>
        <p:spPr>
          <a:xfrm>
            <a:off x="6436013" y="5723811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cxnSp>
        <p:nvCxnSpPr>
          <p:cNvPr id="85" name="Connettore 1 84"/>
          <p:cNvCxnSpPr/>
          <p:nvPr/>
        </p:nvCxnSpPr>
        <p:spPr>
          <a:xfrm>
            <a:off x="6393028" y="473683"/>
            <a:ext cx="0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Connettore 1 90"/>
          <p:cNvCxnSpPr/>
          <p:nvPr/>
        </p:nvCxnSpPr>
        <p:spPr>
          <a:xfrm>
            <a:off x="7517145" y="474138"/>
            <a:ext cx="13119" cy="6359745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>
            <a:off x="4646778" y="468595"/>
            <a:ext cx="0" cy="6370355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Documento 76"/>
          <p:cNvSpPr/>
          <p:nvPr/>
        </p:nvSpPr>
        <p:spPr>
          <a:xfrm>
            <a:off x="4701100" y="4750356"/>
            <a:ext cx="593858" cy="35525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CEDOLA LIBRERIA  </a:t>
            </a:r>
            <a:endParaRPr lang="it-IT" sz="800" dirty="0"/>
          </a:p>
        </p:txBody>
      </p:sp>
      <p:sp>
        <p:nvSpPr>
          <p:cNvPr id="78" name="Documento 77"/>
          <p:cNvSpPr/>
          <p:nvPr/>
        </p:nvSpPr>
        <p:spPr>
          <a:xfrm>
            <a:off x="8174352" y="5665516"/>
            <a:ext cx="544612" cy="35525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ORDINE</a:t>
            </a:r>
          </a:p>
          <a:p>
            <a:pPr algn="ctr"/>
            <a:r>
              <a:rPr lang="it-IT" sz="700" dirty="0" smtClean="0"/>
              <a:t>Protocollato  </a:t>
            </a:r>
            <a:endParaRPr lang="it-IT" sz="700" dirty="0"/>
          </a:p>
        </p:txBody>
      </p:sp>
      <p:sp>
        <p:nvSpPr>
          <p:cNvPr id="100" name="Titolo 1"/>
          <p:cNvSpPr txBox="1">
            <a:spLocks/>
          </p:cNvSpPr>
          <p:nvPr/>
        </p:nvSpPr>
        <p:spPr>
          <a:xfrm>
            <a:off x="6393028" y="479205"/>
            <a:ext cx="1124117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Protocollo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01" name="Processo 100"/>
          <p:cNvSpPr/>
          <p:nvPr/>
        </p:nvSpPr>
        <p:spPr>
          <a:xfrm>
            <a:off x="6806456" y="5692477"/>
            <a:ext cx="667214" cy="29962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PROTOCOLLO</a:t>
            </a:r>
          </a:p>
        </p:txBody>
      </p:sp>
      <p:sp>
        <p:nvSpPr>
          <p:cNvPr id="108" name="Processo 107"/>
          <p:cNvSpPr/>
          <p:nvPr/>
        </p:nvSpPr>
        <p:spPr>
          <a:xfrm>
            <a:off x="5372099" y="4390866"/>
            <a:ext cx="787401" cy="37373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RACCOLTA ORDINI RICEVUTI</a:t>
            </a:r>
          </a:p>
        </p:txBody>
      </p:sp>
      <p:sp>
        <p:nvSpPr>
          <p:cNvPr id="118" name="Documento 117"/>
          <p:cNvSpPr/>
          <p:nvPr/>
        </p:nvSpPr>
        <p:spPr>
          <a:xfrm>
            <a:off x="6534150" y="5308643"/>
            <a:ext cx="544612" cy="35525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ORDINE  </a:t>
            </a:r>
            <a:endParaRPr lang="it-IT" sz="800" dirty="0"/>
          </a:p>
        </p:txBody>
      </p:sp>
      <p:pic>
        <p:nvPicPr>
          <p:cNvPr id="68" name="Immagine 67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86" y="2324073"/>
            <a:ext cx="251543" cy="202352"/>
          </a:xfrm>
          <a:prstGeom prst="rect">
            <a:avLst/>
          </a:prstGeom>
        </p:spPr>
      </p:pic>
      <p:sp>
        <p:nvSpPr>
          <p:cNvPr id="69" name="Documento 68"/>
          <p:cNvSpPr/>
          <p:nvPr/>
        </p:nvSpPr>
        <p:spPr>
          <a:xfrm>
            <a:off x="5487954" y="2228949"/>
            <a:ext cx="627566" cy="38828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CALENDARIO</a:t>
            </a:r>
          </a:p>
          <a:p>
            <a:pPr algn="ctr"/>
            <a:r>
              <a:rPr lang="it-IT" sz="800" dirty="0" smtClean="0"/>
              <a:t>PRENOTAZ.  </a:t>
            </a:r>
            <a:endParaRPr lang="it-IT" sz="800" dirty="0"/>
          </a:p>
        </p:txBody>
      </p:sp>
      <p:sp>
        <p:nvSpPr>
          <p:cNvPr id="73" name="Ovale 72"/>
          <p:cNvSpPr/>
          <p:nvPr/>
        </p:nvSpPr>
        <p:spPr>
          <a:xfrm>
            <a:off x="5611935" y="2676969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cxnSp>
        <p:nvCxnSpPr>
          <p:cNvPr id="95" name="Connettore 4 94"/>
          <p:cNvCxnSpPr>
            <a:stCxn id="69" idx="2"/>
            <a:endCxn id="73" idx="0"/>
          </p:cNvCxnSpPr>
          <p:nvPr/>
        </p:nvCxnSpPr>
        <p:spPr>
          <a:xfrm rot="16200000" flipH="1">
            <a:off x="5760261" y="2633044"/>
            <a:ext cx="85401" cy="244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>
            <a:stCxn id="69" idx="1"/>
            <a:endCxn id="68" idx="3"/>
          </p:cNvCxnSpPr>
          <p:nvPr/>
        </p:nvCxnSpPr>
        <p:spPr>
          <a:xfrm flipH="1">
            <a:off x="4998029" y="2423094"/>
            <a:ext cx="489925" cy="2155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>
            <a:stCxn id="73" idx="2"/>
            <a:endCxn id="79" idx="3"/>
          </p:cNvCxnSpPr>
          <p:nvPr/>
        </p:nvCxnSpPr>
        <p:spPr>
          <a:xfrm flipH="1" flipV="1">
            <a:off x="4083966" y="2850957"/>
            <a:ext cx="1527969" cy="27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4753122" y="2258547"/>
            <a:ext cx="940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Annualmente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4495800" y="2681798"/>
            <a:ext cx="12646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nuova uscita editoriale</a:t>
            </a:r>
          </a:p>
        </p:txBody>
      </p:sp>
      <p:sp>
        <p:nvSpPr>
          <p:cNvPr id="114" name="Documento 113"/>
          <p:cNvSpPr/>
          <p:nvPr/>
        </p:nvSpPr>
        <p:spPr>
          <a:xfrm>
            <a:off x="3597664" y="3012559"/>
            <a:ext cx="627566" cy="388289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SCHEDA EDITORIALE</a:t>
            </a:r>
            <a:endParaRPr lang="it-IT" sz="800" dirty="0"/>
          </a:p>
        </p:txBody>
      </p:sp>
      <p:sp>
        <p:nvSpPr>
          <p:cNvPr id="115" name="CasellaDiTesto 114"/>
          <p:cNvSpPr txBox="1"/>
          <p:nvPr/>
        </p:nvSpPr>
        <p:spPr>
          <a:xfrm>
            <a:off x="397757" y="3622702"/>
            <a:ext cx="2688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Il Distributore consegna le schede editoriali agli agenti, i quali presentano la nuova pubblicazione alle librerie</a:t>
            </a:r>
            <a:r>
              <a:rPr lang="it-IT" sz="900" dirty="0" smtClean="0"/>
              <a:t>.</a:t>
            </a:r>
            <a:endParaRPr lang="it-IT" sz="900" dirty="0"/>
          </a:p>
        </p:txBody>
      </p:sp>
      <p:sp>
        <p:nvSpPr>
          <p:cNvPr id="116" name="Ovale 115"/>
          <p:cNvSpPr/>
          <p:nvPr/>
        </p:nvSpPr>
        <p:spPr>
          <a:xfrm>
            <a:off x="164398" y="358032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3</a:t>
            </a:r>
            <a:endParaRPr lang="it-IT" sz="800" b="1" dirty="0" smtClean="0"/>
          </a:p>
        </p:txBody>
      </p:sp>
      <p:cxnSp>
        <p:nvCxnSpPr>
          <p:cNvPr id="117" name="Connettore 4 116"/>
          <p:cNvCxnSpPr>
            <a:stCxn id="114" idx="3"/>
            <a:endCxn id="180" idx="0"/>
          </p:cNvCxnSpPr>
          <p:nvPr/>
        </p:nvCxnSpPr>
        <p:spPr>
          <a:xfrm>
            <a:off x="4225230" y="3206704"/>
            <a:ext cx="893449" cy="244303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CasellaDiTesto 118"/>
          <p:cNvSpPr txBox="1"/>
          <p:nvPr/>
        </p:nvSpPr>
        <p:spPr>
          <a:xfrm>
            <a:off x="397757" y="4253242"/>
            <a:ext cx="2688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Dopo circa due mesi e mezzo, si conclude il ciclo di prenotazione ordini presso le librerie e il Distributore trasmette all’Ufficio Acquisti la cedola libreria con il quantitativo complessivo ordinato; inoltre, in qualsiasi momento dell’anno l’Ufficio Acquisti riceve gli ordini per le pubblicazioni già in distribuzione dai quattro magazzini del Distributore. </a:t>
            </a:r>
          </a:p>
        </p:txBody>
      </p:sp>
      <p:sp>
        <p:nvSpPr>
          <p:cNvPr id="120" name="Ovale 119"/>
          <p:cNvSpPr/>
          <p:nvPr/>
        </p:nvSpPr>
        <p:spPr>
          <a:xfrm>
            <a:off x="164398" y="421086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4</a:t>
            </a:r>
            <a:endParaRPr lang="it-IT" sz="800" b="1" dirty="0" smtClean="0"/>
          </a:p>
        </p:txBody>
      </p:sp>
      <p:sp>
        <p:nvSpPr>
          <p:cNvPr id="121" name="CasellaDiTesto 120"/>
          <p:cNvSpPr txBox="1"/>
          <p:nvPr/>
        </p:nvSpPr>
        <p:spPr>
          <a:xfrm>
            <a:off x="397880" y="5433744"/>
            <a:ext cx="2688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Gli ordini ricevuti vengono </a:t>
            </a:r>
            <a:r>
              <a:rPr lang="it-IT" sz="900" dirty="0" smtClean="0"/>
              <a:t>trasmessi </a:t>
            </a:r>
            <a:r>
              <a:rPr lang="it-IT" sz="900" dirty="0"/>
              <a:t>all’Ufficio Protocollo perché siano </a:t>
            </a:r>
            <a:r>
              <a:rPr lang="it-IT" sz="900" dirty="0" smtClean="0"/>
              <a:t>protocollati (si veda processo n. </a:t>
            </a:r>
            <a:r>
              <a:rPr lang="it-IT" sz="900" smtClean="0"/>
              <a:t>19</a:t>
            </a:r>
            <a:r>
              <a:rPr lang="it-IT" sz="900" smtClean="0"/>
              <a:t>) </a:t>
            </a:r>
            <a:r>
              <a:rPr lang="it-IT" sz="900" dirty="0"/>
              <a:t>e quindi vengono inviati al Magazzino</a:t>
            </a:r>
            <a:r>
              <a:rPr lang="it-IT" sz="900" dirty="0" smtClean="0"/>
              <a:t>.</a:t>
            </a:r>
            <a:endParaRPr lang="it-IT" sz="900" dirty="0"/>
          </a:p>
        </p:txBody>
      </p:sp>
      <p:sp>
        <p:nvSpPr>
          <p:cNvPr id="122" name="Ovale 121"/>
          <p:cNvSpPr/>
          <p:nvPr/>
        </p:nvSpPr>
        <p:spPr>
          <a:xfrm>
            <a:off x="164521" y="539136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cxnSp>
        <p:nvCxnSpPr>
          <p:cNvPr id="123" name="Connettore 1 122"/>
          <p:cNvCxnSpPr>
            <a:stCxn id="108" idx="0"/>
            <a:endCxn id="90" idx="2"/>
          </p:cNvCxnSpPr>
          <p:nvPr/>
        </p:nvCxnSpPr>
        <p:spPr>
          <a:xfrm flipV="1">
            <a:off x="5765800" y="4272381"/>
            <a:ext cx="1401" cy="118485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Documento 124"/>
          <p:cNvSpPr/>
          <p:nvPr/>
        </p:nvSpPr>
        <p:spPr>
          <a:xfrm>
            <a:off x="3860865" y="4750185"/>
            <a:ext cx="593858" cy="35525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CEDOLA LIBRERIA  </a:t>
            </a:r>
            <a:endParaRPr lang="it-IT" sz="800" dirty="0"/>
          </a:p>
        </p:txBody>
      </p:sp>
      <p:sp>
        <p:nvSpPr>
          <p:cNvPr id="127" name="CasellaDiTesto 126"/>
          <p:cNvSpPr txBox="1"/>
          <p:nvPr/>
        </p:nvSpPr>
        <p:spPr>
          <a:xfrm>
            <a:off x="4690804" y="4224441"/>
            <a:ext cx="126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/>
              <a:t>Alla conclusione del ciclo</a:t>
            </a:r>
          </a:p>
          <a:p>
            <a:r>
              <a:rPr lang="it-IT" sz="700" dirty="0"/>
              <a:t>d</a:t>
            </a:r>
            <a:r>
              <a:rPr lang="it-IT" sz="700" dirty="0" smtClean="0"/>
              <a:t>i prenotazione</a:t>
            </a:r>
          </a:p>
        </p:txBody>
      </p:sp>
      <p:cxnSp>
        <p:nvCxnSpPr>
          <p:cNvPr id="130" name="Connettore 4 129"/>
          <p:cNvCxnSpPr>
            <a:stCxn id="77" idx="3"/>
            <a:endCxn id="108" idx="2"/>
          </p:cNvCxnSpPr>
          <p:nvPr/>
        </p:nvCxnSpPr>
        <p:spPr>
          <a:xfrm flipV="1">
            <a:off x="5294958" y="4764602"/>
            <a:ext cx="470842" cy="163383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2 130"/>
          <p:cNvCxnSpPr>
            <a:stCxn id="77" idx="1"/>
            <a:endCxn id="125" idx="3"/>
          </p:cNvCxnSpPr>
          <p:nvPr/>
        </p:nvCxnSpPr>
        <p:spPr>
          <a:xfrm flipH="1" flipV="1">
            <a:off x="4454723" y="4927814"/>
            <a:ext cx="246377" cy="17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Documento multiplo 132"/>
          <p:cNvSpPr/>
          <p:nvPr/>
        </p:nvSpPr>
        <p:spPr>
          <a:xfrm>
            <a:off x="3722807" y="4916984"/>
            <a:ext cx="680875" cy="490414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anchor="ctr" anchorCtr="1"/>
          <a:lstStyle/>
          <a:p>
            <a:pPr algn="ctr"/>
            <a:r>
              <a:rPr lang="it-IT" sz="800" dirty="0" smtClean="0"/>
              <a:t>ORDINI</a:t>
            </a:r>
            <a:endParaRPr lang="it-IT" sz="800" dirty="0"/>
          </a:p>
          <a:p>
            <a:pPr algn="ctr"/>
            <a:r>
              <a:rPr lang="it-IT" sz="700" dirty="0" smtClean="0"/>
              <a:t>PUBBLICAZ. IN DISTR.</a:t>
            </a:r>
          </a:p>
        </p:txBody>
      </p:sp>
      <p:cxnSp>
        <p:nvCxnSpPr>
          <p:cNvPr id="134" name="Connettore 1 133"/>
          <p:cNvCxnSpPr/>
          <p:nvPr/>
        </p:nvCxnSpPr>
        <p:spPr>
          <a:xfrm flipH="1">
            <a:off x="3053301" y="5147002"/>
            <a:ext cx="612356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Connettore 1 137"/>
          <p:cNvCxnSpPr/>
          <p:nvPr/>
        </p:nvCxnSpPr>
        <p:spPr>
          <a:xfrm flipV="1">
            <a:off x="3670603" y="5023289"/>
            <a:ext cx="0" cy="227996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CasellaDiTesto 139"/>
          <p:cNvSpPr txBox="1"/>
          <p:nvPr/>
        </p:nvSpPr>
        <p:spPr>
          <a:xfrm>
            <a:off x="2909780" y="4877010"/>
            <a:ext cx="94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DA MAGAZZINI</a:t>
            </a:r>
          </a:p>
          <a:p>
            <a:pPr algn="ctr"/>
            <a:r>
              <a:rPr lang="it-IT" sz="700" b="1" dirty="0" smtClean="0"/>
              <a:t>DEL DISTR.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2736807" y="5099621"/>
            <a:ext cx="126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In qualsiasi </a:t>
            </a:r>
          </a:p>
          <a:p>
            <a:pPr algn="ctr"/>
            <a:r>
              <a:rPr lang="it-IT" sz="700" dirty="0" smtClean="0"/>
              <a:t>momento</a:t>
            </a:r>
          </a:p>
        </p:txBody>
      </p:sp>
      <p:cxnSp>
        <p:nvCxnSpPr>
          <p:cNvPr id="145" name="Connettore 4 144"/>
          <p:cNvCxnSpPr>
            <a:stCxn id="101" idx="0"/>
            <a:endCxn id="118" idx="3"/>
          </p:cNvCxnSpPr>
          <p:nvPr/>
        </p:nvCxnSpPr>
        <p:spPr>
          <a:xfrm rot="16200000" flipV="1">
            <a:off x="7006311" y="5558724"/>
            <a:ext cx="206205" cy="61301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CasellaDiTesto 147"/>
          <p:cNvSpPr txBox="1"/>
          <p:nvPr/>
        </p:nvSpPr>
        <p:spPr>
          <a:xfrm>
            <a:off x="397755" y="6063956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/>
              <a:t>Se il Magazzino interno non ha disponibilità delle copie necessarie alla distribuzione, si effettua una richiesta al magazzino esterno per coprire il fabbisogno</a:t>
            </a:r>
            <a:r>
              <a:rPr lang="it-IT" sz="900" dirty="0" smtClean="0"/>
              <a:t>.</a:t>
            </a:r>
            <a:endParaRPr lang="it-IT" sz="900" dirty="0"/>
          </a:p>
        </p:txBody>
      </p:sp>
      <p:sp>
        <p:nvSpPr>
          <p:cNvPr id="149" name="Ovale 148"/>
          <p:cNvSpPr/>
          <p:nvPr/>
        </p:nvSpPr>
        <p:spPr>
          <a:xfrm>
            <a:off x="164396" y="602157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  <p:cxnSp>
        <p:nvCxnSpPr>
          <p:cNvPr id="150" name="Connettore 2 149"/>
          <p:cNvCxnSpPr>
            <a:stCxn id="101" idx="3"/>
            <a:endCxn id="78" idx="1"/>
          </p:cNvCxnSpPr>
          <p:nvPr/>
        </p:nvCxnSpPr>
        <p:spPr>
          <a:xfrm>
            <a:off x="7473670" y="5842289"/>
            <a:ext cx="700682" cy="85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Ovale 153"/>
          <p:cNvSpPr/>
          <p:nvPr/>
        </p:nvSpPr>
        <p:spPr>
          <a:xfrm>
            <a:off x="8251915" y="6063956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cxnSp>
        <p:nvCxnSpPr>
          <p:cNvPr id="155" name="Connettore 1 154"/>
          <p:cNvCxnSpPr>
            <a:stCxn id="78" idx="2"/>
            <a:endCxn id="154" idx="0"/>
          </p:cNvCxnSpPr>
          <p:nvPr/>
        </p:nvCxnSpPr>
        <p:spPr>
          <a:xfrm flipH="1">
            <a:off x="8444165" y="5997287"/>
            <a:ext cx="2493" cy="66669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Processo 157"/>
          <p:cNvSpPr/>
          <p:nvPr/>
        </p:nvSpPr>
        <p:spPr>
          <a:xfrm>
            <a:off x="7593856" y="6483569"/>
            <a:ext cx="998108" cy="29962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RICHIESTA A MAGAZZINO ESTERNO</a:t>
            </a:r>
          </a:p>
        </p:txBody>
      </p:sp>
      <p:cxnSp>
        <p:nvCxnSpPr>
          <p:cNvPr id="159" name="Connettore 4 158"/>
          <p:cNvCxnSpPr>
            <a:stCxn id="154" idx="2"/>
            <a:endCxn id="158" idx="0"/>
          </p:cNvCxnSpPr>
          <p:nvPr/>
        </p:nvCxnSpPr>
        <p:spPr>
          <a:xfrm rot="10800000" flipV="1">
            <a:off x="8092911" y="6240719"/>
            <a:ext cx="159005" cy="242850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CasellaDiTesto 161"/>
          <p:cNvSpPr txBox="1"/>
          <p:nvPr/>
        </p:nvSpPr>
        <p:spPr>
          <a:xfrm>
            <a:off x="7484357" y="6079837"/>
            <a:ext cx="859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/>
              <a:t>Se non disponibile</a:t>
            </a:r>
          </a:p>
        </p:txBody>
      </p:sp>
      <p:sp>
        <p:nvSpPr>
          <p:cNvPr id="163" name="CasellaDiTesto 162"/>
          <p:cNvSpPr txBox="1"/>
          <p:nvPr/>
        </p:nvSpPr>
        <p:spPr>
          <a:xfrm>
            <a:off x="8615615" y="6069485"/>
            <a:ext cx="6494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/>
              <a:t>Altrimenti</a:t>
            </a:r>
          </a:p>
        </p:txBody>
      </p:sp>
      <p:cxnSp>
        <p:nvCxnSpPr>
          <p:cNvPr id="164" name="Connettore 4 163"/>
          <p:cNvCxnSpPr>
            <a:stCxn id="154" idx="6"/>
          </p:cNvCxnSpPr>
          <p:nvPr/>
        </p:nvCxnSpPr>
        <p:spPr>
          <a:xfrm>
            <a:off x="8636414" y="6240719"/>
            <a:ext cx="393286" cy="598231"/>
          </a:xfrm>
          <a:prstGeom prst="bentConnector2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vale 167"/>
          <p:cNvSpPr/>
          <p:nvPr/>
        </p:nvSpPr>
        <p:spPr>
          <a:xfrm>
            <a:off x="8663775" y="6353141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15355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9600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>
            <a:off x="110921" y="467332"/>
            <a:ext cx="8682" cy="2819699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rocesso 5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07. PROCESSO “VENDITA PUBBLICAZIONI NON PERIODICHE A LIBRERIE” (segue)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9314524" y="470483"/>
            <a:ext cx="0" cy="281654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magine 10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>
            <a:off x="110921" y="3287031"/>
            <a:ext cx="920359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97163" y="2410127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Alla fine di ciascun mese il Distributore comunica via mail i dati di vendita all’Ufficio Acquisti Economato, il quale li trasmette al Magazzino per la fatturazione del venduto al Distributore.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127505" y="2058947"/>
            <a:ext cx="94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Pubblicazioni</a:t>
            </a:r>
          </a:p>
          <a:p>
            <a:pPr algn="ctr"/>
            <a:r>
              <a:rPr lang="it-IT" sz="700" dirty="0" smtClean="0"/>
              <a:t>ordinate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378770" y="2343212"/>
            <a:ext cx="94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A fine </a:t>
            </a:r>
          </a:p>
          <a:p>
            <a:pPr algn="ctr"/>
            <a:r>
              <a:rPr lang="it-IT" sz="700" dirty="0" smtClean="0"/>
              <a:t>mese</a:t>
            </a:r>
          </a:p>
        </p:txBody>
      </p:sp>
      <p:cxnSp>
        <p:nvCxnSpPr>
          <p:cNvPr id="52" name="Connettore 1 51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Ovale 54"/>
          <p:cNvSpPr/>
          <p:nvPr/>
        </p:nvSpPr>
        <p:spPr>
          <a:xfrm>
            <a:off x="164398" y="96939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7</a:t>
            </a:r>
            <a:endParaRPr lang="it-IT" sz="800" b="1" dirty="0" smtClean="0"/>
          </a:p>
        </p:txBody>
      </p:sp>
      <p:sp>
        <p:nvSpPr>
          <p:cNvPr id="56" name="CasellaDiTesto 55"/>
          <p:cNvSpPr txBox="1"/>
          <p:nvPr/>
        </p:nvSpPr>
        <p:spPr>
          <a:xfrm>
            <a:off x="395790" y="1780015"/>
            <a:ext cx="2688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Una copia del documento di trasporto, invece, viene consegnata al Distributore unitamente alle pubblicazioni ordinate.</a:t>
            </a:r>
          </a:p>
        </p:txBody>
      </p:sp>
      <p:sp>
        <p:nvSpPr>
          <p:cNvPr id="57" name="Ovale 56"/>
          <p:cNvSpPr/>
          <p:nvPr/>
        </p:nvSpPr>
        <p:spPr>
          <a:xfrm>
            <a:off x="164398" y="237359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9</a:t>
            </a:r>
          </a:p>
        </p:txBody>
      </p:sp>
      <p:sp>
        <p:nvSpPr>
          <p:cNvPr id="60" name="Documento 59"/>
          <p:cNvSpPr/>
          <p:nvPr/>
        </p:nvSpPr>
        <p:spPr>
          <a:xfrm>
            <a:off x="5446616" y="1799065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DDT  </a:t>
            </a:r>
            <a:endParaRPr lang="it-IT" sz="800" dirty="0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" y="66816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cxnSp>
        <p:nvCxnSpPr>
          <p:cNvPr id="95" name="Connettore 4 94"/>
          <p:cNvCxnSpPr>
            <a:stCxn id="58" idx="3"/>
            <a:endCxn id="59" idx="2"/>
          </p:cNvCxnSpPr>
          <p:nvPr/>
        </p:nvCxnSpPr>
        <p:spPr>
          <a:xfrm flipV="1">
            <a:off x="5700781" y="2279063"/>
            <a:ext cx="314957" cy="334054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e 126"/>
          <p:cNvSpPr/>
          <p:nvPr/>
        </p:nvSpPr>
        <p:spPr>
          <a:xfrm>
            <a:off x="7533589" y="105787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7</a:t>
            </a:r>
            <a:endParaRPr lang="it-IT" sz="800" b="1" dirty="0" smtClean="0"/>
          </a:p>
        </p:txBody>
      </p:sp>
      <p:sp>
        <p:nvSpPr>
          <p:cNvPr id="128" name="Ovale 127"/>
          <p:cNvSpPr/>
          <p:nvPr/>
        </p:nvSpPr>
        <p:spPr>
          <a:xfrm>
            <a:off x="5027335" y="188413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8</a:t>
            </a:r>
          </a:p>
        </p:txBody>
      </p:sp>
      <p:pic>
        <p:nvPicPr>
          <p:cNvPr id="59" name="Immagine 58" descr="pubblicazio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2" y="1958031"/>
            <a:ext cx="333752" cy="321032"/>
          </a:xfrm>
          <a:prstGeom prst="rect">
            <a:avLst/>
          </a:prstGeom>
        </p:spPr>
      </p:pic>
      <p:cxnSp>
        <p:nvCxnSpPr>
          <p:cNvPr id="63" name="Connettore 1 62"/>
          <p:cNvCxnSpPr/>
          <p:nvPr/>
        </p:nvCxnSpPr>
        <p:spPr>
          <a:xfrm>
            <a:off x="6393028" y="473683"/>
            <a:ext cx="0" cy="281334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4646778" y="468595"/>
            <a:ext cx="0" cy="2818436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itolo 1"/>
          <p:cNvSpPr txBox="1">
            <a:spLocks/>
          </p:cNvSpPr>
          <p:nvPr/>
        </p:nvSpPr>
        <p:spPr>
          <a:xfrm>
            <a:off x="4646778" y="473683"/>
            <a:ext cx="1746250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Distributore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0" name="Titolo 1"/>
          <p:cNvSpPr txBox="1">
            <a:spLocks/>
          </p:cNvSpPr>
          <p:nvPr/>
        </p:nvSpPr>
        <p:spPr>
          <a:xfrm>
            <a:off x="3063902" y="470483"/>
            <a:ext cx="1582876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 Acquisti Economato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71" name="Connettore 1 70"/>
          <p:cNvCxnSpPr/>
          <p:nvPr/>
        </p:nvCxnSpPr>
        <p:spPr>
          <a:xfrm>
            <a:off x="3053300" y="473683"/>
            <a:ext cx="0" cy="281334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Immagine 57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38" y="2511941"/>
            <a:ext cx="251543" cy="202352"/>
          </a:xfrm>
          <a:prstGeom prst="rect">
            <a:avLst/>
          </a:prstGeom>
        </p:spPr>
      </p:pic>
      <p:cxnSp>
        <p:nvCxnSpPr>
          <p:cNvPr id="62" name="Connettore 4 61"/>
          <p:cNvCxnSpPr>
            <a:stCxn id="100" idx="0"/>
            <a:endCxn id="58" idx="1"/>
          </p:cNvCxnSpPr>
          <p:nvPr/>
        </p:nvCxnSpPr>
        <p:spPr>
          <a:xfrm rot="5400000" flipH="1" flipV="1">
            <a:off x="5215101" y="2447842"/>
            <a:ext cx="68862" cy="399412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7502606" y="479205"/>
            <a:ext cx="0" cy="2807826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itolo 1"/>
          <p:cNvSpPr txBox="1">
            <a:spLocks/>
          </p:cNvSpPr>
          <p:nvPr/>
        </p:nvSpPr>
        <p:spPr>
          <a:xfrm>
            <a:off x="6393028" y="479205"/>
            <a:ext cx="1124117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Ufficio</a:t>
            </a:r>
          </a:p>
          <a:p>
            <a:r>
              <a:rPr lang="it-IT" sz="1200" b="1" dirty="0" smtClean="0">
                <a:solidFill>
                  <a:srgbClr val="000000"/>
                </a:solidFill>
              </a:rPr>
              <a:t>Protocollo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9" name="Titolo 1"/>
          <p:cNvSpPr txBox="1">
            <a:spLocks/>
          </p:cNvSpPr>
          <p:nvPr/>
        </p:nvSpPr>
        <p:spPr>
          <a:xfrm>
            <a:off x="7510628" y="473683"/>
            <a:ext cx="1803895" cy="42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Magazzino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64398" y="174082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8</a:t>
            </a:r>
            <a:endParaRPr lang="it-IT" sz="800" b="1" dirty="0" smtClean="0"/>
          </a:p>
        </p:txBody>
      </p:sp>
      <p:sp>
        <p:nvSpPr>
          <p:cNvPr id="83" name="CasellaDiTesto 82"/>
          <p:cNvSpPr txBox="1"/>
          <p:nvPr/>
        </p:nvSpPr>
        <p:spPr>
          <a:xfrm>
            <a:off x="395790" y="1004113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Quindi il Magazzino interno evade gli ordini con l’emissione in due copie del documento di trasporto, tramite il programma OSRA, e avviene lo scarico del magazzino.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7987830" y="1416687"/>
            <a:ext cx="1096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Scarico</a:t>
            </a:r>
          </a:p>
        </p:txBody>
      </p:sp>
      <p:sp>
        <p:nvSpPr>
          <p:cNvPr id="86" name="Documento 85"/>
          <p:cNvSpPr/>
          <p:nvPr/>
        </p:nvSpPr>
        <p:spPr>
          <a:xfrm>
            <a:off x="7794129" y="1416947"/>
            <a:ext cx="544611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800" dirty="0" smtClean="0"/>
              <a:t>DDT  </a:t>
            </a:r>
            <a:endParaRPr lang="it-IT" sz="800" dirty="0"/>
          </a:p>
        </p:txBody>
      </p:sp>
      <p:sp>
        <p:nvSpPr>
          <p:cNvPr id="87" name="Documento 86"/>
          <p:cNvSpPr/>
          <p:nvPr/>
        </p:nvSpPr>
        <p:spPr>
          <a:xfrm>
            <a:off x="7734288" y="1582571"/>
            <a:ext cx="544612" cy="35525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DDT  </a:t>
            </a:r>
            <a:endParaRPr lang="it-IT" sz="800" dirty="0"/>
          </a:p>
        </p:txBody>
      </p:sp>
      <p:sp>
        <p:nvSpPr>
          <p:cNvPr id="90" name="Disco magnetico 89"/>
          <p:cNvSpPr/>
          <p:nvPr/>
        </p:nvSpPr>
        <p:spPr>
          <a:xfrm>
            <a:off x="8744228" y="1409823"/>
            <a:ext cx="419895" cy="35352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700" dirty="0" smtClean="0"/>
              <a:t>OSRA </a:t>
            </a:r>
          </a:p>
          <a:p>
            <a:pPr algn="ctr"/>
            <a:r>
              <a:rPr lang="it-IT" sz="700" dirty="0" smtClean="0"/>
              <a:t>Aziendale</a:t>
            </a:r>
            <a:endParaRPr lang="it-IT" sz="700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6343229" y="1799701"/>
            <a:ext cx="12463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Al momento della consegna</a:t>
            </a:r>
          </a:p>
        </p:txBody>
      </p:sp>
      <p:sp>
        <p:nvSpPr>
          <p:cNvPr id="102" name="Documento 101"/>
          <p:cNvSpPr/>
          <p:nvPr/>
        </p:nvSpPr>
        <p:spPr>
          <a:xfrm>
            <a:off x="3382925" y="2681979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DATI DI VENDITA  </a:t>
            </a:r>
            <a:endParaRPr lang="it-IT" sz="800" dirty="0"/>
          </a:p>
        </p:txBody>
      </p:sp>
      <p:sp>
        <p:nvSpPr>
          <p:cNvPr id="100" name="Documento 99"/>
          <p:cNvSpPr/>
          <p:nvPr/>
        </p:nvSpPr>
        <p:spPr>
          <a:xfrm>
            <a:off x="4744492" y="2681979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DATI DI VENDITA  </a:t>
            </a:r>
            <a:endParaRPr lang="it-IT" sz="800" dirty="0"/>
          </a:p>
        </p:txBody>
      </p:sp>
      <p:cxnSp>
        <p:nvCxnSpPr>
          <p:cNvPr id="103" name="Connettore 4 102"/>
          <p:cNvCxnSpPr>
            <a:stCxn id="102" idx="2"/>
            <a:endCxn id="105" idx="1"/>
          </p:cNvCxnSpPr>
          <p:nvPr/>
        </p:nvCxnSpPr>
        <p:spPr>
          <a:xfrm rot="16200000" flipH="1">
            <a:off x="5624327" y="1065820"/>
            <a:ext cx="60919" cy="3933055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Documento 104"/>
          <p:cNvSpPr/>
          <p:nvPr/>
        </p:nvSpPr>
        <p:spPr>
          <a:xfrm>
            <a:off x="7621314" y="2891529"/>
            <a:ext cx="610667" cy="342557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DATI DI VENDITA  </a:t>
            </a:r>
            <a:endParaRPr lang="it-IT" sz="800" dirty="0"/>
          </a:p>
        </p:txBody>
      </p:sp>
      <p:sp>
        <p:nvSpPr>
          <p:cNvPr id="110" name="Processo 109"/>
          <p:cNvSpPr/>
          <p:nvPr/>
        </p:nvSpPr>
        <p:spPr>
          <a:xfrm>
            <a:off x="8378338" y="2910579"/>
            <a:ext cx="881045" cy="29962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FATTURAZIONE DEL VENDUTO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3917277" y="2681979"/>
            <a:ext cx="940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Via mail</a:t>
            </a:r>
          </a:p>
        </p:txBody>
      </p:sp>
      <p:cxnSp>
        <p:nvCxnSpPr>
          <p:cNvPr id="112" name="Connettore 4 111"/>
          <p:cNvCxnSpPr>
            <a:stCxn id="105" idx="3"/>
            <a:endCxn id="110" idx="1"/>
          </p:cNvCxnSpPr>
          <p:nvPr/>
        </p:nvCxnSpPr>
        <p:spPr>
          <a:xfrm flipV="1">
            <a:off x="8231981" y="3060391"/>
            <a:ext cx="146357" cy="241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isco magnetico 75"/>
          <p:cNvSpPr/>
          <p:nvPr/>
        </p:nvSpPr>
        <p:spPr>
          <a:xfrm>
            <a:off x="7856867" y="1001144"/>
            <a:ext cx="419895" cy="35352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700" dirty="0" smtClean="0"/>
              <a:t>OSRA</a:t>
            </a:r>
          </a:p>
          <a:p>
            <a:pPr algn="ctr"/>
            <a:r>
              <a:rPr lang="it-IT" sz="700" dirty="0" smtClean="0"/>
              <a:t>Contabile</a:t>
            </a:r>
            <a:endParaRPr lang="it-IT" sz="700" dirty="0"/>
          </a:p>
        </p:txBody>
      </p:sp>
      <p:sp>
        <p:nvSpPr>
          <p:cNvPr id="96" name="Processo 95"/>
          <p:cNvSpPr/>
          <p:nvPr/>
        </p:nvSpPr>
        <p:spPr>
          <a:xfrm>
            <a:off x="8586981" y="1023163"/>
            <a:ext cx="671267" cy="29962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EVASIONE ORDINE</a:t>
            </a:r>
          </a:p>
        </p:txBody>
      </p:sp>
      <p:cxnSp>
        <p:nvCxnSpPr>
          <p:cNvPr id="107" name="Connettore 2 106"/>
          <p:cNvCxnSpPr>
            <a:endCxn id="96" idx="0"/>
          </p:cNvCxnSpPr>
          <p:nvPr/>
        </p:nvCxnSpPr>
        <p:spPr>
          <a:xfrm>
            <a:off x="8922615" y="885928"/>
            <a:ext cx="0" cy="13723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>
            <a:stCxn id="96" idx="1"/>
            <a:endCxn id="76" idx="4"/>
          </p:cNvCxnSpPr>
          <p:nvPr/>
        </p:nvCxnSpPr>
        <p:spPr>
          <a:xfrm flipH="1">
            <a:off x="8276762" y="1172975"/>
            <a:ext cx="310219" cy="4932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1 129"/>
          <p:cNvCxnSpPr>
            <a:stCxn id="90" idx="2"/>
            <a:endCxn id="86" idx="3"/>
          </p:cNvCxnSpPr>
          <p:nvPr/>
        </p:nvCxnSpPr>
        <p:spPr>
          <a:xfrm flipH="1">
            <a:off x="8338740" y="1586586"/>
            <a:ext cx="405488" cy="164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/>
          <p:cNvCxnSpPr>
            <a:stCxn id="86" idx="0"/>
            <a:endCxn id="76" idx="3"/>
          </p:cNvCxnSpPr>
          <p:nvPr/>
        </p:nvCxnSpPr>
        <p:spPr>
          <a:xfrm flipV="1">
            <a:off x="8066435" y="1354669"/>
            <a:ext cx="380" cy="62278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4 131"/>
          <p:cNvCxnSpPr>
            <a:stCxn id="87" idx="2"/>
            <a:endCxn id="60" idx="3"/>
          </p:cNvCxnSpPr>
          <p:nvPr/>
        </p:nvCxnSpPr>
        <p:spPr>
          <a:xfrm rot="5400000">
            <a:off x="7003938" y="967688"/>
            <a:ext cx="56002" cy="1949311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/>
          <p:cNvCxnSpPr>
            <a:stCxn id="100" idx="1"/>
            <a:endCxn id="102" idx="3"/>
          </p:cNvCxnSpPr>
          <p:nvPr/>
        </p:nvCxnSpPr>
        <p:spPr>
          <a:xfrm flipH="1">
            <a:off x="3993592" y="2853258"/>
            <a:ext cx="7509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Ovale 160"/>
          <p:cNvSpPr/>
          <p:nvPr/>
        </p:nvSpPr>
        <p:spPr>
          <a:xfrm>
            <a:off x="5718973" y="2650989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9</a:t>
            </a:r>
          </a:p>
        </p:txBody>
      </p:sp>
      <p:grpSp>
        <p:nvGrpSpPr>
          <p:cNvPr id="72" name="Gruppo 71"/>
          <p:cNvGrpSpPr/>
          <p:nvPr/>
        </p:nvGrpSpPr>
        <p:grpSpPr>
          <a:xfrm>
            <a:off x="181168" y="3620962"/>
            <a:ext cx="7520562" cy="209580"/>
            <a:chOff x="186346" y="6352509"/>
            <a:chExt cx="7520562" cy="209580"/>
          </a:xfrm>
        </p:grpSpPr>
        <p:grpSp>
          <p:nvGrpSpPr>
            <p:cNvPr id="73" name="Gruppo 72"/>
            <p:cNvGrpSpPr/>
            <p:nvPr/>
          </p:nvGrpSpPr>
          <p:grpSpPr>
            <a:xfrm>
              <a:off x="186346" y="6352509"/>
              <a:ext cx="7520562" cy="209580"/>
              <a:chOff x="96300" y="3366972"/>
              <a:chExt cx="7520562" cy="209580"/>
            </a:xfrm>
          </p:grpSpPr>
          <p:sp>
            <p:nvSpPr>
              <p:cNvPr id="78" name="Ovale 77"/>
              <p:cNvSpPr/>
              <p:nvPr/>
            </p:nvSpPr>
            <p:spPr>
              <a:xfrm>
                <a:off x="3387059" y="3382763"/>
                <a:ext cx="198558" cy="171907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800" b="1" dirty="0" smtClean="0"/>
              </a:p>
            </p:txBody>
          </p:sp>
          <p:grpSp>
            <p:nvGrpSpPr>
              <p:cNvPr id="81" name="Gruppo 80"/>
              <p:cNvGrpSpPr/>
              <p:nvPr/>
            </p:nvGrpSpPr>
            <p:grpSpPr>
              <a:xfrm>
                <a:off x="96300" y="3366972"/>
                <a:ext cx="7520562" cy="209580"/>
                <a:chOff x="96300" y="3366972"/>
                <a:chExt cx="7520562" cy="209580"/>
              </a:xfrm>
            </p:grpSpPr>
            <p:sp>
              <p:nvSpPr>
                <p:cNvPr id="82" name="CasellaDiTesto 81"/>
                <p:cNvSpPr txBox="1"/>
                <p:nvPr/>
              </p:nvSpPr>
              <p:spPr>
                <a:xfrm>
                  <a:off x="3547520" y="3371772"/>
                  <a:ext cx="79097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700" dirty="0" smtClean="0"/>
                    <a:t>Alternative</a:t>
                  </a:r>
                  <a:endParaRPr lang="it-IT" sz="700" dirty="0"/>
                </a:p>
              </p:txBody>
            </p:sp>
            <p:grpSp>
              <p:nvGrpSpPr>
                <p:cNvPr id="84" name="Gruppo 83"/>
                <p:cNvGrpSpPr/>
                <p:nvPr/>
              </p:nvGrpSpPr>
              <p:grpSpPr>
                <a:xfrm>
                  <a:off x="96300" y="3366972"/>
                  <a:ext cx="7520562" cy="209580"/>
                  <a:chOff x="44851" y="6464188"/>
                  <a:chExt cx="7520562" cy="209580"/>
                </a:xfrm>
              </p:grpSpPr>
              <p:sp>
                <p:nvSpPr>
                  <p:cNvPr id="88" name="CasellaDiTesto 87"/>
                  <p:cNvSpPr txBox="1"/>
                  <p:nvPr/>
                </p:nvSpPr>
                <p:spPr>
                  <a:xfrm>
                    <a:off x="2646235" y="6473713"/>
                    <a:ext cx="790975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700" dirty="0" smtClean="0"/>
                      <a:t>Data-base</a:t>
                    </a:r>
                    <a:endParaRPr lang="it-IT" sz="700" dirty="0"/>
                  </a:p>
                </p:txBody>
              </p:sp>
              <p:grpSp>
                <p:nvGrpSpPr>
                  <p:cNvPr id="89" name="Gruppo 88"/>
                  <p:cNvGrpSpPr/>
                  <p:nvPr/>
                </p:nvGrpSpPr>
                <p:grpSpPr>
                  <a:xfrm>
                    <a:off x="44851" y="6464188"/>
                    <a:ext cx="7520562" cy="209213"/>
                    <a:chOff x="-37699" y="6437114"/>
                    <a:chExt cx="7520562" cy="209213"/>
                  </a:xfrm>
                </p:grpSpPr>
                <p:pic>
                  <p:nvPicPr>
                    <p:cNvPr id="91" name="Immagine 90" descr="skd188257sdc.png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82923" y="6452128"/>
                      <a:ext cx="208652" cy="1882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CasellaDiTesto 91"/>
                    <p:cNvSpPr txBox="1"/>
                    <p:nvPr/>
                  </p:nvSpPr>
                  <p:spPr>
                    <a:xfrm>
                      <a:off x="5548742" y="6441880"/>
                      <a:ext cx="79097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Trasmissione</a:t>
                      </a:r>
                      <a:endParaRPr lang="it-IT" sz="700" dirty="0"/>
                    </a:p>
                  </p:txBody>
                </p:sp>
                <p:sp>
                  <p:nvSpPr>
                    <p:cNvPr id="93" name="CasellaDiTesto 92"/>
                    <p:cNvSpPr txBox="1"/>
                    <p:nvPr/>
                  </p:nvSpPr>
                  <p:spPr>
                    <a:xfrm>
                      <a:off x="1683781" y="6441880"/>
                      <a:ext cx="79097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Documenti</a:t>
                      </a:r>
                      <a:endParaRPr lang="it-IT" sz="700" dirty="0"/>
                    </a:p>
                  </p:txBody>
                </p:sp>
                <p:sp>
                  <p:nvSpPr>
                    <p:cNvPr id="94" name="CasellaDiTesto 93"/>
                    <p:cNvSpPr txBox="1"/>
                    <p:nvPr/>
                  </p:nvSpPr>
                  <p:spPr>
                    <a:xfrm>
                      <a:off x="-37699" y="6437114"/>
                      <a:ext cx="65043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b="1" dirty="0" smtClean="0"/>
                        <a:t>LEGENDA:</a:t>
                      </a:r>
                    </a:p>
                  </p:txBody>
                </p:sp>
                <p:sp>
                  <p:nvSpPr>
                    <p:cNvPr id="97" name="Processo 96"/>
                    <p:cNvSpPr/>
                    <p:nvPr/>
                  </p:nvSpPr>
                  <p:spPr>
                    <a:xfrm>
                      <a:off x="638352" y="6448229"/>
                      <a:ext cx="215154" cy="172823"/>
                    </a:xfrm>
                    <a:prstGeom prst="flowChartProcess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it-IT" sz="800" dirty="0" smtClean="0"/>
                    </a:p>
                  </p:txBody>
                </p:sp>
                <p:sp>
                  <p:nvSpPr>
                    <p:cNvPr id="99" name="CasellaDiTesto 98"/>
                    <p:cNvSpPr txBox="1"/>
                    <p:nvPr/>
                  </p:nvSpPr>
                  <p:spPr>
                    <a:xfrm>
                      <a:off x="819179" y="6445914"/>
                      <a:ext cx="60996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Azioni</a:t>
                      </a:r>
                      <a:endParaRPr lang="it-IT" sz="700" dirty="0"/>
                    </a:p>
                  </p:txBody>
                </p:sp>
                <p:sp>
                  <p:nvSpPr>
                    <p:cNvPr id="101" name="Documento multiplo 100"/>
                    <p:cNvSpPr/>
                    <p:nvPr/>
                  </p:nvSpPr>
                  <p:spPr>
                    <a:xfrm>
                      <a:off x="1429144" y="6455096"/>
                      <a:ext cx="283382" cy="182073"/>
                    </a:xfrm>
                    <a:prstGeom prst="flowChartMultidocumen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800" dirty="0"/>
                    </a:p>
                  </p:txBody>
                </p:sp>
                <p:sp>
                  <p:nvSpPr>
                    <p:cNvPr id="108" name="CasellaDiTesto 107"/>
                    <p:cNvSpPr txBox="1"/>
                    <p:nvPr/>
                  </p:nvSpPr>
                  <p:spPr>
                    <a:xfrm>
                      <a:off x="4317605" y="6441914"/>
                      <a:ext cx="111302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Procedura informatica</a:t>
                      </a:r>
                      <a:endParaRPr lang="it-IT" sz="700" dirty="0"/>
                    </a:p>
                  </p:txBody>
                </p:sp>
                <p:cxnSp>
                  <p:nvCxnSpPr>
                    <p:cNvPr id="109" name="Connettore 1 108"/>
                    <p:cNvCxnSpPr/>
                    <p:nvPr/>
                  </p:nvCxnSpPr>
                  <p:spPr>
                    <a:xfrm>
                      <a:off x="6329772" y="6554874"/>
                      <a:ext cx="149025" cy="0"/>
                    </a:xfrm>
                    <a:prstGeom prst="line">
                      <a:avLst/>
                    </a:prstGeom>
                    <a:ln w="9525" cmpd="sng">
                      <a:prstDash val="sysDash"/>
                    </a:ln>
                    <a:effectLst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Connettore 1 132"/>
                    <p:cNvCxnSpPr/>
                    <p:nvPr/>
                  </p:nvCxnSpPr>
                  <p:spPr>
                    <a:xfrm>
                      <a:off x="5440831" y="6554874"/>
                      <a:ext cx="155536" cy="0"/>
                    </a:xfrm>
                    <a:prstGeom prst="line">
                      <a:avLst/>
                    </a:prstGeom>
                    <a:ln w="9525" cmpd="sng"/>
                    <a:effectLst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CasellaDiTesto 133"/>
                    <p:cNvSpPr txBox="1"/>
                    <p:nvPr/>
                  </p:nvSpPr>
                  <p:spPr>
                    <a:xfrm>
                      <a:off x="6424569" y="6446272"/>
                      <a:ext cx="1058294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Elaborazione/Sequenza</a:t>
                      </a:r>
                      <a:endParaRPr lang="it-IT" sz="700" dirty="0"/>
                    </a:p>
                  </p:txBody>
                </p:sp>
              </p:grpSp>
            </p:grpSp>
          </p:grpSp>
        </p:grpSp>
        <p:sp>
          <p:nvSpPr>
            <p:cNvPr id="77" name="Disco magnetico 76"/>
            <p:cNvSpPr/>
            <p:nvPr/>
          </p:nvSpPr>
          <p:spPr>
            <a:xfrm>
              <a:off x="2621171" y="6358134"/>
              <a:ext cx="214243" cy="20323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50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542</Words>
  <Application>Microsoft Macintosh PowerPoint</Application>
  <PresentationFormat>Personalizzato</PresentationFormat>
  <Paragraphs>100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Martina Oppedisano</dc:creator>
  <cp:lastModifiedBy>Martina Oppedisano</cp:lastModifiedBy>
  <cp:revision>70</cp:revision>
  <dcterms:created xsi:type="dcterms:W3CDTF">2014-04-08T09:50:36Z</dcterms:created>
  <dcterms:modified xsi:type="dcterms:W3CDTF">2014-12-03T01:19:50Z</dcterms:modified>
</cp:coreProperties>
</file>