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3776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CB7B9-F364-E54D-9799-422311BC6A70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63F55-E374-104F-A4E4-D50731042C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89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63F55-E374-104F-A4E4-D50731042C1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25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94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13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2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1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91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60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96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56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1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50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2" y="1530850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2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96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00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27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1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9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1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6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6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6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8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1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1" y="1595756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1" y="6338695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AB8C-CC8E-0F46-BCF6-DB0D6F28C3D4}" type="datetimeFigureOut">
              <a:rPr lang="it-IT" smtClean="0"/>
              <a:t>01/12/14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5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3" y="6338695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EC94-E6D2-0245-9D52-F358F3050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03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sellaDiTesto 67"/>
          <p:cNvSpPr txBox="1"/>
          <p:nvPr/>
        </p:nvSpPr>
        <p:spPr>
          <a:xfrm>
            <a:off x="6453194" y="2141384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DISTRIBUTORI</a:t>
            </a:r>
          </a:p>
          <a:p>
            <a:pPr algn="ctr"/>
            <a:r>
              <a:rPr lang="it-IT" sz="700" b="1" dirty="0" smtClean="0"/>
              <a:t>PROVINCIALI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96483" y="993986"/>
            <a:ext cx="26883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Almeno tre giorni prima della consegna delle copie del periodico </a:t>
            </a:r>
            <a:r>
              <a:rPr lang="it-IT" sz="900" i="1" dirty="0" smtClean="0">
                <a:solidFill>
                  <a:srgbClr val="000000"/>
                </a:solidFill>
              </a:rPr>
              <a:t>Montagne360</a:t>
            </a:r>
            <a:r>
              <a:rPr lang="it-IT" sz="900" dirty="0" smtClean="0">
                <a:solidFill>
                  <a:srgbClr val="000000"/>
                </a:solidFill>
              </a:rPr>
              <a:t> al distributore da parte dello stampatore entro il 24 di ogni mese, l’Ufficio Acquisti Economato compila una scheda contenente le informazioni del periodico (codice </a:t>
            </a:r>
            <a:r>
              <a:rPr lang="it-IT" sz="900" dirty="0" err="1" smtClean="0">
                <a:solidFill>
                  <a:srgbClr val="000000"/>
                </a:solidFill>
              </a:rPr>
              <a:t>issn</a:t>
            </a:r>
            <a:r>
              <a:rPr lang="it-IT" sz="900" dirty="0" smtClean="0">
                <a:solidFill>
                  <a:srgbClr val="000000"/>
                </a:solidFill>
              </a:rPr>
              <a:t>, tiratura, peso, nome della testata, mese di riferimento e data di uscita in edicola) che tramette al distributore.</a:t>
            </a:r>
          </a:p>
        </p:txBody>
      </p:sp>
      <p:cxnSp>
        <p:nvCxnSpPr>
          <p:cNvPr id="19" name="Connettore 1 18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164398" y="9630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21" name="Connettore 1 20"/>
          <p:cNvCxnSpPr/>
          <p:nvPr/>
        </p:nvCxnSpPr>
        <p:spPr>
          <a:xfrm flipH="1">
            <a:off x="118855" y="467332"/>
            <a:ext cx="748" cy="541165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Processo 21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3053300" y="473683"/>
            <a:ext cx="0" cy="540530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smtClean="0">
                <a:solidFill>
                  <a:srgbClr val="000000"/>
                </a:solidFill>
              </a:rPr>
              <a:t>Scheda 06. </a:t>
            </a:r>
            <a:r>
              <a:rPr lang="it-IT" sz="1400" b="1" dirty="0" smtClean="0">
                <a:solidFill>
                  <a:srgbClr val="000000"/>
                </a:solidFill>
              </a:rPr>
              <a:t>PROCESSO “VENDITA DEL PERIODICO </a:t>
            </a:r>
            <a:r>
              <a:rPr lang="it-IT" sz="1400" b="1" i="1" dirty="0" smtClean="0">
                <a:solidFill>
                  <a:srgbClr val="000000"/>
                </a:solidFill>
              </a:rPr>
              <a:t>MONTAGNE360</a:t>
            </a:r>
            <a:r>
              <a:rPr lang="it-IT" sz="1400" b="1" dirty="0" smtClean="0">
                <a:solidFill>
                  <a:srgbClr val="000000"/>
                </a:solidFill>
              </a:rPr>
              <a:t> IN EDICOLA”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26" name="Connettore 1 25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164398" y="213310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28" name="Ovale 27"/>
          <p:cNvSpPr/>
          <p:nvPr/>
        </p:nvSpPr>
        <p:spPr>
          <a:xfrm>
            <a:off x="164398" y="318085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29" name="CasellaDiTesto 28"/>
          <p:cNvSpPr txBox="1"/>
          <p:nvPr/>
        </p:nvSpPr>
        <p:spPr>
          <a:xfrm>
            <a:off x="397757" y="3216486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Dopo circa un mese, le edicole trasmettono le copie rese al distributore, unitamente ai dati di vendita resi disponibili </a:t>
            </a:r>
            <a:r>
              <a:rPr lang="it-IT" sz="900" dirty="0" smtClean="0"/>
              <a:t>all’editore </a:t>
            </a:r>
            <a:r>
              <a:rPr lang="it-IT" sz="900" dirty="0" smtClean="0"/>
              <a:t>on line</a:t>
            </a:r>
            <a:r>
              <a:rPr lang="it-IT" sz="900" dirty="0"/>
              <a:t>.</a:t>
            </a:r>
            <a:r>
              <a:rPr lang="it-IT" sz="900" dirty="0" smtClean="0"/>
              <a:t> Mensilmente, l’Ufficio Contabilità fattura le copie al distributore attraverso la procedura manuale (si veda processo n</a:t>
            </a:r>
            <a:r>
              <a:rPr lang="it-IT" sz="900" dirty="0" smtClean="0"/>
              <a:t>. 10 </a:t>
            </a:r>
            <a:r>
              <a:rPr lang="it-IT" sz="900" dirty="0" smtClean="0"/>
              <a:t>– fase 6).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96482" y="2173905"/>
            <a:ext cx="2688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R</a:t>
            </a:r>
            <a:r>
              <a:rPr lang="it-IT" sz="900" dirty="0" smtClean="0"/>
              <a:t>icevute le copie del periodico dallo stampatore, il distributore, come da contratto, le consegna ai distributori provinciali decentrati (uno per provincia circa), e questi le consegnano alle edicole entro il 27-28 del mese precedente al mese di competenza indicato sulla copertina del periodico.</a:t>
            </a:r>
          </a:p>
        </p:txBody>
      </p:sp>
      <p:cxnSp>
        <p:nvCxnSpPr>
          <p:cNvPr id="35" name="Connettore 1 34"/>
          <p:cNvCxnSpPr/>
          <p:nvPr/>
        </p:nvCxnSpPr>
        <p:spPr>
          <a:xfrm flipH="1">
            <a:off x="9314524" y="470483"/>
            <a:ext cx="1" cy="540850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Immagine 35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33" name="Connettore 1 32"/>
          <p:cNvCxnSpPr/>
          <p:nvPr/>
        </p:nvCxnSpPr>
        <p:spPr>
          <a:xfrm>
            <a:off x="5190851" y="473683"/>
            <a:ext cx="0" cy="540530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7282400" y="473683"/>
            <a:ext cx="10648" cy="540530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itolo 1"/>
          <p:cNvSpPr txBox="1">
            <a:spLocks/>
          </p:cNvSpPr>
          <p:nvPr/>
        </p:nvSpPr>
        <p:spPr>
          <a:xfrm>
            <a:off x="3063902" y="470483"/>
            <a:ext cx="2126949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Acquisti Economato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pic>
        <p:nvPicPr>
          <p:cNvPr id="42" name="Immagine 41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508" y="1170866"/>
            <a:ext cx="251543" cy="202352"/>
          </a:xfrm>
          <a:prstGeom prst="rect">
            <a:avLst/>
          </a:prstGeom>
        </p:spPr>
      </p:pic>
      <p:sp>
        <p:nvSpPr>
          <p:cNvPr id="43" name="Documento 42"/>
          <p:cNvSpPr/>
          <p:nvPr/>
        </p:nvSpPr>
        <p:spPr>
          <a:xfrm>
            <a:off x="3833910" y="1078082"/>
            <a:ext cx="750790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SCHEDA INFORMAZIONI</a:t>
            </a:r>
            <a:endParaRPr lang="it-IT" sz="800" dirty="0"/>
          </a:p>
        </p:txBody>
      </p:sp>
      <p:cxnSp>
        <p:nvCxnSpPr>
          <p:cNvPr id="44" name="Connettore 1 43"/>
          <p:cNvCxnSpPr>
            <a:stCxn id="45" idx="0"/>
            <a:endCxn id="43" idx="2"/>
          </p:cNvCxnSpPr>
          <p:nvPr/>
        </p:nvCxnSpPr>
        <p:spPr>
          <a:xfrm flipV="1">
            <a:off x="4208326" y="1441148"/>
            <a:ext cx="979" cy="19713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o 44"/>
          <p:cNvSpPr/>
          <p:nvPr/>
        </p:nvSpPr>
        <p:spPr>
          <a:xfrm>
            <a:off x="3558901" y="1638280"/>
            <a:ext cx="1298849" cy="39957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Codice </a:t>
            </a:r>
            <a:r>
              <a:rPr lang="it-IT" sz="700" dirty="0" err="1" smtClean="0"/>
              <a:t>issn</a:t>
            </a:r>
            <a:r>
              <a:rPr lang="it-IT" sz="700" dirty="0" smtClean="0"/>
              <a:t> – Tiratura – Peso – Nome testata – Mese di riferimento – Data di uscita nelle edicole </a:t>
            </a:r>
            <a:endParaRPr lang="it-IT" sz="700" dirty="0"/>
          </a:p>
        </p:txBody>
      </p:sp>
      <p:cxnSp>
        <p:nvCxnSpPr>
          <p:cNvPr id="46" name="Connettore 1 45"/>
          <p:cNvCxnSpPr/>
          <p:nvPr/>
        </p:nvCxnSpPr>
        <p:spPr>
          <a:xfrm>
            <a:off x="3609264" y="1639378"/>
            <a:ext cx="0" cy="39847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4808162" y="1639378"/>
            <a:ext cx="0" cy="39847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43" idx="1"/>
            <a:endCxn id="42" idx="3"/>
          </p:cNvCxnSpPr>
          <p:nvPr/>
        </p:nvCxnSpPr>
        <p:spPr>
          <a:xfrm flipH="1" flipV="1">
            <a:off x="3489051" y="1272042"/>
            <a:ext cx="344859" cy="42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itolo 1"/>
          <p:cNvSpPr txBox="1">
            <a:spLocks/>
          </p:cNvSpPr>
          <p:nvPr/>
        </p:nvSpPr>
        <p:spPr>
          <a:xfrm>
            <a:off x="5190851" y="470483"/>
            <a:ext cx="2040749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Distributore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0" name="Titolo 1"/>
          <p:cNvSpPr txBox="1">
            <a:spLocks/>
          </p:cNvSpPr>
          <p:nvPr/>
        </p:nvSpPr>
        <p:spPr>
          <a:xfrm>
            <a:off x="7231600" y="471873"/>
            <a:ext cx="207657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1" name="Documento 50"/>
          <p:cNvSpPr/>
          <p:nvPr/>
        </p:nvSpPr>
        <p:spPr>
          <a:xfrm>
            <a:off x="6139705" y="1078082"/>
            <a:ext cx="750790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SCHEDA INFORMAZIONI</a:t>
            </a:r>
            <a:endParaRPr lang="it-IT" sz="800" dirty="0"/>
          </a:p>
        </p:txBody>
      </p:sp>
      <p:cxnSp>
        <p:nvCxnSpPr>
          <p:cNvPr id="52" name="Connettore 2 51"/>
          <p:cNvCxnSpPr>
            <a:stCxn id="43" idx="3"/>
            <a:endCxn id="51" idx="1"/>
          </p:cNvCxnSpPr>
          <p:nvPr/>
        </p:nvCxnSpPr>
        <p:spPr>
          <a:xfrm>
            <a:off x="4584700" y="1272466"/>
            <a:ext cx="155500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Documento multiplo 52"/>
          <p:cNvSpPr/>
          <p:nvPr/>
        </p:nvSpPr>
        <p:spPr>
          <a:xfrm>
            <a:off x="5853956" y="2190254"/>
            <a:ext cx="750790" cy="463857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it-IT" sz="800" dirty="0" smtClean="0"/>
              <a:t>COPIE PERIODICO</a:t>
            </a:r>
            <a:endParaRPr lang="it-IT" sz="8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5032509" y="2077884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</a:t>
            </a:r>
          </a:p>
          <a:p>
            <a:pPr algn="ctr"/>
            <a:r>
              <a:rPr lang="it-IT" sz="700" b="1" dirty="0" smtClean="0"/>
              <a:t>STAMPATORE</a:t>
            </a:r>
          </a:p>
        </p:txBody>
      </p:sp>
      <p:cxnSp>
        <p:nvCxnSpPr>
          <p:cNvPr id="56" name="Connettore 1 55"/>
          <p:cNvCxnSpPr/>
          <p:nvPr/>
        </p:nvCxnSpPr>
        <p:spPr>
          <a:xfrm flipH="1">
            <a:off x="5201499" y="2358683"/>
            <a:ext cx="603786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V="1">
            <a:off x="5811635" y="2154856"/>
            <a:ext cx="0" cy="40419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endCxn id="53" idx="3"/>
          </p:cNvCxnSpPr>
          <p:nvPr/>
        </p:nvCxnSpPr>
        <p:spPr>
          <a:xfrm flipH="1">
            <a:off x="6604746" y="2422183"/>
            <a:ext cx="641548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7246294" y="2218356"/>
            <a:ext cx="0" cy="38514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CasellaDiTesto 66"/>
          <p:cNvSpPr txBox="1"/>
          <p:nvPr/>
        </p:nvSpPr>
        <p:spPr>
          <a:xfrm>
            <a:off x="3991109" y="1446089"/>
            <a:ext cx="9401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Contenente</a:t>
            </a:r>
          </a:p>
        </p:txBody>
      </p:sp>
      <p:sp>
        <p:nvSpPr>
          <p:cNvPr id="72" name="Processo 71"/>
          <p:cNvSpPr/>
          <p:nvPr/>
        </p:nvSpPr>
        <p:spPr>
          <a:xfrm>
            <a:off x="5780335" y="2719178"/>
            <a:ext cx="886820" cy="33376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CONSEGNA ALLE EDICOLE</a:t>
            </a:r>
            <a:endParaRPr lang="it-IT" sz="800" dirty="0"/>
          </a:p>
        </p:txBody>
      </p:sp>
      <p:cxnSp>
        <p:nvCxnSpPr>
          <p:cNvPr id="73" name="Connettore 4 72"/>
          <p:cNvCxnSpPr>
            <a:endCxn id="72" idx="3"/>
          </p:cNvCxnSpPr>
          <p:nvPr/>
        </p:nvCxnSpPr>
        <p:spPr>
          <a:xfrm rot="10800000" flipV="1">
            <a:off x="6667156" y="2568401"/>
            <a:ext cx="585491" cy="317662"/>
          </a:xfrm>
          <a:prstGeom prst="bentConnector3">
            <a:avLst>
              <a:gd name="adj1" fmla="val 119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Documento multiplo 77"/>
          <p:cNvSpPr/>
          <p:nvPr/>
        </p:nvSpPr>
        <p:spPr>
          <a:xfrm>
            <a:off x="5993655" y="3236970"/>
            <a:ext cx="801589" cy="463857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72000" bIns="0" anchor="ctr" anchorCtr="0"/>
          <a:lstStyle/>
          <a:p>
            <a:pPr algn="ctr"/>
            <a:r>
              <a:rPr lang="it-IT" sz="800" dirty="0" smtClean="0"/>
              <a:t>COPIE INVENDUTE</a:t>
            </a:r>
            <a:endParaRPr lang="it-IT" sz="8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5092144" y="3236970"/>
            <a:ext cx="9401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EDICOLE</a:t>
            </a:r>
          </a:p>
        </p:txBody>
      </p:sp>
      <p:cxnSp>
        <p:nvCxnSpPr>
          <p:cNvPr id="80" name="Connettore 1 79"/>
          <p:cNvCxnSpPr/>
          <p:nvPr/>
        </p:nvCxnSpPr>
        <p:spPr>
          <a:xfrm flipH="1">
            <a:off x="5190851" y="3416300"/>
            <a:ext cx="747875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V="1">
            <a:off x="5938635" y="3182522"/>
            <a:ext cx="0" cy="40419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Processo 87"/>
          <p:cNvSpPr/>
          <p:nvPr/>
        </p:nvSpPr>
        <p:spPr>
          <a:xfrm>
            <a:off x="5496238" y="5379282"/>
            <a:ext cx="886820" cy="36708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PUBBLICAZIONE DATI DI VENDITA SU SITO</a:t>
            </a:r>
            <a:endParaRPr lang="it-IT" sz="800" dirty="0"/>
          </a:p>
        </p:txBody>
      </p:sp>
      <p:sp>
        <p:nvSpPr>
          <p:cNvPr id="92" name="Ovale 91"/>
          <p:cNvSpPr/>
          <p:nvPr/>
        </p:nvSpPr>
        <p:spPr>
          <a:xfrm>
            <a:off x="4857750" y="130668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93" name="Ovale 92"/>
          <p:cNvSpPr/>
          <p:nvPr/>
        </p:nvSpPr>
        <p:spPr>
          <a:xfrm>
            <a:off x="5400973" y="257175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94" name="Ovale 93"/>
          <p:cNvSpPr/>
          <p:nvPr/>
        </p:nvSpPr>
        <p:spPr>
          <a:xfrm>
            <a:off x="5510124" y="352993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55" name="Processo 54"/>
          <p:cNvSpPr/>
          <p:nvPr/>
        </p:nvSpPr>
        <p:spPr>
          <a:xfrm>
            <a:off x="3697880" y="5379282"/>
            <a:ext cx="886820" cy="36708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CONSULTAZIONE DATI DI VENDITA</a:t>
            </a:r>
            <a:endParaRPr lang="it-IT" sz="800" dirty="0"/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64" name="Ovale 63"/>
          <p:cNvSpPr/>
          <p:nvPr/>
        </p:nvSpPr>
        <p:spPr>
          <a:xfrm>
            <a:off x="164398" y="422032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65" name="CasellaDiTesto 64"/>
          <p:cNvSpPr txBox="1"/>
          <p:nvPr/>
        </p:nvSpPr>
        <p:spPr>
          <a:xfrm>
            <a:off x="397757" y="4255959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Dopo circa due mesi</a:t>
            </a:r>
            <a:r>
              <a:rPr lang="it-IT" sz="900" dirty="0"/>
              <a:t> </a:t>
            </a:r>
            <a:r>
              <a:rPr lang="it-IT" sz="900" dirty="0" smtClean="0"/>
              <a:t>il Distributore elabora la nota sui resi e la fattura passiva di importo pari alla differenza tra il venduto al distributore e l’invenduto dalle edicole, e la </a:t>
            </a:r>
            <a:r>
              <a:rPr lang="it-IT" sz="900" dirty="0"/>
              <a:t>trasmette all’Ufficio Contabilità (</a:t>
            </a:r>
            <a:r>
              <a:rPr lang="it-IT" sz="900" dirty="0" smtClean="0"/>
              <a:t>per il ciclo passivo, si veda il processo n. 11). </a:t>
            </a:r>
          </a:p>
        </p:txBody>
      </p:sp>
      <p:cxnSp>
        <p:nvCxnSpPr>
          <p:cNvPr id="66" name="Connettore 1 65"/>
          <p:cNvCxnSpPr/>
          <p:nvPr/>
        </p:nvCxnSpPr>
        <p:spPr>
          <a:xfrm>
            <a:off x="118855" y="5878989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Ovale 68"/>
          <p:cNvSpPr/>
          <p:nvPr/>
        </p:nvSpPr>
        <p:spPr>
          <a:xfrm>
            <a:off x="163123" y="51259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70" name="CasellaDiTesto 69"/>
          <p:cNvSpPr txBox="1"/>
          <p:nvPr/>
        </p:nvSpPr>
        <p:spPr>
          <a:xfrm>
            <a:off x="396482" y="5161608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smtClean="0"/>
              <a:t>Il </a:t>
            </a:r>
            <a:r>
              <a:rPr lang="it-IT" sz="900" dirty="0"/>
              <a:t>D</a:t>
            </a:r>
            <a:r>
              <a:rPr lang="it-IT" sz="900" dirty="0" smtClean="0"/>
              <a:t>istributore pubblica i dati di vendita dei distributori provinciali sul proprio sito, nell’area riservata, e questi vengono consultati dall’Ufficio Acquisti Economato.</a:t>
            </a:r>
          </a:p>
        </p:txBody>
      </p:sp>
      <p:sp>
        <p:nvSpPr>
          <p:cNvPr id="74" name="Processo 73"/>
          <p:cNvSpPr/>
          <p:nvPr/>
        </p:nvSpPr>
        <p:spPr>
          <a:xfrm>
            <a:off x="7874000" y="3285233"/>
            <a:ext cx="977697" cy="36708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FATTURAZIONE MANUALE DELLE COPIE PERIODICO</a:t>
            </a:r>
            <a:endParaRPr lang="it-IT" sz="800" dirty="0"/>
          </a:p>
        </p:txBody>
      </p:sp>
      <p:pic>
        <p:nvPicPr>
          <p:cNvPr id="76" name="Immagine 75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635" y="4374619"/>
            <a:ext cx="251543" cy="202352"/>
          </a:xfrm>
          <a:prstGeom prst="rect">
            <a:avLst/>
          </a:prstGeom>
        </p:spPr>
      </p:pic>
      <p:sp>
        <p:nvSpPr>
          <p:cNvPr id="77" name="Documento 76"/>
          <p:cNvSpPr/>
          <p:nvPr/>
        </p:nvSpPr>
        <p:spPr>
          <a:xfrm>
            <a:off x="6431777" y="4429231"/>
            <a:ext cx="667883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NOTA RESI</a:t>
            </a:r>
            <a:endParaRPr lang="it-IT" sz="800" dirty="0"/>
          </a:p>
        </p:txBody>
      </p:sp>
      <p:sp>
        <p:nvSpPr>
          <p:cNvPr id="85" name="Documento 84"/>
          <p:cNvSpPr/>
          <p:nvPr/>
        </p:nvSpPr>
        <p:spPr>
          <a:xfrm>
            <a:off x="6584177" y="4615499"/>
            <a:ext cx="667883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  <a:endParaRPr lang="it-IT" sz="800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7206486" y="4641705"/>
            <a:ext cx="9401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Dopo circa due mesi</a:t>
            </a:r>
          </a:p>
        </p:txBody>
      </p:sp>
      <p:cxnSp>
        <p:nvCxnSpPr>
          <p:cNvPr id="90" name="Connettore 4 89"/>
          <p:cNvCxnSpPr>
            <a:stCxn id="77" idx="1"/>
            <a:endCxn id="76" idx="2"/>
          </p:cNvCxnSpPr>
          <p:nvPr/>
        </p:nvCxnSpPr>
        <p:spPr>
          <a:xfrm rot="10800000">
            <a:off x="5937407" y="4576971"/>
            <a:ext cx="494370" cy="4664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Documento 90"/>
          <p:cNvSpPr/>
          <p:nvPr/>
        </p:nvSpPr>
        <p:spPr>
          <a:xfrm>
            <a:off x="8168608" y="4608142"/>
            <a:ext cx="667883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NOTA RESI</a:t>
            </a:r>
            <a:endParaRPr lang="it-IT" sz="800" dirty="0"/>
          </a:p>
        </p:txBody>
      </p:sp>
      <p:sp>
        <p:nvSpPr>
          <p:cNvPr id="95" name="Documento 94"/>
          <p:cNvSpPr/>
          <p:nvPr/>
        </p:nvSpPr>
        <p:spPr>
          <a:xfrm>
            <a:off x="8321008" y="4794410"/>
            <a:ext cx="667883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  <a:endParaRPr lang="it-IT" sz="800" dirty="0"/>
          </a:p>
        </p:txBody>
      </p:sp>
      <p:cxnSp>
        <p:nvCxnSpPr>
          <p:cNvPr id="96" name="Connettore 4 95"/>
          <p:cNvCxnSpPr>
            <a:stCxn id="76" idx="0"/>
          </p:cNvCxnSpPr>
          <p:nvPr/>
        </p:nvCxnSpPr>
        <p:spPr>
          <a:xfrm rot="16200000" flipV="1">
            <a:off x="5540281" y="3977492"/>
            <a:ext cx="787903" cy="6351"/>
          </a:xfrm>
          <a:prstGeom prst="bentConnector3">
            <a:avLst>
              <a:gd name="adj1" fmla="val 100774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>
            <a:stCxn id="85" idx="3"/>
            <a:endCxn id="91" idx="1"/>
          </p:cNvCxnSpPr>
          <p:nvPr/>
        </p:nvCxnSpPr>
        <p:spPr>
          <a:xfrm flipV="1">
            <a:off x="7252060" y="4802526"/>
            <a:ext cx="916548" cy="735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/>
          <p:cNvSpPr txBox="1"/>
          <p:nvPr/>
        </p:nvSpPr>
        <p:spPr>
          <a:xfrm>
            <a:off x="8028377" y="5130066"/>
            <a:ext cx="1064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Per il ciclo passivo, si veda processo n. 11</a:t>
            </a:r>
          </a:p>
        </p:txBody>
      </p:sp>
      <p:sp>
        <p:nvSpPr>
          <p:cNvPr id="100" name="CasellaDiTesto 99"/>
          <p:cNvSpPr txBox="1"/>
          <p:nvPr/>
        </p:nvSpPr>
        <p:spPr>
          <a:xfrm>
            <a:off x="7402387" y="3642052"/>
            <a:ext cx="10640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Per la fatturazione manuale, si veda processo n. 10, fase 6</a:t>
            </a:r>
          </a:p>
        </p:txBody>
      </p:sp>
      <p:sp>
        <p:nvSpPr>
          <p:cNvPr id="101" name="Ovale 100"/>
          <p:cNvSpPr/>
          <p:nvPr/>
        </p:nvSpPr>
        <p:spPr>
          <a:xfrm>
            <a:off x="6063178" y="466148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02" name="Ovale 101"/>
          <p:cNvSpPr/>
          <p:nvPr/>
        </p:nvSpPr>
        <p:spPr>
          <a:xfrm>
            <a:off x="5223760" y="513006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cxnSp>
        <p:nvCxnSpPr>
          <p:cNvPr id="104" name="Connettore 2 103"/>
          <p:cNvCxnSpPr>
            <a:stCxn id="88" idx="1"/>
            <a:endCxn id="55" idx="3"/>
          </p:cNvCxnSpPr>
          <p:nvPr/>
        </p:nvCxnSpPr>
        <p:spPr>
          <a:xfrm flipH="1">
            <a:off x="4584700" y="5562824"/>
            <a:ext cx="91153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uppo 104"/>
          <p:cNvGrpSpPr/>
          <p:nvPr/>
        </p:nvGrpSpPr>
        <p:grpSpPr>
          <a:xfrm>
            <a:off x="172780" y="6097472"/>
            <a:ext cx="6824239" cy="204855"/>
            <a:chOff x="44851" y="6464188"/>
            <a:chExt cx="6824239" cy="204855"/>
          </a:xfrm>
        </p:grpSpPr>
        <p:grpSp>
          <p:nvGrpSpPr>
            <p:cNvPr id="106" name="Gruppo 105"/>
            <p:cNvGrpSpPr/>
            <p:nvPr/>
          </p:nvGrpSpPr>
          <p:grpSpPr>
            <a:xfrm>
              <a:off x="44851" y="6464188"/>
              <a:ext cx="6824239" cy="204855"/>
              <a:chOff x="44851" y="6464188"/>
              <a:chExt cx="6824239" cy="204855"/>
            </a:xfrm>
          </p:grpSpPr>
          <p:sp>
            <p:nvSpPr>
              <p:cNvPr id="108" name="CasellaDiTesto 107"/>
              <p:cNvSpPr txBox="1"/>
              <p:nvPr/>
            </p:nvSpPr>
            <p:spPr>
              <a:xfrm>
                <a:off x="2722435" y="64673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09" name="Gruppo 108"/>
              <p:cNvGrpSpPr/>
              <p:nvPr/>
            </p:nvGrpSpPr>
            <p:grpSpPr>
              <a:xfrm>
                <a:off x="44851" y="6464188"/>
                <a:ext cx="6824239" cy="204855"/>
                <a:chOff x="-37699" y="6437114"/>
                <a:chExt cx="6824239" cy="204855"/>
              </a:xfrm>
            </p:grpSpPr>
            <p:pic>
              <p:nvPicPr>
                <p:cNvPr id="110" name="Immagine 109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11" name="CasellaDiTesto 110"/>
                <p:cNvSpPr txBox="1"/>
                <p:nvPr/>
              </p:nvSpPr>
              <p:spPr>
                <a:xfrm>
                  <a:off x="4852419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12" name="CasellaDiTesto 111"/>
                <p:cNvSpPr txBox="1"/>
                <p:nvPr/>
              </p:nvSpPr>
              <p:spPr>
                <a:xfrm>
                  <a:off x="1683781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113" name="CasellaDiTesto 112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14" name="Processo 113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15" name="CasellaDiTesto 114"/>
                <p:cNvSpPr txBox="1"/>
                <p:nvPr/>
              </p:nvSpPr>
              <p:spPr>
                <a:xfrm>
                  <a:off x="819179" y="643956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16" name="Documento multiplo 115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17" name="CasellaDiTesto 116"/>
                <p:cNvSpPr txBox="1"/>
                <p:nvPr/>
              </p:nvSpPr>
              <p:spPr>
                <a:xfrm>
                  <a:off x="3621282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18" name="Connettore 1 117"/>
                <p:cNvCxnSpPr/>
                <p:nvPr/>
              </p:nvCxnSpPr>
              <p:spPr>
                <a:xfrm>
                  <a:off x="5633449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nettore 1 118"/>
                <p:cNvCxnSpPr/>
                <p:nvPr/>
              </p:nvCxnSpPr>
              <p:spPr>
                <a:xfrm>
                  <a:off x="4744508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CasellaDiTesto 119"/>
                <p:cNvSpPr txBox="1"/>
                <p:nvPr/>
              </p:nvSpPr>
              <p:spPr>
                <a:xfrm>
                  <a:off x="5728246" y="643992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107" name="Elaborazione predefinita 106"/>
            <p:cNvSpPr/>
            <p:nvPr/>
          </p:nvSpPr>
          <p:spPr>
            <a:xfrm>
              <a:off x="2524126" y="6479980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8" name="CasellaDiTesto 97"/>
          <p:cNvSpPr txBox="1"/>
          <p:nvPr/>
        </p:nvSpPr>
        <p:spPr>
          <a:xfrm>
            <a:off x="5101759" y="894220"/>
            <a:ext cx="10823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Almeno 3gg prima della consegna da parte dello stampatore</a:t>
            </a:r>
          </a:p>
        </p:txBody>
      </p:sp>
      <p:cxnSp>
        <p:nvCxnSpPr>
          <p:cNvPr id="121" name="Connettore 4 120"/>
          <p:cNvCxnSpPr>
            <a:stCxn id="51" idx="2"/>
          </p:cNvCxnSpPr>
          <p:nvPr/>
        </p:nvCxnSpPr>
        <p:spPr>
          <a:xfrm rot="5400000">
            <a:off x="5806515" y="1446271"/>
            <a:ext cx="713708" cy="703462"/>
          </a:xfrm>
          <a:prstGeom prst="bentConnector3">
            <a:avLst>
              <a:gd name="adj1" fmla="val 98934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/>
          <p:cNvSpPr txBox="1"/>
          <p:nvPr/>
        </p:nvSpPr>
        <p:spPr>
          <a:xfrm>
            <a:off x="4962659" y="2298562"/>
            <a:ext cx="108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il 24 </a:t>
            </a:r>
          </a:p>
          <a:p>
            <a:pPr algn="ctr"/>
            <a:r>
              <a:rPr lang="it-IT" sz="700" dirty="0" smtClean="0"/>
              <a:t>di ogni mese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6399726" y="2618850"/>
            <a:ext cx="108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il 27-28 </a:t>
            </a:r>
          </a:p>
          <a:p>
            <a:pPr algn="ctr"/>
            <a:r>
              <a:rPr lang="it-IT" sz="700" dirty="0" smtClean="0"/>
              <a:t>di ogni mese</a:t>
            </a:r>
          </a:p>
        </p:txBody>
      </p:sp>
      <p:sp>
        <p:nvSpPr>
          <p:cNvPr id="124" name="CasellaDiTesto 123"/>
          <p:cNvSpPr txBox="1"/>
          <p:nvPr/>
        </p:nvSpPr>
        <p:spPr>
          <a:xfrm>
            <a:off x="4955737" y="3362867"/>
            <a:ext cx="12156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Dopo circa un mese</a:t>
            </a:r>
          </a:p>
        </p:txBody>
      </p:sp>
      <p:cxnSp>
        <p:nvCxnSpPr>
          <p:cNvPr id="125" name="Connettore 4 124"/>
          <p:cNvCxnSpPr>
            <a:endCxn id="72" idx="2"/>
          </p:cNvCxnSpPr>
          <p:nvPr/>
        </p:nvCxnSpPr>
        <p:spPr>
          <a:xfrm flipV="1">
            <a:off x="5931056" y="3052947"/>
            <a:ext cx="292689" cy="12957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1 127"/>
          <p:cNvCxnSpPr>
            <a:stCxn id="74" idx="1"/>
            <a:endCxn id="78" idx="3"/>
          </p:cNvCxnSpPr>
          <p:nvPr/>
        </p:nvCxnSpPr>
        <p:spPr>
          <a:xfrm flipH="1">
            <a:off x="6795244" y="3468775"/>
            <a:ext cx="1078756" cy="12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4 132"/>
          <p:cNvCxnSpPr>
            <a:endCxn id="88" idx="0"/>
          </p:cNvCxnSpPr>
          <p:nvPr/>
        </p:nvCxnSpPr>
        <p:spPr>
          <a:xfrm rot="16200000" flipH="1">
            <a:off x="5549783" y="4989417"/>
            <a:ext cx="771138" cy="8592"/>
          </a:xfrm>
          <a:prstGeom prst="bentConnector3">
            <a:avLst>
              <a:gd name="adj1" fmla="val -1878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4 145"/>
          <p:cNvCxnSpPr>
            <a:stCxn id="76" idx="0"/>
            <a:endCxn id="74" idx="2"/>
          </p:cNvCxnSpPr>
          <p:nvPr/>
        </p:nvCxnSpPr>
        <p:spPr>
          <a:xfrm rot="5400000" flipH="1" flipV="1">
            <a:off x="6788977" y="2800747"/>
            <a:ext cx="722302" cy="242544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4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409</Words>
  <Application>Microsoft Macintosh PowerPoint</Application>
  <PresentationFormat>Personalizzato</PresentationFormat>
  <Paragraphs>57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38</cp:revision>
  <dcterms:created xsi:type="dcterms:W3CDTF">2014-04-08T07:12:28Z</dcterms:created>
  <dcterms:modified xsi:type="dcterms:W3CDTF">2014-12-01T16:11:21Z</dcterms:modified>
</cp:coreProperties>
</file>