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57" r:id="rId3"/>
  </p:sldIdLst>
  <p:sldSz cx="9399588" cy="6838950"/>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200" d="100"/>
          <a:sy n="200" d="100"/>
        </p:scale>
        <p:origin x="-80" y="2496"/>
      </p:cViewPr>
      <p:guideLst>
        <p:guide orient="horz" pos="2154"/>
        <p:guide pos="296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313D9E-EB44-E24D-8236-19B44B9A7630}" type="datetimeFigureOut">
              <a:rPr lang="it-IT" smtClean="0"/>
              <a:t>01/12/14</a:t>
            </a:fld>
            <a:endParaRPr lang="it-IT"/>
          </a:p>
        </p:txBody>
      </p:sp>
      <p:sp>
        <p:nvSpPr>
          <p:cNvPr id="4" name="Segnaposto immagine diapositiva 3"/>
          <p:cNvSpPr>
            <a:spLocks noGrp="1" noRot="1" noChangeAspect="1"/>
          </p:cNvSpPr>
          <p:nvPr>
            <p:ph type="sldImg" idx="2"/>
          </p:nvPr>
        </p:nvSpPr>
        <p:spPr>
          <a:xfrm>
            <a:off x="1073150" y="685800"/>
            <a:ext cx="47117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544413-E604-324A-850B-B6F48CF90744}" type="slidenum">
              <a:rPr lang="it-IT" smtClean="0"/>
              <a:t>‹n.›</a:t>
            </a:fld>
            <a:endParaRPr lang="it-IT"/>
          </a:p>
        </p:txBody>
      </p:sp>
    </p:spTree>
    <p:extLst>
      <p:ext uri="{BB962C8B-B14F-4D97-AF65-F5344CB8AC3E}">
        <p14:creationId xmlns:p14="http://schemas.microsoft.com/office/powerpoint/2010/main" val="35683889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C544413-E604-324A-850B-B6F48CF90744}" type="slidenum">
              <a:rPr lang="it-IT" smtClean="0"/>
              <a:t>1</a:t>
            </a:fld>
            <a:endParaRPr lang="it-IT"/>
          </a:p>
        </p:txBody>
      </p:sp>
    </p:spTree>
    <p:extLst>
      <p:ext uri="{BB962C8B-B14F-4D97-AF65-F5344CB8AC3E}">
        <p14:creationId xmlns:p14="http://schemas.microsoft.com/office/powerpoint/2010/main" val="286648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C544413-E604-324A-850B-B6F48CF90744}" type="slidenum">
              <a:rPr lang="it-IT" smtClean="0"/>
              <a:t>2</a:t>
            </a:fld>
            <a:endParaRPr lang="it-IT"/>
          </a:p>
        </p:txBody>
      </p:sp>
    </p:spTree>
    <p:extLst>
      <p:ext uri="{BB962C8B-B14F-4D97-AF65-F5344CB8AC3E}">
        <p14:creationId xmlns:p14="http://schemas.microsoft.com/office/powerpoint/2010/main" val="341659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04969" y="2124507"/>
            <a:ext cx="7989650" cy="1465942"/>
          </a:xfrm>
        </p:spPr>
        <p:txBody>
          <a:bodyPr/>
          <a:lstStyle/>
          <a:p>
            <a:r>
              <a:rPr lang="it-IT" smtClean="0"/>
              <a:t>Fare clic per modificare stile</a:t>
            </a:r>
            <a:endParaRPr lang="it-IT"/>
          </a:p>
        </p:txBody>
      </p:sp>
      <p:sp>
        <p:nvSpPr>
          <p:cNvPr id="3" name="Sottotitolo 2"/>
          <p:cNvSpPr>
            <a:spLocks noGrp="1"/>
          </p:cNvSpPr>
          <p:nvPr>
            <p:ph type="subTitle" idx="1"/>
          </p:nvPr>
        </p:nvSpPr>
        <p:spPr>
          <a:xfrm>
            <a:off x="1409938" y="3875405"/>
            <a:ext cx="6579712" cy="174773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B36EA42-1E9A-844D-9086-20698B895EFE}" type="datetimeFigureOut">
              <a:rPr lang="it-IT" smtClean="0"/>
              <a:t>01/12/14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169AC19-608B-CB4E-828C-C44DD4CB8CB1}" type="slidenum">
              <a:rPr lang="it-IT" smtClean="0"/>
              <a:t>‹n.›</a:t>
            </a:fld>
            <a:endParaRPr lang="it-IT"/>
          </a:p>
        </p:txBody>
      </p:sp>
    </p:spTree>
    <p:extLst>
      <p:ext uri="{BB962C8B-B14F-4D97-AF65-F5344CB8AC3E}">
        <p14:creationId xmlns:p14="http://schemas.microsoft.com/office/powerpoint/2010/main" val="789020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B36EA42-1E9A-844D-9086-20698B895EFE}" type="datetimeFigureOut">
              <a:rPr lang="it-IT" smtClean="0"/>
              <a:t>01/12/14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169AC19-608B-CB4E-828C-C44DD4CB8CB1}" type="slidenum">
              <a:rPr lang="it-IT" smtClean="0"/>
              <a:t>‹n.›</a:t>
            </a:fld>
            <a:endParaRPr lang="it-IT"/>
          </a:p>
        </p:txBody>
      </p:sp>
    </p:spTree>
    <p:extLst>
      <p:ext uri="{BB962C8B-B14F-4D97-AF65-F5344CB8AC3E}">
        <p14:creationId xmlns:p14="http://schemas.microsoft.com/office/powerpoint/2010/main" val="2639886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005631" y="273875"/>
            <a:ext cx="2173655" cy="5817856"/>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83034" y="273875"/>
            <a:ext cx="6365937" cy="5817856"/>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B36EA42-1E9A-844D-9086-20698B895EFE}" type="datetimeFigureOut">
              <a:rPr lang="it-IT" smtClean="0"/>
              <a:t>01/12/14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169AC19-608B-CB4E-828C-C44DD4CB8CB1}" type="slidenum">
              <a:rPr lang="it-IT" smtClean="0"/>
              <a:t>‹n.›</a:t>
            </a:fld>
            <a:endParaRPr lang="it-IT"/>
          </a:p>
        </p:txBody>
      </p:sp>
    </p:spTree>
    <p:extLst>
      <p:ext uri="{BB962C8B-B14F-4D97-AF65-F5344CB8AC3E}">
        <p14:creationId xmlns:p14="http://schemas.microsoft.com/office/powerpoint/2010/main" val="3077119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B36EA42-1E9A-844D-9086-20698B895EFE}" type="datetimeFigureOut">
              <a:rPr lang="it-IT" smtClean="0"/>
              <a:t>01/12/14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169AC19-608B-CB4E-828C-C44DD4CB8CB1}" type="slidenum">
              <a:rPr lang="it-IT" smtClean="0"/>
              <a:t>‹n.›</a:t>
            </a:fld>
            <a:endParaRPr lang="it-IT"/>
          </a:p>
        </p:txBody>
      </p:sp>
    </p:spTree>
    <p:extLst>
      <p:ext uri="{BB962C8B-B14F-4D97-AF65-F5344CB8AC3E}">
        <p14:creationId xmlns:p14="http://schemas.microsoft.com/office/powerpoint/2010/main" val="2767916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42503" y="4394659"/>
            <a:ext cx="7989650" cy="1358291"/>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42503" y="2898639"/>
            <a:ext cx="7989650" cy="149602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CB36EA42-1E9A-844D-9086-20698B895EFE}" type="datetimeFigureOut">
              <a:rPr lang="it-IT" smtClean="0"/>
              <a:t>01/12/14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169AC19-608B-CB4E-828C-C44DD4CB8CB1}" type="slidenum">
              <a:rPr lang="it-IT" smtClean="0"/>
              <a:t>‹n.›</a:t>
            </a:fld>
            <a:endParaRPr lang="it-IT"/>
          </a:p>
        </p:txBody>
      </p:sp>
    </p:spTree>
    <p:extLst>
      <p:ext uri="{BB962C8B-B14F-4D97-AF65-F5344CB8AC3E}">
        <p14:creationId xmlns:p14="http://schemas.microsoft.com/office/powerpoint/2010/main" val="424695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83034" y="1591006"/>
            <a:ext cx="4268980" cy="450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08674" y="1591006"/>
            <a:ext cx="4270612" cy="450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B36EA42-1E9A-844D-9086-20698B895EFE}" type="datetimeFigureOut">
              <a:rPr lang="it-IT" smtClean="0"/>
              <a:t>01/12/14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169AC19-608B-CB4E-828C-C44DD4CB8CB1}" type="slidenum">
              <a:rPr lang="it-IT" smtClean="0"/>
              <a:t>‹n.›</a:t>
            </a:fld>
            <a:endParaRPr lang="it-IT"/>
          </a:p>
        </p:txBody>
      </p:sp>
    </p:spTree>
    <p:extLst>
      <p:ext uri="{BB962C8B-B14F-4D97-AF65-F5344CB8AC3E}">
        <p14:creationId xmlns:p14="http://schemas.microsoft.com/office/powerpoint/2010/main" val="273615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69980" y="273875"/>
            <a:ext cx="8459629" cy="1139825"/>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69979" y="1530849"/>
            <a:ext cx="4153117" cy="6379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69979" y="2168834"/>
            <a:ext cx="4153117" cy="39403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774861" y="1530849"/>
            <a:ext cx="4154748" cy="6379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774861" y="2168834"/>
            <a:ext cx="4154748" cy="39403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B36EA42-1E9A-844D-9086-20698B895EFE}" type="datetimeFigureOut">
              <a:rPr lang="it-IT" smtClean="0"/>
              <a:t>01/12/14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169AC19-608B-CB4E-828C-C44DD4CB8CB1}" type="slidenum">
              <a:rPr lang="it-IT" smtClean="0"/>
              <a:t>‹n.›</a:t>
            </a:fld>
            <a:endParaRPr lang="it-IT"/>
          </a:p>
        </p:txBody>
      </p:sp>
    </p:spTree>
    <p:extLst>
      <p:ext uri="{BB962C8B-B14F-4D97-AF65-F5344CB8AC3E}">
        <p14:creationId xmlns:p14="http://schemas.microsoft.com/office/powerpoint/2010/main" val="1862911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CB36EA42-1E9A-844D-9086-20698B895EFE}" type="datetimeFigureOut">
              <a:rPr lang="it-IT" smtClean="0"/>
              <a:t>01/12/14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169AC19-608B-CB4E-828C-C44DD4CB8CB1}" type="slidenum">
              <a:rPr lang="it-IT" smtClean="0"/>
              <a:t>‹n.›</a:t>
            </a:fld>
            <a:endParaRPr lang="it-IT"/>
          </a:p>
        </p:txBody>
      </p:sp>
    </p:spTree>
    <p:extLst>
      <p:ext uri="{BB962C8B-B14F-4D97-AF65-F5344CB8AC3E}">
        <p14:creationId xmlns:p14="http://schemas.microsoft.com/office/powerpoint/2010/main" val="1268460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B36EA42-1E9A-844D-9086-20698B895EFE}" type="datetimeFigureOut">
              <a:rPr lang="it-IT" smtClean="0"/>
              <a:t>01/12/14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169AC19-608B-CB4E-828C-C44DD4CB8CB1}" type="slidenum">
              <a:rPr lang="it-IT" smtClean="0"/>
              <a:t>‹n.›</a:t>
            </a:fld>
            <a:endParaRPr lang="it-IT"/>
          </a:p>
        </p:txBody>
      </p:sp>
    </p:spTree>
    <p:extLst>
      <p:ext uri="{BB962C8B-B14F-4D97-AF65-F5344CB8AC3E}">
        <p14:creationId xmlns:p14="http://schemas.microsoft.com/office/powerpoint/2010/main" val="789626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69980" y="272292"/>
            <a:ext cx="3092400" cy="1158822"/>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674978" y="272292"/>
            <a:ext cx="5254631" cy="58368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69980" y="1431114"/>
            <a:ext cx="3092400" cy="46780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CB36EA42-1E9A-844D-9086-20698B895EFE}" type="datetimeFigureOut">
              <a:rPr lang="it-IT" smtClean="0"/>
              <a:t>01/12/14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169AC19-608B-CB4E-828C-C44DD4CB8CB1}" type="slidenum">
              <a:rPr lang="it-IT" smtClean="0"/>
              <a:t>‹n.›</a:t>
            </a:fld>
            <a:endParaRPr lang="it-IT"/>
          </a:p>
        </p:txBody>
      </p:sp>
    </p:spTree>
    <p:extLst>
      <p:ext uri="{BB962C8B-B14F-4D97-AF65-F5344CB8AC3E}">
        <p14:creationId xmlns:p14="http://schemas.microsoft.com/office/powerpoint/2010/main" val="1951304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842385" y="4787265"/>
            <a:ext cx="5639753" cy="565164"/>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842385" y="611073"/>
            <a:ext cx="5639753" cy="41033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842385" y="5352429"/>
            <a:ext cx="5639753" cy="8026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CB36EA42-1E9A-844D-9086-20698B895EFE}" type="datetimeFigureOut">
              <a:rPr lang="it-IT" smtClean="0"/>
              <a:t>01/12/14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169AC19-608B-CB4E-828C-C44DD4CB8CB1}" type="slidenum">
              <a:rPr lang="it-IT" smtClean="0"/>
              <a:t>‹n.›</a:t>
            </a:fld>
            <a:endParaRPr lang="it-IT"/>
          </a:p>
        </p:txBody>
      </p:sp>
    </p:spTree>
    <p:extLst>
      <p:ext uri="{BB962C8B-B14F-4D97-AF65-F5344CB8AC3E}">
        <p14:creationId xmlns:p14="http://schemas.microsoft.com/office/powerpoint/2010/main" val="34494672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69980" y="273875"/>
            <a:ext cx="8459629" cy="1139825"/>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69980" y="1595755"/>
            <a:ext cx="8459629" cy="4513391"/>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69980" y="6338694"/>
            <a:ext cx="2193237" cy="364111"/>
          </a:xfrm>
          <a:prstGeom prst="rect">
            <a:avLst/>
          </a:prstGeom>
        </p:spPr>
        <p:txBody>
          <a:bodyPr vert="horz" lIns="91440" tIns="45720" rIns="91440" bIns="45720" rtlCol="0" anchor="ctr"/>
          <a:lstStyle>
            <a:lvl1pPr algn="l">
              <a:defRPr sz="1200">
                <a:solidFill>
                  <a:schemeClr val="tx1">
                    <a:tint val="75000"/>
                  </a:schemeClr>
                </a:solidFill>
              </a:defRPr>
            </a:lvl1pPr>
          </a:lstStyle>
          <a:p>
            <a:fld id="{CB36EA42-1E9A-844D-9086-20698B895EFE}" type="datetimeFigureOut">
              <a:rPr lang="it-IT" smtClean="0"/>
              <a:t>01/12/14</a:t>
            </a:fld>
            <a:endParaRPr lang="it-IT"/>
          </a:p>
        </p:txBody>
      </p:sp>
      <p:sp>
        <p:nvSpPr>
          <p:cNvPr id="5" name="Segnaposto piè di pagina 4"/>
          <p:cNvSpPr>
            <a:spLocks noGrp="1"/>
          </p:cNvSpPr>
          <p:nvPr>
            <p:ph type="ftr" sz="quarter" idx="3"/>
          </p:nvPr>
        </p:nvSpPr>
        <p:spPr>
          <a:xfrm>
            <a:off x="3211526" y="6338694"/>
            <a:ext cx="2976536" cy="36411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736372" y="6338694"/>
            <a:ext cx="2193237" cy="364111"/>
          </a:xfrm>
          <a:prstGeom prst="rect">
            <a:avLst/>
          </a:prstGeom>
        </p:spPr>
        <p:txBody>
          <a:bodyPr vert="horz" lIns="91440" tIns="45720" rIns="91440" bIns="45720" rtlCol="0" anchor="ctr"/>
          <a:lstStyle>
            <a:lvl1pPr algn="r">
              <a:defRPr sz="1200">
                <a:solidFill>
                  <a:schemeClr val="tx1">
                    <a:tint val="75000"/>
                  </a:schemeClr>
                </a:solidFill>
              </a:defRPr>
            </a:lvl1pPr>
          </a:lstStyle>
          <a:p>
            <a:fld id="{0169AC19-608B-CB4E-828C-C44DD4CB8CB1}" type="slidenum">
              <a:rPr lang="it-IT" smtClean="0"/>
              <a:t>‹n.›</a:t>
            </a:fld>
            <a:endParaRPr lang="it-IT"/>
          </a:p>
        </p:txBody>
      </p:sp>
    </p:spTree>
    <p:extLst>
      <p:ext uri="{BB962C8B-B14F-4D97-AF65-F5344CB8AC3E}">
        <p14:creationId xmlns:p14="http://schemas.microsoft.com/office/powerpoint/2010/main" val="1822686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asellaDiTesto 131"/>
          <p:cNvSpPr txBox="1"/>
          <p:nvPr/>
        </p:nvSpPr>
        <p:spPr>
          <a:xfrm>
            <a:off x="3585951" y="947612"/>
            <a:ext cx="1674706" cy="200055"/>
          </a:xfrm>
          <a:prstGeom prst="rect">
            <a:avLst/>
          </a:prstGeom>
          <a:noFill/>
        </p:spPr>
        <p:txBody>
          <a:bodyPr wrap="square" rtlCol="0">
            <a:spAutoFit/>
          </a:bodyPr>
          <a:lstStyle/>
          <a:p>
            <a:pPr algn="ctr"/>
            <a:r>
              <a:rPr lang="it-IT" sz="700" dirty="0" smtClean="0"/>
              <a:t>Per importi inferiori a 40.000 </a:t>
            </a:r>
            <a:r>
              <a:rPr lang="it-IT" sz="700" dirty="0"/>
              <a:t>E</a:t>
            </a:r>
            <a:r>
              <a:rPr lang="it-IT" sz="700" dirty="0" smtClean="0"/>
              <a:t>uro</a:t>
            </a:r>
            <a:endParaRPr lang="it-IT" sz="700" dirty="0"/>
          </a:p>
        </p:txBody>
      </p:sp>
      <p:sp>
        <p:nvSpPr>
          <p:cNvPr id="141" name="CasellaDiTesto 140"/>
          <p:cNvSpPr txBox="1"/>
          <p:nvPr/>
        </p:nvSpPr>
        <p:spPr>
          <a:xfrm>
            <a:off x="4601943" y="1298227"/>
            <a:ext cx="940183" cy="200055"/>
          </a:xfrm>
          <a:prstGeom prst="rect">
            <a:avLst/>
          </a:prstGeom>
          <a:noFill/>
        </p:spPr>
        <p:txBody>
          <a:bodyPr wrap="square" rtlCol="0">
            <a:spAutoFit/>
          </a:bodyPr>
          <a:lstStyle/>
          <a:p>
            <a:pPr algn="ctr"/>
            <a:r>
              <a:rPr lang="it-IT" sz="700" b="1" dirty="0" smtClean="0"/>
              <a:t>PROCESSO 4</a:t>
            </a:r>
          </a:p>
        </p:txBody>
      </p:sp>
      <p:cxnSp>
        <p:nvCxnSpPr>
          <p:cNvPr id="14" name="Connettore 1 13"/>
          <p:cNvCxnSpPr/>
          <p:nvPr/>
        </p:nvCxnSpPr>
        <p:spPr>
          <a:xfrm>
            <a:off x="119602" y="467332"/>
            <a:ext cx="1" cy="6371618"/>
          </a:xfrm>
          <a:prstGeom prst="line">
            <a:avLst/>
          </a:prstGeom>
          <a:ln w="3175" cmpd="sng"/>
          <a:effectLst/>
        </p:spPr>
        <p:style>
          <a:lnRef idx="2">
            <a:schemeClr val="dk1"/>
          </a:lnRef>
          <a:fillRef idx="0">
            <a:schemeClr val="dk1"/>
          </a:fillRef>
          <a:effectRef idx="1">
            <a:schemeClr val="dk1"/>
          </a:effectRef>
          <a:fontRef idx="minor">
            <a:schemeClr val="tx1"/>
          </a:fontRef>
        </p:style>
      </p:cxnSp>
      <p:cxnSp>
        <p:nvCxnSpPr>
          <p:cNvPr id="15" name="Connettore 1 14"/>
          <p:cNvCxnSpPr/>
          <p:nvPr/>
        </p:nvCxnSpPr>
        <p:spPr>
          <a:xfrm>
            <a:off x="9314522" y="470483"/>
            <a:ext cx="0" cy="6368467"/>
          </a:xfrm>
          <a:prstGeom prst="line">
            <a:avLst/>
          </a:prstGeom>
          <a:ln w="3175" cmpd="sng"/>
          <a:effectLst/>
        </p:spPr>
        <p:style>
          <a:lnRef idx="2">
            <a:schemeClr val="dk1"/>
          </a:lnRef>
          <a:fillRef idx="0">
            <a:schemeClr val="dk1"/>
          </a:fillRef>
          <a:effectRef idx="1">
            <a:schemeClr val="dk1"/>
          </a:effectRef>
          <a:fontRef idx="minor">
            <a:schemeClr val="tx1"/>
          </a:fontRef>
        </p:style>
      </p:cxnSp>
      <p:pic>
        <p:nvPicPr>
          <p:cNvPr id="17" name="Immagine 16" descr="logo_ca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239" y="-21317"/>
            <a:ext cx="443012" cy="477212"/>
          </a:xfrm>
          <a:prstGeom prst="rect">
            <a:avLst/>
          </a:prstGeom>
        </p:spPr>
      </p:pic>
      <p:sp>
        <p:nvSpPr>
          <p:cNvPr id="18" name="Processo 17"/>
          <p:cNvSpPr/>
          <p:nvPr/>
        </p:nvSpPr>
        <p:spPr>
          <a:xfrm>
            <a:off x="352935" y="531934"/>
            <a:ext cx="2454337" cy="291877"/>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b="1" dirty="0" smtClean="0">
                <a:solidFill>
                  <a:srgbClr val="000000"/>
                </a:solidFill>
              </a:rPr>
              <a:t>ORGANIZZAZIONE DEL LAVORO</a:t>
            </a:r>
            <a:endParaRPr lang="it-IT" sz="1200" b="1" dirty="0">
              <a:solidFill>
                <a:srgbClr val="000000"/>
              </a:solidFill>
            </a:endParaRPr>
          </a:p>
        </p:txBody>
      </p:sp>
      <p:cxnSp>
        <p:nvCxnSpPr>
          <p:cNvPr id="19" name="Connettore 1 18"/>
          <p:cNvCxnSpPr/>
          <p:nvPr/>
        </p:nvCxnSpPr>
        <p:spPr>
          <a:xfrm>
            <a:off x="3053300" y="473683"/>
            <a:ext cx="10602" cy="6365267"/>
          </a:xfrm>
          <a:prstGeom prst="line">
            <a:avLst/>
          </a:prstGeom>
          <a:ln w="3175" cmpd="sng"/>
          <a:effectLst/>
        </p:spPr>
        <p:style>
          <a:lnRef idx="2">
            <a:schemeClr val="dk1"/>
          </a:lnRef>
          <a:fillRef idx="0">
            <a:schemeClr val="dk1"/>
          </a:fillRef>
          <a:effectRef idx="1">
            <a:schemeClr val="dk1"/>
          </a:effectRef>
          <a:fontRef idx="minor">
            <a:schemeClr val="tx1"/>
          </a:fontRef>
        </p:style>
      </p:cxnSp>
      <p:sp>
        <p:nvSpPr>
          <p:cNvPr id="20" name="Titolo 1"/>
          <p:cNvSpPr txBox="1">
            <a:spLocks/>
          </p:cNvSpPr>
          <p:nvPr/>
        </p:nvSpPr>
        <p:spPr>
          <a:xfrm>
            <a:off x="0" y="-192"/>
            <a:ext cx="8961239" cy="4738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400" b="1" dirty="0" smtClean="0">
                <a:solidFill>
                  <a:srgbClr val="000000"/>
                </a:solidFill>
              </a:rPr>
              <a:t>Scheda 03. PROCESSO “BANDO GARA SOTTO SOGLIA: PROCEDURA NEGOZIATA E VALUTAZIONE CONFORMITÁ”</a:t>
            </a:r>
            <a:endParaRPr lang="it-IT" sz="1400" b="1" dirty="0">
              <a:solidFill>
                <a:srgbClr val="000000"/>
              </a:solidFill>
            </a:endParaRPr>
          </a:p>
        </p:txBody>
      </p:sp>
      <p:cxnSp>
        <p:nvCxnSpPr>
          <p:cNvPr id="21" name="Connettore 1 20"/>
          <p:cNvCxnSpPr/>
          <p:nvPr/>
        </p:nvCxnSpPr>
        <p:spPr>
          <a:xfrm>
            <a:off x="119603" y="893623"/>
            <a:ext cx="9188567" cy="0"/>
          </a:xfrm>
          <a:prstGeom prst="line">
            <a:avLst/>
          </a:prstGeom>
          <a:ln w="3175" cmpd="sng"/>
          <a:effectLst/>
        </p:spPr>
        <p:style>
          <a:lnRef idx="2">
            <a:schemeClr val="dk1"/>
          </a:lnRef>
          <a:fillRef idx="0">
            <a:schemeClr val="dk1"/>
          </a:fillRef>
          <a:effectRef idx="1">
            <a:schemeClr val="dk1"/>
          </a:effectRef>
          <a:fontRef idx="minor">
            <a:schemeClr val="tx1"/>
          </a:fontRef>
        </p:style>
      </p:cxnSp>
      <p:cxnSp>
        <p:nvCxnSpPr>
          <p:cNvPr id="22" name="Connettore 1 21"/>
          <p:cNvCxnSpPr/>
          <p:nvPr/>
        </p:nvCxnSpPr>
        <p:spPr>
          <a:xfrm>
            <a:off x="119600" y="470482"/>
            <a:ext cx="9194918" cy="0"/>
          </a:xfrm>
          <a:prstGeom prst="line">
            <a:avLst/>
          </a:prstGeom>
          <a:ln w="3175" cmpd="sng">
            <a:solidFill>
              <a:schemeClr val="tx1"/>
            </a:solidFill>
          </a:ln>
        </p:spPr>
        <p:style>
          <a:lnRef idx="1">
            <a:schemeClr val="dk1"/>
          </a:lnRef>
          <a:fillRef idx="0">
            <a:schemeClr val="dk1"/>
          </a:fillRef>
          <a:effectRef idx="0">
            <a:schemeClr val="dk1"/>
          </a:effectRef>
          <a:fontRef idx="minor">
            <a:schemeClr val="tx1"/>
          </a:fontRef>
        </p:style>
      </p:cxnSp>
      <p:sp>
        <p:nvSpPr>
          <p:cNvPr id="25" name="CasellaDiTesto 24"/>
          <p:cNvSpPr txBox="1"/>
          <p:nvPr/>
        </p:nvSpPr>
        <p:spPr>
          <a:xfrm>
            <a:off x="397385" y="994366"/>
            <a:ext cx="2688345" cy="1061829"/>
          </a:xfrm>
          <a:prstGeom prst="rect">
            <a:avLst/>
          </a:prstGeom>
          <a:noFill/>
        </p:spPr>
        <p:txBody>
          <a:bodyPr wrap="square" rtlCol="0">
            <a:spAutoFit/>
          </a:bodyPr>
          <a:lstStyle/>
          <a:p>
            <a:pPr algn="just"/>
            <a:r>
              <a:rPr lang="it-IT" sz="900" dirty="0" smtClean="0"/>
              <a:t>Nel caso di acquisti per importi da 40.000 Euro a 200.000 Euro si ricorre alla procedura negoziata. Quindi l’Ufficio Acquisti Economato definisce il capitolato d’appalto e, preparate le lettere di invito da inviare ad almeno cinque ditte individuate dall’albo fornitori, le trasmette alla Direzione per l’approvazione.</a:t>
            </a:r>
          </a:p>
        </p:txBody>
      </p:sp>
      <p:sp>
        <p:nvSpPr>
          <p:cNvPr id="27" name="CasellaDiTesto 26"/>
          <p:cNvSpPr txBox="1"/>
          <p:nvPr/>
        </p:nvSpPr>
        <p:spPr>
          <a:xfrm>
            <a:off x="397757" y="2777148"/>
            <a:ext cx="2688345" cy="646331"/>
          </a:xfrm>
          <a:prstGeom prst="rect">
            <a:avLst/>
          </a:prstGeom>
          <a:noFill/>
        </p:spPr>
        <p:txBody>
          <a:bodyPr wrap="square" rtlCol="0">
            <a:spAutoFit/>
          </a:bodyPr>
          <a:lstStyle/>
          <a:p>
            <a:pPr algn="just"/>
            <a:r>
              <a:rPr lang="it-IT" sz="900" dirty="0" smtClean="0"/>
              <a:t>Le ditte individuate trasmettono all’Ufficio Acquisti Economato la documentazione necessaria, tra cui l’offerta economica </a:t>
            </a:r>
            <a:r>
              <a:rPr lang="it-IT" sz="900" dirty="0" smtClean="0">
                <a:solidFill>
                  <a:srgbClr val="000000"/>
                </a:solidFill>
              </a:rPr>
              <a:t>entro 15 giorni dall’invio della lettera di invito.</a:t>
            </a:r>
          </a:p>
        </p:txBody>
      </p:sp>
      <p:sp>
        <p:nvSpPr>
          <p:cNvPr id="28" name="Ovale 27"/>
          <p:cNvSpPr/>
          <p:nvPr/>
        </p:nvSpPr>
        <p:spPr>
          <a:xfrm>
            <a:off x="164398" y="3490286"/>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4</a:t>
            </a:r>
            <a:endParaRPr lang="it-IT" sz="800" b="1" dirty="0" smtClean="0"/>
          </a:p>
        </p:txBody>
      </p:sp>
      <p:sp>
        <p:nvSpPr>
          <p:cNvPr id="29" name="CasellaDiTesto 28"/>
          <p:cNvSpPr txBox="1"/>
          <p:nvPr/>
        </p:nvSpPr>
        <p:spPr>
          <a:xfrm>
            <a:off x="397757" y="3530161"/>
            <a:ext cx="2688345" cy="1615827"/>
          </a:xfrm>
          <a:prstGeom prst="rect">
            <a:avLst/>
          </a:prstGeom>
          <a:noFill/>
        </p:spPr>
        <p:txBody>
          <a:bodyPr wrap="square" rtlCol="0">
            <a:spAutoFit/>
          </a:bodyPr>
          <a:lstStyle/>
          <a:p>
            <a:pPr algn="just"/>
            <a:r>
              <a:rPr lang="it-IT" sz="900" dirty="0" smtClean="0"/>
              <a:t>Qualora si tratti di una fornitura o servizio che preveda il criterio di aggiudicazione dell’offerta economicamente più vantaggiosa, il Direttore nomina una Commissione Giudicatrice come nel caso di bando sopra soglia (si veda processo 2). Negli altri casi, invece, l’Ufficio Acquisti stila una graduatoria solo sulla base del prezzo ed elabora la determina, trasmettendola alla Responsabile dell’Area Amministrativa, affinché apponga il visto per copertura finanziaria; dunque </a:t>
            </a:r>
            <a:r>
              <a:rPr lang="it-IT" sz="900" smtClean="0"/>
              <a:t>la </a:t>
            </a:r>
            <a:r>
              <a:rPr lang="it-IT" sz="900" smtClean="0"/>
              <a:t>determina </a:t>
            </a:r>
            <a:r>
              <a:rPr lang="it-IT" sz="900" dirty="0" smtClean="0"/>
              <a:t>viene trasmessa al Direttore per l’adozione.</a:t>
            </a:r>
          </a:p>
        </p:txBody>
      </p:sp>
      <p:sp>
        <p:nvSpPr>
          <p:cNvPr id="35" name="Ovale 34"/>
          <p:cNvSpPr/>
          <p:nvPr/>
        </p:nvSpPr>
        <p:spPr>
          <a:xfrm>
            <a:off x="164398" y="2732623"/>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3</a:t>
            </a:r>
            <a:endParaRPr lang="it-IT" sz="800" b="1" dirty="0" smtClean="0"/>
          </a:p>
        </p:txBody>
      </p:sp>
      <p:pic>
        <p:nvPicPr>
          <p:cNvPr id="57" name="Immagine 56" descr="skd188257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9900" y="1677244"/>
            <a:ext cx="251543" cy="202352"/>
          </a:xfrm>
          <a:prstGeom prst="rect">
            <a:avLst/>
          </a:prstGeom>
        </p:spPr>
      </p:pic>
      <p:sp>
        <p:nvSpPr>
          <p:cNvPr id="84" name="Ovale 83"/>
          <p:cNvSpPr/>
          <p:nvPr/>
        </p:nvSpPr>
        <p:spPr>
          <a:xfrm>
            <a:off x="5138731" y="2143517"/>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2</a:t>
            </a:r>
            <a:endParaRPr lang="it-IT" sz="800" b="1" dirty="0" smtClean="0"/>
          </a:p>
        </p:txBody>
      </p:sp>
      <p:sp>
        <p:nvSpPr>
          <p:cNvPr id="133" name="CasellaDiTesto 132"/>
          <p:cNvSpPr txBox="1"/>
          <p:nvPr/>
        </p:nvSpPr>
        <p:spPr>
          <a:xfrm>
            <a:off x="3403867" y="2234564"/>
            <a:ext cx="940183" cy="307777"/>
          </a:xfrm>
          <a:prstGeom prst="rect">
            <a:avLst/>
          </a:prstGeom>
          <a:noFill/>
        </p:spPr>
        <p:txBody>
          <a:bodyPr wrap="square" rtlCol="0">
            <a:spAutoFit/>
          </a:bodyPr>
          <a:lstStyle/>
          <a:p>
            <a:pPr algn="ctr"/>
            <a:r>
              <a:rPr lang="it-IT" sz="700" b="1" dirty="0" smtClean="0"/>
              <a:t>AD ALMENO 5 FORNITORI</a:t>
            </a:r>
          </a:p>
        </p:txBody>
      </p:sp>
      <p:cxnSp>
        <p:nvCxnSpPr>
          <p:cNvPr id="134" name="Connettore 1 133"/>
          <p:cNvCxnSpPr>
            <a:stCxn id="139" idx="1"/>
          </p:cNvCxnSpPr>
          <p:nvPr/>
        </p:nvCxnSpPr>
        <p:spPr>
          <a:xfrm flipH="1">
            <a:off x="3542401" y="2495970"/>
            <a:ext cx="687636" cy="0"/>
          </a:xfrm>
          <a:prstGeom prst="line">
            <a:avLst/>
          </a:prstGeom>
          <a:ln w="12700" cmpd="sng"/>
          <a:effectLst/>
        </p:spPr>
        <p:style>
          <a:lnRef idx="2">
            <a:schemeClr val="dk1"/>
          </a:lnRef>
          <a:fillRef idx="0">
            <a:schemeClr val="dk1"/>
          </a:fillRef>
          <a:effectRef idx="1">
            <a:schemeClr val="dk1"/>
          </a:effectRef>
          <a:fontRef idx="minor">
            <a:schemeClr val="tx1"/>
          </a:fontRef>
        </p:style>
      </p:cxnSp>
      <p:cxnSp>
        <p:nvCxnSpPr>
          <p:cNvPr id="135" name="Connettore 1 134"/>
          <p:cNvCxnSpPr/>
          <p:nvPr/>
        </p:nvCxnSpPr>
        <p:spPr>
          <a:xfrm flipV="1">
            <a:off x="3542401" y="2363630"/>
            <a:ext cx="0" cy="288595"/>
          </a:xfrm>
          <a:prstGeom prst="line">
            <a:avLst/>
          </a:prstGeom>
          <a:ln w="12700" cmpd="sng"/>
          <a:effectLst/>
        </p:spPr>
        <p:style>
          <a:lnRef idx="2">
            <a:schemeClr val="dk1"/>
          </a:lnRef>
          <a:fillRef idx="0">
            <a:schemeClr val="dk1"/>
          </a:fillRef>
          <a:effectRef idx="1">
            <a:schemeClr val="dk1"/>
          </a:effectRef>
          <a:fontRef idx="minor">
            <a:schemeClr val="tx1"/>
          </a:fontRef>
        </p:style>
      </p:cxnSp>
      <p:sp>
        <p:nvSpPr>
          <p:cNvPr id="146" name="CasellaDiTesto 145"/>
          <p:cNvSpPr txBox="1"/>
          <p:nvPr/>
        </p:nvSpPr>
        <p:spPr>
          <a:xfrm>
            <a:off x="2890271" y="2816032"/>
            <a:ext cx="940183" cy="307777"/>
          </a:xfrm>
          <a:prstGeom prst="rect">
            <a:avLst/>
          </a:prstGeom>
          <a:noFill/>
        </p:spPr>
        <p:txBody>
          <a:bodyPr wrap="square" rtlCol="0">
            <a:spAutoFit/>
          </a:bodyPr>
          <a:lstStyle/>
          <a:p>
            <a:pPr algn="ctr"/>
            <a:r>
              <a:rPr lang="it-IT" sz="700" b="1" dirty="0" smtClean="0"/>
              <a:t>DA FORNITORI INVITATI</a:t>
            </a:r>
          </a:p>
        </p:txBody>
      </p:sp>
      <p:cxnSp>
        <p:nvCxnSpPr>
          <p:cNvPr id="147" name="Connettore 1 146"/>
          <p:cNvCxnSpPr/>
          <p:nvPr/>
        </p:nvCxnSpPr>
        <p:spPr>
          <a:xfrm flipV="1">
            <a:off x="3691950" y="2894012"/>
            <a:ext cx="0" cy="377495"/>
          </a:xfrm>
          <a:prstGeom prst="line">
            <a:avLst/>
          </a:prstGeom>
          <a:ln w="12700" cmpd="sng"/>
          <a:effectLst/>
        </p:spPr>
        <p:style>
          <a:lnRef idx="2">
            <a:schemeClr val="dk1"/>
          </a:lnRef>
          <a:fillRef idx="0">
            <a:schemeClr val="dk1"/>
          </a:fillRef>
          <a:effectRef idx="1">
            <a:schemeClr val="dk1"/>
          </a:effectRef>
          <a:fontRef idx="minor">
            <a:schemeClr val="tx1"/>
          </a:fontRef>
        </p:style>
      </p:cxnSp>
      <p:cxnSp>
        <p:nvCxnSpPr>
          <p:cNvPr id="148" name="Connettore 1 147"/>
          <p:cNvCxnSpPr/>
          <p:nvPr/>
        </p:nvCxnSpPr>
        <p:spPr>
          <a:xfrm flipH="1">
            <a:off x="3053300" y="3076410"/>
            <a:ext cx="638650" cy="0"/>
          </a:xfrm>
          <a:prstGeom prst="line">
            <a:avLst/>
          </a:prstGeom>
          <a:ln w="12700" cmpd="sng"/>
          <a:effectLst/>
        </p:spPr>
        <p:style>
          <a:lnRef idx="2">
            <a:schemeClr val="dk1"/>
          </a:lnRef>
          <a:fillRef idx="0">
            <a:schemeClr val="dk1"/>
          </a:fillRef>
          <a:effectRef idx="1">
            <a:schemeClr val="dk1"/>
          </a:effectRef>
          <a:fontRef idx="minor">
            <a:schemeClr val="tx1"/>
          </a:fontRef>
        </p:style>
      </p:cxnSp>
      <p:sp>
        <p:nvSpPr>
          <p:cNvPr id="149" name="Documento multiplo 148"/>
          <p:cNvSpPr/>
          <p:nvPr/>
        </p:nvSpPr>
        <p:spPr>
          <a:xfrm>
            <a:off x="3752647" y="2834869"/>
            <a:ext cx="635000" cy="392188"/>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anchor="ctr" anchorCtr="1"/>
          <a:lstStyle/>
          <a:p>
            <a:pPr algn="ctr"/>
            <a:r>
              <a:rPr lang="it-IT" sz="800" dirty="0" smtClean="0"/>
              <a:t>OFFERTE</a:t>
            </a:r>
            <a:endParaRPr lang="it-IT" sz="800" dirty="0"/>
          </a:p>
        </p:txBody>
      </p:sp>
      <p:sp>
        <p:nvSpPr>
          <p:cNvPr id="152" name="Ovale 151"/>
          <p:cNvSpPr/>
          <p:nvPr/>
        </p:nvSpPr>
        <p:spPr>
          <a:xfrm>
            <a:off x="3933338" y="3551240"/>
            <a:ext cx="384499" cy="353525"/>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it-IT" sz="800" b="1" dirty="0" smtClean="0"/>
          </a:p>
        </p:txBody>
      </p:sp>
      <p:sp>
        <p:nvSpPr>
          <p:cNvPr id="153" name="CasellaDiTesto 152"/>
          <p:cNvSpPr txBox="1"/>
          <p:nvPr/>
        </p:nvSpPr>
        <p:spPr>
          <a:xfrm>
            <a:off x="2979734" y="3363286"/>
            <a:ext cx="1084175" cy="415498"/>
          </a:xfrm>
          <a:prstGeom prst="rect">
            <a:avLst/>
          </a:prstGeom>
          <a:noFill/>
        </p:spPr>
        <p:txBody>
          <a:bodyPr wrap="square" rtlCol="0">
            <a:spAutoFit/>
          </a:bodyPr>
          <a:lstStyle/>
          <a:p>
            <a:pPr algn="ctr"/>
            <a:r>
              <a:rPr lang="it-IT" sz="700" dirty="0" smtClean="0"/>
              <a:t>Se criterio di aggiudicazione solo sulla base del prezzo</a:t>
            </a:r>
            <a:endParaRPr lang="it-IT" sz="700" dirty="0"/>
          </a:p>
        </p:txBody>
      </p:sp>
      <p:sp>
        <p:nvSpPr>
          <p:cNvPr id="154" name="CasellaDiTesto 153"/>
          <p:cNvSpPr txBox="1"/>
          <p:nvPr/>
        </p:nvSpPr>
        <p:spPr>
          <a:xfrm>
            <a:off x="4217337" y="3352988"/>
            <a:ext cx="1341553" cy="415498"/>
          </a:xfrm>
          <a:prstGeom prst="rect">
            <a:avLst/>
          </a:prstGeom>
          <a:noFill/>
        </p:spPr>
        <p:txBody>
          <a:bodyPr wrap="square" rtlCol="0">
            <a:spAutoFit/>
          </a:bodyPr>
          <a:lstStyle/>
          <a:p>
            <a:pPr algn="ctr"/>
            <a:r>
              <a:rPr lang="it-IT" sz="700" dirty="0" smtClean="0"/>
              <a:t>Se  criterio di aggiudicazione dell’offerta economicamente più vantaggiosa</a:t>
            </a:r>
            <a:endParaRPr lang="it-IT" sz="700" dirty="0"/>
          </a:p>
        </p:txBody>
      </p:sp>
      <p:cxnSp>
        <p:nvCxnSpPr>
          <p:cNvPr id="155" name="Connettore 4 154"/>
          <p:cNvCxnSpPr>
            <a:stCxn id="152" idx="0"/>
          </p:cNvCxnSpPr>
          <p:nvPr/>
        </p:nvCxnSpPr>
        <p:spPr>
          <a:xfrm rot="16200000" flipV="1">
            <a:off x="3768903" y="3194555"/>
            <a:ext cx="279733" cy="433638"/>
          </a:xfrm>
          <a:prstGeom prst="bentConnector2">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59" name="Connettore 4 158"/>
          <p:cNvCxnSpPr>
            <a:stCxn id="152" idx="6"/>
            <a:endCxn id="218" idx="1"/>
          </p:cNvCxnSpPr>
          <p:nvPr/>
        </p:nvCxnSpPr>
        <p:spPr>
          <a:xfrm flipV="1">
            <a:off x="4317837" y="3726995"/>
            <a:ext cx="1562859" cy="1008"/>
          </a:xfrm>
          <a:prstGeom prst="bentConnector3">
            <a:avLst>
              <a:gd name="adj1" fmla="val 50000"/>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167" name="Immagine 166" descr="skd188257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3299" y="3917904"/>
            <a:ext cx="251543" cy="202352"/>
          </a:xfrm>
          <a:prstGeom prst="rect">
            <a:avLst/>
          </a:prstGeom>
        </p:spPr>
      </p:pic>
      <p:sp>
        <p:nvSpPr>
          <p:cNvPr id="174" name="Documento 173"/>
          <p:cNvSpPr/>
          <p:nvPr/>
        </p:nvSpPr>
        <p:spPr>
          <a:xfrm>
            <a:off x="6252227" y="4523058"/>
            <a:ext cx="806589" cy="373209"/>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800" dirty="0" smtClean="0"/>
              <a:t>DETERMINA</a:t>
            </a:r>
          </a:p>
          <a:p>
            <a:pPr algn="ctr"/>
            <a:r>
              <a:rPr lang="it-IT" sz="800" dirty="0" smtClean="0"/>
              <a:t>(con visto)</a:t>
            </a:r>
            <a:endParaRPr lang="it-IT" sz="800" dirty="0"/>
          </a:p>
        </p:txBody>
      </p:sp>
      <p:sp>
        <p:nvSpPr>
          <p:cNvPr id="176" name="Processo 175"/>
          <p:cNvSpPr/>
          <p:nvPr/>
        </p:nvSpPr>
        <p:spPr>
          <a:xfrm>
            <a:off x="6222999" y="4940012"/>
            <a:ext cx="868475" cy="304799"/>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800" dirty="0" smtClean="0"/>
              <a:t>ADOZIONE</a:t>
            </a:r>
            <a:endParaRPr lang="it-IT" sz="800" dirty="0"/>
          </a:p>
        </p:txBody>
      </p:sp>
      <p:sp>
        <p:nvSpPr>
          <p:cNvPr id="193" name="CasellaDiTesto 192"/>
          <p:cNvSpPr txBox="1"/>
          <p:nvPr/>
        </p:nvSpPr>
        <p:spPr>
          <a:xfrm>
            <a:off x="4280270" y="5183010"/>
            <a:ext cx="853959" cy="307777"/>
          </a:xfrm>
          <a:prstGeom prst="rect">
            <a:avLst/>
          </a:prstGeom>
          <a:noFill/>
        </p:spPr>
        <p:txBody>
          <a:bodyPr wrap="square" rtlCol="0">
            <a:spAutoFit/>
          </a:bodyPr>
          <a:lstStyle/>
          <a:p>
            <a:pPr algn="ctr"/>
            <a:r>
              <a:rPr lang="it-IT" sz="700" b="1" dirty="0" smtClean="0"/>
              <a:t>A AGGIUDICATARIO</a:t>
            </a:r>
            <a:endParaRPr lang="it-IT" sz="700" b="1" dirty="0"/>
          </a:p>
        </p:txBody>
      </p:sp>
      <p:cxnSp>
        <p:nvCxnSpPr>
          <p:cNvPr id="194" name="Connettore 1 193"/>
          <p:cNvCxnSpPr>
            <a:endCxn id="205" idx="3"/>
          </p:cNvCxnSpPr>
          <p:nvPr/>
        </p:nvCxnSpPr>
        <p:spPr>
          <a:xfrm flipH="1">
            <a:off x="4343237" y="5451399"/>
            <a:ext cx="715545" cy="0"/>
          </a:xfrm>
          <a:prstGeom prst="line">
            <a:avLst/>
          </a:prstGeom>
          <a:ln w="12700" cmpd="sng"/>
          <a:effectLst/>
        </p:spPr>
        <p:style>
          <a:lnRef idx="2">
            <a:schemeClr val="dk1"/>
          </a:lnRef>
          <a:fillRef idx="0">
            <a:schemeClr val="dk1"/>
          </a:fillRef>
          <a:effectRef idx="1">
            <a:schemeClr val="dk1"/>
          </a:effectRef>
          <a:fontRef idx="minor">
            <a:schemeClr val="tx1"/>
          </a:fontRef>
        </p:style>
      </p:cxnSp>
      <p:cxnSp>
        <p:nvCxnSpPr>
          <p:cNvPr id="198" name="Connettore 1 197"/>
          <p:cNvCxnSpPr>
            <a:stCxn id="174" idx="2"/>
            <a:endCxn id="176" idx="0"/>
          </p:cNvCxnSpPr>
          <p:nvPr/>
        </p:nvCxnSpPr>
        <p:spPr>
          <a:xfrm>
            <a:off x="6655522" y="4871594"/>
            <a:ext cx="1715" cy="68418"/>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16" name="Ovale 215"/>
          <p:cNvSpPr/>
          <p:nvPr/>
        </p:nvSpPr>
        <p:spPr>
          <a:xfrm>
            <a:off x="4476215" y="2907966"/>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smtClean="0"/>
              <a:t>3</a:t>
            </a:r>
          </a:p>
        </p:txBody>
      </p:sp>
      <p:cxnSp>
        <p:nvCxnSpPr>
          <p:cNvPr id="217" name="Connettore 4 216"/>
          <p:cNvCxnSpPr>
            <a:stCxn id="152" idx="2"/>
            <a:endCxn id="167" idx="0"/>
          </p:cNvCxnSpPr>
          <p:nvPr/>
        </p:nvCxnSpPr>
        <p:spPr>
          <a:xfrm rot="10800000" flipV="1">
            <a:off x="3369072" y="3728002"/>
            <a:ext cx="564267" cy="189901"/>
          </a:xfrm>
          <a:prstGeom prst="bentConnector2">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8" name="Processo 217"/>
          <p:cNvSpPr/>
          <p:nvPr/>
        </p:nvSpPr>
        <p:spPr>
          <a:xfrm>
            <a:off x="5880696" y="3530973"/>
            <a:ext cx="837842" cy="392044"/>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800" dirty="0" smtClean="0"/>
              <a:t>NOMINA COMMISSIONE GIUDICATRICE</a:t>
            </a:r>
            <a:endParaRPr lang="it-IT" sz="800" dirty="0"/>
          </a:p>
        </p:txBody>
      </p:sp>
      <p:sp>
        <p:nvSpPr>
          <p:cNvPr id="221" name="CasellaDiTesto 220"/>
          <p:cNvSpPr txBox="1"/>
          <p:nvPr/>
        </p:nvSpPr>
        <p:spPr>
          <a:xfrm>
            <a:off x="5766141" y="3897617"/>
            <a:ext cx="1104580" cy="307777"/>
          </a:xfrm>
          <a:prstGeom prst="rect">
            <a:avLst/>
          </a:prstGeom>
          <a:noFill/>
        </p:spPr>
        <p:txBody>
          <a:bodyPr wrap="square" rtlCol="0">
            <a:spAutoFit/>
          </a:bodyPr>
          <a:lstStyle/>
          <a:p>
            <a:pPr algn="ctr"/>
            <a:r>
              <a:rPr lang="it-IT" sz="700" b="1" dirty="0" smtClean="0"/>
              <a:t>SI VEDA PROCESSO n</a:t>
            </a:r>
            <a:r>
              <a:rPr lang="it-IT" sz="700" b="1" dirty="0"/>
              <a:t>.</a:t>
            </a:r>
            <a:r>
              <a:rPr lang="it-IT" sz="700" b="1" dirty="0" smtClean="0"/>
              <a:t> 2 – FASI 6, 7 e 8 </a:t>
            </a:r>
          </a:p>
        </p:txBody>
      </p:sp>
      <p:sp>
        <p:nvSpPr>
          <p:cNvPr id="222" name="Ovale 221"/>
          <p:cNvSpPr/>
          <p:nvPr/>
        </p:nvSpPr>
        <p:spPr>
          <a:xfrm>
            <a:off x="4343237" y="3761107"/>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4</a:t>
            </a:r>
            <a:endParaRPr lang="it-IT" sz="800" b="1" dirty="0" smtClean="0"/>
          </a:p>
        </p:txBody>
      </p:sp>
      <p:sp>
        <p:nvSpPr>
          <p:cNvPr id="339" name="Titolo 1"/>
          <p:cNvSpPr txBox="1">
            <a:spLocks/>
          </p:cNvSpPr>
          <p:nvPr/>
        </p:nvSpPr>
        <p:spPr>
          <a:xfrm>
            <a:off x="5467978" y="481808"/>
            <a:ext cx="1757276" cy="41047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smtClean="0">
                <a:solidFill>
                  <a:srgbClr val="000000"/>
                </a:solidFill>
              </a:rPr>
              <a:t>Direzione Generale</a:t>
            </a:r>
          </a:p>
          <a:p>
            <a:r>
              <a:rPr lang="it-IT" sz="1200" b="1" dirty="0">
                <a:solidFill>
                  <a:srgbClr val="000000"/>
                </a:solidFill>
              </a:rPr>
              <a:t>e</a:t>
            </a:r>
            <a:r>
              <a:rPr lang="it-IT" sz="1200" b="1" dirty="0" smtClean="0">
                <a:solidFill>
                  <a:srgbClr val="000000"/>
                </a:solidFill>
              </a:rPr>
              <a:t> Segreteria</a:t>
            </a:r>
            <a:endParaRPr lang="it-IT" sz="1200" b="1" dirty="0">
              <a:solidFill>
                <a:srgbClr val="000000"/>
              </a:solidFill>
            </a:endParaRPr>
          </a:p>
        </p:txBody>
      </p:sp>
      <p:sp>
        <p:nvSpPr>
          <p:cNvPr id="131" name="Ovale 130"/>
          <p:cNvSpPr/>
          <p:nvPr/>
        </p:nvSpPr>
        <p:spPr>
          <a:xfrm>
            <a:off x="3402701" y="945504"/>
            <a:ext cx="384499" cy="353525"/>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it-IT" sz="800" b="1" dirty="0" smtClean="0"/>
          </a:p>
        </p:txBody>
      </p:sp>
      <p:sp>
        <p:nvSpPr>
          <p:cNvPr id="136" name="Ovale 135"/>
          <p:cNvSpPr/>
          <p:nvPr/>
        </p:nvSpPr>
        <p:spPr>
          <a:xfrm>
            <a:off x="164398" y="964554"/>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smtClean="0"/>
              <a:t>1</a:t>
            </a:r>
          </a:p>
        </p:txBody>
      </p:sp>
      <p:cxnSp>
        <p:nvCxnSpPr>
          <p:cNvPr id="143" name="Connettore 2 142"/>
          <p:cNvCxnSpPr>
            <a:stCxn id="131" idx="4"/>
            <a:endCxn id="151" idx="0"/>
          </p:cNvCxnSpPr>
          <p:nvPr/>
        </p:nvCxnSpPr>
        <p:spPr>
          <a:xfrm flipH="1">
            <a:off x="3593276" y="1299029"/>
            <a:ext cx="1675" cy="313871"/>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1" name="Processo 150"/>
          <p:cNvSpPr/>
          <p:nvPr/>
        </p:nvSpPr>
        <p:spPr>
          <a:xfrm>
            <a:off x="3174355" y="1612900"/>
            <a:ext cx="837842" cy="325784"/>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800" dirty="0" smtClean="0"/>
              <a:t>PROCEDURA NEGOZIATA</a:t>
            </a:r>
            <a:endParaRPr lang="it-IT" sz="800" dirty="0"/>
          </a:p>
        </p:txBody>
      </p:sp>
      <p:sp>
        <p:nvSpPr>
          <p:cNvPr id="156" name="CasellaDiTesto 155"/>
          <p:cNvSpPr txBox="1"/>
          <p:nvPr/>
        </p:nvSpPr>
        <p:spPr>
          <a:xfrm>
            <a:off x="3439163" y="1296052"/>
            <a:ext cx="1339273" cy="307777"/>
          </a:xfrm>
          <a:prstGeom prst="rect">
            <a:avLst/>
          </a:prstGeom>
          <a:noFill/>
        </p:spPr>
        <p:txBody>
          <a:bodyPr wrap="square" rtlCol="0">
            <a:spAutoFit/>
          </a:bodyPr>
          <a:lstStyle/>
          <a:p>
            <a:pPr algn="ctr"/>
            <a:r>
              <a:rPr lang="it-IT" sz="700" dirty="0" smtClean="0"/>
              <a:t>Per importi tra 40.000 </a:t>
            </a:r>
            <a:r>
              <a:rPr lang="it-IT" sz="700" dirty="0"/>
              <a:t>E</a:t>
            </a:r>
            <a:r>
              <a:rPr lang="it-IT" sz="700" dirty="0" smtClean="0"/>
              <a:t>uro</a:t>
            </a:r>
          </a:p>
          <a:p>
            <a:pPr algn="ctr"/>
            <a:r>
              <a:rPr lang="it-IT" sz="700" dirty="0" smtClean="0"/>
              <a:t>e 200.000 Euro</a:t>
            </a:r>
            <a:endParaRPr lang="it-IT" sz="700" dirty="0"/>
          </a:p>
        </p:txBody>
      </p:sp>
      <p:cxnSp>
        <p:nvCxnSpPr>
          <p:cNvPr id="157" name="Connettore 1 156"/>
          <p:cNvCxnSpPr>
            <a:stCxn id="57" idx="1"/>
            <a:endCxn id="151" idx="3"/>
          </p:cNvCxnSpPr>
          <p:nvPr/>
        </p:nvCxnSpPr>
        <p:spPr>
          <a:xfrm flipH="1" flipV="1">
            <a:off x="4012197" y="1775792"/>
            <a:ext cx="147703" cy="2628"/>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1" name="Connettore 1 160"/>
          <p:cNvCxnSpPr>
            <a:stCxn id="120" idx="1"/>
            <a:endCxn id="57" idx="3"/>
          </p:cNvCxnSpPr>
          <p:nvPr/>
        </p:nvCxnSpPr>
        <p:spPr>
          <a:xfrm flipH="1">
            <a:off x="4411443" y="1778341"/>
            <a:ext cx="226745" cy="79"/>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64" name="Ovale 163"/>
          <p:cNvSpPr/>
          <p:nvPr/>
        </p:nvSpPr>
        <p:spPr>
          <a:xfrm>
            <a:off x="3140845" y="1246444"/>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smtClean="0"/>
              <a:t>1</a:t>
            </a:r>
          </a:p>
        </p:txBody>
      </p:sp>
      <p:cxnSp>
        <p:nvCxnSpPr>
          <p:cNvPr id="177" name="Connettore 4 176"/>
          <p:cNvCxnSpPr>
            <a:stCxn id="169" idx="1"/>
            <a:endCxn id="167" idx="2"/>
          </p:cNvCxnSpPr>
          <p:nvPr/>
        </p:nvCxnSpPr>
        <p:spPr>
          <a:xfrm rot="10800000">
            <a:off x="3369071" y="4120257"/>
            <a:ext cx="435344" cy="360353"/>
          </a:xfrm>
          <a:prstGeom prst="bentConnector2">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11" name="Titolo 1"/>
          <p:cNvSpPr txBox="1">
            <a:spLocks/>
          </p:cNvSpPr>
          <p:nvPr/>
        </p:nvSpPr>
        <p:spPr>
          <a:xfrm>
            <a:off x="3063902" y="470483"/>
            <a:ext cx="2404076" cy="42179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smtClean="0">
                <a:solidFill>
                  <a:srgbClr val="000000"/>
                </a:solidFill>
              </a:rPr>
              <a:t>Ufficio Acquisti Economato</a:t>
            </a:r>
            <a:endParaRPr lang="it-IT" sz="1200" b="1" dirty="0">
              <a:solidFill>
                <a:srgbClr val="000000"/>
              </a:solidFill>
            </a:endParaRPr>
          </a:p>
        </p:txBody>
      </p:sp>
      <p:cxnSp>
        <p:nvCxnSpPr>
          <p:cNvPr id="113" name="Connettore 1 112"/>
          <p:cNvCxnSpPr/>
          <p:nvPr/>
        </p:nvCxnSpPr>
        <p:spPr>
          <a:xfrm>
            <a:off x="5467978" y="473682"/>
            <a:ext cx="10648" cy="6365268"/>
          </a:xfrm>
          <a:prstGeom prst="line">
            <a:avLst/>
          </a:prstGeom>
          <a:ln w="3175" cmpd="sng"/>
          <a:effectLst/>
        </p:spPr>
        <p:style>
          <a:lnRef idx="2">
            <a:schemeClr val="dk1"/>
          </a:lnRef>
          <a:fillRef idx="0">
            <a:schemeClr val="dk1"/>
          </a:fillRef>
          <a:effectRef idx="1">
            <a:schemeClr val="dk1"/>
          </a:effectRef>
          <a:fontRef idx="minor">
            <a:schemeClr val="tx1"/>
          </a:fontRef>
        </p:style>
      </p:cxnSp>
      <p:cxnSp>
        <p:nvCxnSpPr>
          <p:cNvPr id="114" name="Connettore 1 113"/>
          <p:cNvCxnSpPr/>
          <p:nvPr/>
        </p:nvCxnSpPr>
        <p:spPr>
          <a:xfrm>
            <a:off x="7225254" y="464697"/>
            <a:ext cx="10651" cy="6368467"/>
          </a:xfrm>
          <a:prstGeom prst="line">
            <a:avLst/>
          </a:prstGeom>
          <a:ln w="3175" cmpd="sng"/>
          <a:effectLst/>
        </p:spPr>
        <p:style>
          <a:lnRef idx="2">
            <a:schemeClr val="dk1"/>
          </a:lnRef>
          <a:fillRef idx="0">
            <a:schemeClr val="dk1"/>
          </a:fillRef>
          <a:effectRef idx="1">
            <a:schemeClr val="dk1"/>
          </a:effectRef>
          <a:fontRef idx="minor">
            <a:schemeClr val="tx1"/>
          </a:fontRef>
        </p:style>
      </p:cxnSp>
      <p:cxnSp>
        <p:nvCxnSpPr>
          <p:cNvPr id="118" name="Connettore 4 117"/>
          <p:cNvCxnSpPr>
            <a:stCxn id="131" idx="6"/>
            <a:endCxn id="141" idx="0"/>
          </p:cNvCxnSpPr>
          <p:nvPr/>
        </p:nvCxnSpPr>
        <p:spPr>
          <a:xfrm>
            <a:off x="3787200" y="1122267"/>
            <a:ext cx="1284835" cy="175960"/>
          </a:xfrm>
          <a:prstGeom prst="bentConnector2">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75" name="Titolo 1"/>
          <p:cNvSpPr txBox="1">
            <a:spLocks/>
          </p:cNvSpPr>
          <p:nvPr/>
        </p:nvSpPr>
        <p:spPr>
          <a:xfrm>
            <a:off x="7225254" y="470483"/>
            <a:ext cx="2089268" cy="42179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smtClean="0">
                <a:solidFill>
                  <a:srgbClr val="000000"/>
                </a:solidFill>
              </a:rPr>
              <a:t>Magazzino</a:t>
            </a:r>
            <a:endParaRPr lang="it-IT" sz="1200" b="1" dirty="0">
              <a:solidFill>
                <a:srgbClr val="000000"/>
              </a:solidFill>
            </a:endParaRPr>
          </a:p>
        </p:txBody>
      </p:sp>
      <p:sp>
        <p:nvSpPr>
          <p:cNvPr id="116" name="CasellaDiTesto 115"/>
          <p:cNvSpPr txBox="1"/>
          <p:nvPr/>
        </p:nvSpPr>
        <p:spPr>
          <a:xfrm>
            <a:off x="401700" y="2162567"/>
            <a:ext cx="2688345" cy="507831"/>
          </a:xfrm>
          <a:prstGeom prst="rect">
            <a:avLst/>
          </a:prstGeom>
          <a:noFill/>
        </p:spPr>
        <p:txBody>
          <a:bodyPr wrap="square" rtlCol="0">
            <a:spAutoFit/>
          </a:bodyPr>
          <a:lstStyle/>
          <a:p>
            <a:pPr algn="just"/>
            <a:r>
              <a:rPr lang="it-IT" sz="900" dirty="0" smtClean="0">
                <a:solidFill>
                  <a:srgbClr val="000000"/>
                </a:solidFill>
              </a:rPr>
              <a:t>Il Direttore firma le lettere di invito e le trasmette all’Ufficio Acquisti Economato affinché le invii ai fornitori individuati.</a:t>
            </a:r>
          </a:p>
        </p:txBody>
      </p:sp>
      <p:sp>
        <p:nvSpPr>
          <p:cNvPr id="117" name="Ovale 116"/>
          <p:cNvSpPr/>
          <p:nvPr/>
        </p:nvSpPr>
        <p:spPr>
          <a:xfrm>
            <a:off x="164398" y="2124225"/>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2</a:t>
            </a:r>
            <a:endParaRPr lang="it-IT" sz="800" b="1" dirty="0" smtClean="0"/>
          </a:p>
        </p:txBody>
      </p:sp>
      <p:sp>
        <p:nvSpPr>
          <p:cNvPr id="120" name="Documento multiplo 119"/>
          <p:cNvSpPr/>
          <p:nvPr/>
        </p:nvSpPr>
        <p:spPr>
          <a:xfrm>
            <a:off x="4638188" y="1553029"/>
            <a:ext cx="684700" cy="450623"/>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anchor="ctr" anchorCtr="1"/>
          <a:lstStyle/>
          <a:p>
            <a:pPr algn="ctr"/>
            <a:r>
              <a:rPr lang="it-IT" sz="800" dirty="0" smtClean="0"/>
              <a:t>LETTERE DI INVITO</a:t>
            </a:r>
            <a:endParaRPr lang="it-IT" sz="800" dirty="0"/>
          </a:p>
        </p:txBody>
      </p:sp>
      <p:cxnSp>
        <p:nvCxnSpPr>
          <p:cNvPr id="122" name="Connettore 4 121"/>
          <p:cNvCxnSpPr>
            <a:stCxn id="120" idx="3"/>
            <a:endCxn id="125" idx="1"/>
          </p:cNvCxnSpPr>
          <p:nvPr/>
        </p:nvCxnSpPr>
        <p:spPr>
          <a:xfrm>
            <a:off x="5322888" y="1778341"/>
            <a:ext cx="919712" cy="107119"/>
          </a:xfrm>
          <a:prstGeom prst="bentConnector3">
            <a:avLst>
              <a:gd name="adj1" fmla="val 50000"/>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5" name="Documento multiplo 124"/>
          <p:cNvSpPr/>
          <p:nvPr/>
        </p:nvSpPr>
        <p:spPr>
          <a:xfrm>
            <a:off x="6242600" y="1660148"/>
            <a:ext cx="684700" cy="450623"/>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anchor="ctr" anchorCtr="1"/>
          <a:lstStyle/>
          <a:p>
            <a:pPr algn="ctr"/>
            <a:r>
              <a:rPr lang="it-IT" sz="800" dirty="0" smtClean="0"/>
              <a:t>LETTERE DI INVITO</a:t>
            </a:r>
            <a:endParaRPr lang="it-IT" sz="800" dirty="0"/>
          </a:p>
        </p:txBody>
      </p:sp>
      <p:sp>
        <p:nvSpPr>
          <p:cNvPr id="130" name="Processo 129"/>
          <p:cNvSpPr/>
          <p:nvPr/>
        </p:nvSpPr>
        <p:spPr>
          <a:xfrm>
            <a:off x="6356350" y="2188974"/>
            <a:ext cx="835458" cy="256196"/>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800" dirty="0" smtClean="0"/>
              <a:t>APPROVAZIONE</a:t>
            </a:r>
            <a:endParaRPr lang="it-IT" sz="800" dirty="0"/>
          </a:p>
        </p:txBody>
      </p:sp>
      <p:sp>
        <p:nvSpPr>
          <p:cNvPr id="138" name="Documento multiplo 137"/>
          <p:cNvSpPr/>
          <p:nvPr/>
        </p:nvSpPr>
        <p:spPr>
          <a:xfrm>
            <a:off x="5542126" y="2271524"/>
            <a:ext cx="684700" cy="450623"/>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anchor="ctr" anchorCtr="1"/>
          <a:lstStyle/>
          <a:p>
            <a:pPr algn="ctr"/>
            <a:r>
              <a:rPr lang="it-IT" sz="800" dirty="0" smtClean="0"/>
              <a:t>INVITI FIRMATI</a:t>
            </a:r>
            <a:endParaRPr lang="it-IT" sz="800" dirty="0"/>
          </a:p>
        </p:txBody>
      </p:sp>
      <p:sp>
        <p:nvSpPr>
          <p:cNvPr id="139" name="Documento multiplo 138"/>
          <p:cNvSpPr/>
          <p:nvPr/>
        </p:nvSpPr>
        <p:spPr>
          <a:xfrm>
            <a:off x="4230037" y="2270658"/>
            <a:ext cx="684700" cy="450623"/>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anchor="ctr" anchorCtr="1"/>
          <a:lstStyle/>
          <a:p>
            <a:pPr algn="ctr"/>
            <a:r>
              <a:rPr lang="it-IT" sz="800" dirty="0" smtClean="0"/>
              <a:t>INVITI FIRMATI</a:t>
            </a:r>
            <a:endParaRPr lang="it-IT" sz="800" dirty="0"/>
          </a:p>
        </p:txBody>
      </p:sp>
      <p:cxnSp>
        <p:nvCxnSpPr>
          <p:cNvPr id="142" name="Connettore 4 141"/>
          <p:cNvCxnSpPr>
            <a:stCxn id="138" idx="1"/>
            <a:endCxn id="139" idx="3"/>
          </p:cNvCxnSpPr>
          <p:nvPr/>
        </p:nvCxnSpPr>
        <p:spPr>
          <a:xfrm rot="10800000">
            <a:off x="4914738" y="2495970"/>
            <a:ext cx="627389" cy="866"/>
          </a:xfrm>
          <a:prstGeom prst="bentConnector3">
            <a:avLst>
              <a:gd name="adj1" fmla="val 50000"/>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4" name="Connettore 4 143"/>
          <p:cNvCxnSpPr>
            <a:stCxn id="138" idx="3"/>
            <a:endCxn id="130" idx="2"/>
          </p:cNvCxnSpPr>
          <p:nvPr/>
        </p:nvCxnSpPr>
        <p:spPr>
          <a:xfrm flipV="1">
            <a:off x="6226826" y="2445170"/>
            <a:ext cx="547253" cy="51666"/>
          </a:xfrm>
          <a:prstGeom prst="bentConnector2">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5" name="Connettore 4 144"/>
          <p:cNvCxnSpPr>
            <a:stCxn id="130" idx="0"/>
            <a:endCxn id="125" idx="2"/>
          </p:cNvCxnSpPr>
          <p:nvPr/>
        </p:nvCxnSpPr>
        <p:spPr>
          <a:xfrm rot="16200000" flipV="1">
            <a:off x="6608075" y="2022969"/>
            <a:ext cx="95268" cy="236741"/>
          </a:xfrm>
          <a:prstGeom prst="bentConnector3">
            <a:avLst>
              <a:gd name="adj1" fmla="val 50000"/>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85" name="CasellaDiTesto 184"/>
          <p:cNvSpPr txBox="1"/>
          <p:nvPr/>
        </p:nvSpPr>
        <p:spPr>
          <a:xfrm>
            <a:off x="4529795" y="4208931"/>
            <a:ext cx="884186" cy="307777"/>
          </a:xfrm>
          <a:prstGeom prst="rect">
            <a:avLst/>
          </a:prstGeom>
          <a:noFill/>
        </p:spPr>
        <p:txBody>
          <a:bodyPr wrap="square" rtlCol="0">
            <a:spAutoFit/>
          </a:bodyPr>
          <a:lstStyle/>
          <a:p>
            <a:pPr algn="ctr"/>
            <a:r>
              <a:rPr lang="it-IT" sz="700" b="1" dirty="0" smtClean="0"/>
              <a:t>A RESP. AREA AMMINISTRATIVA</a:t>
            </a:r>
            <a:endParaRPr lang="it-IT" sz="700" b="1" dirty="0"/>
          </a:p>
        </p:txBody>
      </p:sp>
      <p:cxnSp>
        <p:nvCxnSpPr>
          <p:cNvPr id="186" name="Connettore 1 185"/>
          <p:cNvCxnSpPr>
            <a:endCxn id="169" idx="3"/>
          </p:cNvCxnSpPr>
          <p:nvPr/>
        </p:nvCxnSpPr>
        <p:spPr>
          <a:xfrm flipH="1" flipV="1">
            <a:off x="4611004" y="4480609"/>
            <a:ext cx="731667" cy="4349"/>
          </a:xfrm>
          <a:prstGeom prst="line">
            <a:avLst/>
          </a:prstGeom>
          <a:ln w="12700" cmpd="sng"/>
          <a:effectLst/>
        </p:spPr>
        <p:style>
          <a:lnRef idx="2">
            <a:schemeClr val="dk1"/>
          </a:lnRef>
          <a:fillRef idx="0">
            <a:schemeClr val="dk1"/>
          </a:fillRef>
          <a:effectRef idx="1">
            <a:schemeClr val="dk1"/>
          </a:effectRef>
          <a:fontRef idx="minor">
            <a:schemeClr val="tx1"/>
          </a:fontRef>
        </p:style>
      </p:cxnSp>
      <p:cxnSp>
        <p:nvCxnSpPr>
          <p:cNvPr id="187" name="Connettore 1 186"/>
          <p:cNvCxnSpPr/>
          <p:nvPr/>
        </p:nvCxnSpPr>
        <p:spPr>
          <a:xfrm flipV="1">
            <a:off x="5342671" y="4345777"/>
            <a:ext cx="0" cy="255734"/>
          </a:xfrm>
          <a:prstGeom prst="line">
            <a:avLst/>
          </a:prstGeom>
          <a:ln w="12700" cmpd="sng"/>
          <a:effectLst/>
        </p:spPr>
        <p:style>
          <a:lnRef idx="2">
            <a:schemeClr val="dk1"/>
          </a:lnRef>
          <a:fillRef idx="0">
            <a:schemeClr val="dk1"/>
          </a:fillRef>
          <a:effectRef idx="1">
            <a:schemeClr val="dk1"/>
          </a:effectRef>
          <a:fontRef idx="minor">
            <a:schemeClr val="tx1"/>
          </a:fontRef>
        </p:style>
      </p:cxnSp>
      <p:sp>
        <p:nvSpPr>
          <p:cNvPr id="188" name="CasellaDiTesto 187"/>
          <p:cNvSpPr txBox="1"/>
          <p:nvPr/>
        </p:nvSpPr>
        <p:spPr>
          <a:xfrm>
            <a:off x="5398509" y="4470112"/>
            <a:ext cx="884186" cy="307777"/>
          </a:xfrm>
          <a:prstGeom prst="rect">
            <a:avLst/>
          </a:prstGeom>
          <a:noFill/>
        </p:spPr>
        <p:txBody>
          <a:bodyPr wrap="square" rtlCol="0">
            <a:spAutoFit/>
          </a:bodyPr>
          <a:lstStyle/>
          <a:p>
            <a:pPr algn="ctr"/>
            <a:r>
              <a:rPr lang="it-IT" sz="700" b="1" dirty="0" smtClean="0"/>
              <a:t>DA RESP. AREA AMMINISTRATIVA</a:t>
            </a:r>
            <a:endParaRPr lang="it-IT" sz="700" b="1" dirty="0"/>
          </a:p>
        </p:txBody>
      </p:sp>
      <p:cxnSp>
        <p:nvCxnSpPr>
          <p:cNvPr id="189" name="Connettore 1 188"/>
          <p:cNvCxnSpPr/>
          <p:nvPr/>
        </p:nvCxnSpPr>
        <p:spPr>
          <a:xfrm flipH="1">
            <a:off x="5481421" y="4732088"/>
            <a:ext cx="718080" cy="0"/>
          </a:xfrm>
          <a:prstGeom prst="line">
            <a:avLst/>
          </a:prstGeom>
          <a:ln w="12700" cmpd="sng"/>
          <a:effectLst/>
        </p:spPr>
        <p:style>
          <a:lnRef idx="2">
            <a:schemeClr val="dk1"/>
          </a:lnRef>
          <a:fillRef idx="0">
            <a:schemeClr val="dk1"/>
          </a:fillRef>
          <a:effectRef idx="1">
            <a:schemeClr val="dk1"/>
          </a:effectRef>
          <a:fontRef idx="minor">
            <a:schemeClr val="tx1"/>
          </a:fontRef>
        </p:style>
      </p:cxnSp>
      <p:cxnSp>
        <p:nvCxnSpPr>
          <p:cNvPr id="200" name="Connettore 1 199"/>
          <p:cNvCxnSpPr/>
          <p:nvPr/>
        </p:nvCxnSpPr>
        <p:spPr>
          <a:xfrm flipV="1">
            <a:off x="6204080" y="4595905"/>
            <a:ext cx="0" cy="255734"/>
          </a:xfrm>
          <a:prstGeom prst="line">
            <a:avLst/>
          </a:prstGeom>
          <a:ln w="12700" cmpd="sng"/>
          <a:effectLst/>
        </p:spPr>
        <p:style>
          <a:lnRef idx="2">
            <a:schemeClr val="dk1"/>
          </a:lnRef>
          <a:fillRef idx="0">
            <a:schemeClr val="dk1"/>
          </a:fillRef>
          <a:effectRef idx="1">
            <a:schemeClr val="dk1"/>
          </a:effectRef>
          <a:fontRef idx="minor">
            <a:schemeClr val="tx1"/>
          </a:fontRef>
        </p:style>
      </p:cxnSp>
      <p:cxnSp>
        <p:nvCxnSpPr>
          <p:cNvPr id="203" name="Connettore 4 202"/>
          <p:cNvCxnSpPr>
            <a:stCxn id="176" idx="1"/>
            <a:endCxn id="205" idx="0"/>
          </p:cNvCxnSpPr>
          <p:nvPr/>
        </p:nvCxnSpPr>
        <p:spPr>
          <a:xfrm rot="10800000" flipV="1">
            <a:off x="3869113" y="5092411"/>
            <a:ext cx="2353887" cy="228111"/>
          </a:xfrm>
          <a:prstGeom prst="bentConnector2">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5" name="Processo 204"/>
          <p:cNvSpPr/>
          <p:nvPr/>
        </p:nvSpPr>
        <p:spPr>
          <a:xfrm>
            <a:off x="3394987" y="5320523"/>
            <a:ext cx="948250" cy="261752"/>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800" dirty="0" smtClean="0"/>
              <a:t>COMUNICAZIONEESITO</a:t>
            </a:r>
            <a:endParaRPr lang="it-IT" sz="800" dirty="0"/>
          </a:p>
        </p:txBody>
      </p:sp>
      <p:cxnSp>
        <p:nvCxnSpPr>
          <p:cNvPr id="206" name="Connettore 1 205"/>
          <p:cNvCxnSpPr/>
          <p:nvPr/>
        </p:nvCxnSpPr>
        <p:spPr>
          <a:xfrm flipV="1">
            <a:off x="5058782" y="5355949"/>
            <a:ext cx="0" cy="198989"/>
          </a:xfrm>
          <a:prstGeom prst="line">
            <a:avLst/>
          </a:prstGeom>
          <a:ln w="12700" cmpd="sng"/>
          <a:effectLst/>
        </p:spPr>
        <p:style>
          <a:lnRef idx="2">
            <a:schemeClr val="dk1"/>
          </a:lnRef>
          <a:fillRef idx="0">
            <a:schemeClr val="dk1"/>
          </a:fillRef>
          <a:effectRef idx="1">
            <a:schemeClr val="dk1"/>
          </a:effectRef>
          <a:fontRef idx="minor">
            <a:schemeClr val="tx1"/>
          </a:fontRef>
        </p:style>
      </p:cxnSp>
      <p:sp>
        <p:nvSpPr>
          <p:cNvPr id="207" name="Documento 206"/>
          <p:cNvSpPr/>
          <p:nvPr/>
        </p:nvSpPr>
        <p:spPr>
          <a:xfrm>
            <a:off x="4317837" y="5643421"/>
            <a:ext cx="711115" cy="394201"/>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800" dirty="0" smtClean="0"/>
              <a:t>CONTRATTO</a:t>
            </a:r>
          </a:p>
          <a:p>
            <a:pPr algn="ctr"/>
            <a:r>
              <a:rPr lang="it-IT" sz="700" dirty="0" smtClean="0"/>
              <a:t>(firmato da Direttore)</a:t>
            </a:r>
            <a:endParaRPr lang="it-IT" sz="700" dirty="0"/>
          </a:p>
        </p:txBody>
      </p:sp>
      <p:sp>
        <p:nvSpPr>
          <p:cNvPr id="209" name="Text Box 7"/>
          <p:cNvSpPr txBox="1">
            <a:spLocks noChangeArrowheads="1"/>
          </p:cNvSpPr>
          <p:nvPr/>
        </p:nvSpPr>
        <p:spPr bwMode="auto">
          <a:xfrm>
            <a:off x="12700" y="6681685"/>
            <a:ext cx="9404251" cy="200055"/>
          </a:xfrm>
          <a:prstGeom prst="rect">
            <a:avLst/>
          </a:prstGeom>
          <a:noFill/>
          <a:ln w="9525">
            <a:noFill/>
            <a:miter lim="800000"/>
            <a:headEnd/>
            <a:tailEnd/>
          </a:ln>
        </p:spPr>
        <p:txBody>
          <a:bodyPr wrap="square">
            <a:spAutoFit/>
          </a:bodyPr>
          <a:lstStyle/>
          <a:p>
            <a:pPr algn="ctr">
              <a:spcBef>
                <a:spcPct val="50000"/>
              </a:spcBef>
            </a:pPr>
            <a:r>
              <a:rPr lang="it-IT" sz="700" dirty="0"/>
              <a:t>Elaborato da Soa S.r.l. – Strategie e </a:t>
            </a:r>
            <a:r>
              <a:rPr lang="it-IT" sz="700" dirty="0" smtClean="0"/>
              <a:t>Organizzazione Aziendale                  </a:t>
            </a:r>
            <a:r>
              <a:rPr lang="it-IT" sz="700" b="1" dirty="0" smtClean="0"/>
              <a:t>Anno 2014</a:t>
            </a:r>
            <a:endParaRPr lang="it-IT" sz="700" b="1" dirty="0"/>
          </a:p>
        </p:txBody>
      </p:sp>
      <p:cxnSp>
        <p:nvCxnSpPr>
          <p:cNvPr id="210" name="Connettore 4 209"/>
          <p:cNvCxnSpPr>
            <a:stCxn id="207" idx="0"/>
          </p:cNvCxnSpPr>
          <p:nvPr/>
        </p:nvCxnSpPr>
        <p:spPr>
          <a:xfrm rot="5400000" flipH="1" flipV="1">
            <a:off x="4821847" y="5406487"/>
            <a:ext cx="88483" cy="385386"/>
          </a:xfrm>
          <a:prstGeom prst="bentConnector2">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2" name="Connettore 4 91"/>
          <p:cNvCxnSpPr/>
          <p:nvPr/>
        </p:nvCxnSpPr>
        <p:spPr>
          <a:xfrm rot="16200000" flipV="1">
            <a:off x="3496284" y="2698345"/>
            <a:ext cx="241787" cy="149547"/>
          </a:xfrm>
          <a:prstGeom prst="bentConnector3">
            <a:avLst>
              <a:gd name="adj1" fmla="val 102526"/>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96" name="CasellaDiTesto 95"/>
          <p:cNvSpPr txBox="1"/>
          <p:nvPr/>
        </p:nvSpPr>
        <p:spPr>
          <a:xfrm>
            <a:off x="2705586" y="3042797"/>
            <a:ext cx="1339273" cy="307777"/>
          </a:xfrm>
          <a:prstGeom prst="rect">
            <a:avLst/>
          </a:prstGeom>
          <a:noFill/>
        </p:spPr>
        <p:txBody>
          <a:bodyPr wrap="square" rtlCol="0">
            <a:spAutoFit/>
          </a:bodyPr>
          <a:lstStyle/>
          <a:p>
            <a:pPr algn="ctr"/>
            <a:r>
              <a:rPr lang="it-IT" sz="700" dirty="0" smtClean="0"/>
              <a:t>Entro 15 giorni </a:t>
            </a:r>
          </a:p>
          <a:p>
            <a:pPr algn="ctr"/>
            <a:r>
              <a:rPr lang="it-IT" sz="700" dirty="0" smtClean="0"/>
              <a:t>dall’invito</a:t>
            </a:r>
            <a:endParaRPr lang="it-IT" sz="700" dirty="0"/>
          </a:p>
        </p:txBody>
      </p:sp>
      <p:sp>
        <p:nvSpPr>
          <p:cNvPr id="163" name="Documento 162"/>
          <p:cNvSpPr/>
          <p:nvPr/>
        </p:nvSpPr>
        <p:spPr>
          <a:xfrm>
            <a:off x="3702310" y="4108939"/>
            <a:ext cx="858446" cy="392188"/>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it-IT" sz="800" dirty="0" smtClean="0"/>
              <a:t>GRADUATORIA</a:t>
            </a:r>
            <a:endParaRPr lang="it-IT" sz="800" dirty="0"/>
          </a:p>
        </p:txBody>
      </p:sp>
      <p:sp>
        <p:nvSpPr>
          <p:cNvPr id="169" name="Documento 168"/>
          <p:cNvSpPr/>
          <p:nvPr/>
        </p:nvSpPr>
        <p:spPr>
          <a:xfrm>
            <a:off x="3804415" y="4294004"/>
            <a:ext cx="806589" cy="373209"/>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800" dirty="0" smtClean="0"/>
              <a:t>DETERMINA</a:t>
            </a:r>
            <a:endParaRPr lang="it-IT" sz="800" dirty="0"/>
          </a:p>
        </p:txBody>
      </p:sp>
      <p:cxnSp>
        <p:nvCxnSpPr>
          <p:cNvPr id="106" name="Connettore 4 105"/>
          <p:cNvCxnSpPr/>
          <p:nvPr/>
        </p:nvCxnSpPr>
        <p:spPr>
          <a:xfrm rot="10800000">
            <a:off x="5342671" y="4595906"/>
            <a:ext cx="138750" cy="136183"/>
          </a:xfrm>
          <a:prstGeom prst="bentConnector3">
            <a:avLst>
              <a:gd name="adj1" fmla="val 100342"/>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10" name="Ovale 109"/>
          <p:cNvSpPr/>
          <p:nvPr/>
        </p:nvSpPr>
        <p:spPr>
          <a:xfrm>
            <a:off x="161991" y="5212838"/>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5</a:t>
            </a:r>
            <a:endParaRPr lang="it-IT" sz="800" b="1" dirty="0" smtClean="0"/>
          </a:p>
        </p:txBody>
      </p:sp>
      <p:sp>
        <p:nvSpPr>
          <p:cNvPr id="112" name="CasellaDiTesto 111"/>
          <p:cNvSpPr txBox="1"/>
          <p:nvPr/>
        </p:nvSpPr>
        <p:spPr>
          <a:xfrm>
            <a:off x="395350" y="5252713"/>
            <a:ext cx="2688345" cy="507831"/>
          </a:xfrm>
          <a:prstGeom prst="rect">
            <a:avLst/>
          </a:prstGeom>
          <a:noFill/>
        </p:spPr>
        <p:txBody>
          <a:bodyPr wrap="square" rtlCol="0">
            <a:spAutoFit/>
          </a:bodyPr>
          <a:lstStyle/>
          <a:p>
            <a:pPr algn="just"/>
            <a:r>
              <a:rPr lang="it-IT" sz="900" dirty="0"/>
              <a:t>L’Ufficio Acquisti Economato comunica l’esito all’aggiudicatario e, successivamente, si procede alla stipula del contratto, firmato dal Direttore</a:t>
            </a:r>
            <a:r>
              <a:rPr lang="it-IT" sz="900" dirty="0" smtClean="0"/>
              <a:t>.</a:t>
            </a:r>
            <a:endParaRPr lang="it-IT" sz="900" dirty="0"/>
          </a:p>
        </p:txBody>
      </p:sp>
      <p:sp>
        <p:nvSpPr>
          <p:cNvPr id="119" name="CasellaDiTesto 118"/>
          <p:cNvSpPr txBox="1"/>
          <p:nvPr/>
        </p:nvSpPr>
        <p:spPr>
          <a:xfrm>
            <a:off x="394978" y="5866449"/>
            <a:ext cx="2688345" cy="923330"/>
          </a:xfrm>
          <a:prstGeom prst="rect">
            <a:avLst/>
          </a:prstGeom>
          <a:noFill/>
        </p:spPr>
        <p:txBody>
          <a:bodyPr wrap="square" rtlCol="0">
            <a:spAutoFit/>
          </a:bodyPr>
          <a:lstStyle/>
          <a:p>
            <a:pPr algn="just"/>
            <a:r>
              <a:rPr lang="it-IT" sz="900" dirty="0"/>
              <a:t>N</a:t>
            </a:r>
            <a:r>
              <a:rPr lang="it-IT" sz="900" dirty="0" smtClean="0"/>
              <a:t>el caso di fornitura di servizio, se si riscontrano eventuali difformità durante il periodo del contratto, individuate attraverso un monitoraggio periodico e le segnalazioni pervenute, l’Ufficio Acquisti procede con la contestazione al fornitore secondo le modalità determinate nel capitolato d’appalto.</a:t>
            </a:r>
          </a:p>
        </p:txBody>
      </p:sp>
      <p:sp>
        <p:nvSpPr>
          <p:cNvPr id="121" name="Ovale 120"/>
          <p:cNvSpPr/>
          <p:nvPr/>
        </p:nvSpPr>
        <p:spPr>
          <a:xfrm>
            <a:off x="161991" y="5828669"/>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6</a:t>
            </a:r>
            <a:endParaRPr lang="it-IT" sz="800" b="1" dirty="0" smtClean="0"/>
          </a:p>
        </p:txBody>
      </p:sp>
      <p:sp>
        <p:nvSpPr>
          <p:cNvPr id="123" name="Ovale 122"/>
          <p:cNvSpPr/>
          <p:nvPr/>
        </p:nvSpPr>
        <p:spPr>
          <a:xfrm>
            <a:off x="3476972" y="6120667"/>
            <a:ext cx="384499" cy="353525"/>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it-IT" sz="800" b="1" dirty="0" smtClean="0"/>
          </a:p>
        </p:txBody>
      </p:sp>
      <p:sp>
        <p:nvSpPr>
          <p:cNvPr id="124" name="Processo 123"/>
          <p:cNvSpPr/>
          <p:nvPr/>
        </p:nvSpPr>
        <p:spPr>
          <a:xfrm>
            <a:off x="3947837" y="6434480"/>
            <a:ext cx="937635" cy="256196"/>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800" dirty="0" smtClean="0"/>
              <a:t>CONTESTAZIONE</a:t>
            </a:r>
            <a:endParaRPr lang="it-IT" sz="800" dirty="0"/>
          </a:p>
        </p:txBody>
      </p:sp>
      <p:sp>
        <p:nvSpPr>
          <p:cNvPr id="128" name="CasellaDiTesto 127"/>
          <p:cNvSpPr txBox="1"/>
          <p:nvPr/>
        </p:nvSpPr>
        <p:spPr>
          <a:xfrm>
            <a:off x="4585015" y="6387312"/>
            <a:ext cx="1142685" cy="200055"/>
          </a:xfrm>
          <a:prstGeom prst="rect">
            <a:avLst/>
          </a:prstGeom>
          <a:noFill/>
        </p:spPr>
        <p:txBody>
          <a:bodyPr wrap="square" rtlCol="0">
            <a:spAutoFit/>
          </a:bodyPr>
          <a:lstStyle/>
          <a:p>
            <a:pPr algn="ctr"/>
            <a:r>
              <a:rPr lang="it-IT" sz="700" b="1" dirty="0" smtClean="0"/>
              <a:t>A FORNITORE</a:t>
            </a:r>
            <a:endParaRPr lang="it-IT" sz="700" b="1" dirty="0"/>
          </a:p>
        </p:txBody>
      </p:sp>
      <p:cxnSp>
        <p:nvCxnSpPr>
          <p:cNvPr id="129" name="Connettore 1 128"/>
          <p:cNvCxnSpPr/>
          <p:nvPr/>
        </p:nvCxnSpPr>
        <p:spPr>
          <a:xfrm flipV="1">
            <a:off x="5430806" y="6431408"/>
            <a:ext cx="0" cy="235373"/>
          </a:xfrm>
          <a:prstGeom prst="line">
            <a:avLst/>
          </a:prstGeom>
          <a:ln w="12700" cmpd="sng"/>
          <a:effectLst/>
        </p:spPr>
        <p:style>
          <a:lnRef idx="2">
            <a:schemeClr val="dk1"/>
          </a:lnRef>
          <a:fillRef idx="0">
            <a:schemeClr val="dk1"/>
          </a:fillRef>
          <a:effectRef idx="1">
            <a:schemeClr val="dk1"/>
          </a:effectRef>
          <a:fontRef idx="minor">
            <a:schemeClr val="tx1"/>
          </a:fontRef>
        </p:style>
      </p:cxnSp>
      <p:cxnSp>
        <p:nvCxnSpPr>
          <p:cNvPr id="137" name="Connettore 1 136"/>
          <p:cNvCxnSpPr/>
          <p:nvPr/>
        </p:nvCxnSpPr>
        <p:spPr>
          <a:xfrm flipH="1">
            <a:off x="4885472" y="6562578"/>
            <a:ext cx="545334" cy="0"/>
          </a:xfrm>
          <a:prstGeom prst="line">
            <a:avLst/>
          </a:prstGeom>
          <a:ln w="12700" cmpd="sng"/>
          <a:effectLst/>
        </p:spPr>
        <p:style>
          <a:lnRef idx="2">
            <a:schemeClr val="dk1"/>
          </a:lnRef>
          <a:fillRef idx="0">
            <a:schemeClr val="dk1"/>
          </a:fillRef>
          <a:effectRef idx="1">
            <a:schemeClr val="dk1"/>
          </a:effectRef>
          <a:fontRef idx="minor">
            <a:schemeClr val="tx1"/>
          </a:fontRef>
        </p:style>
      </p:cxnSp>
      <p:cxnSp>
        <p:nvCxnSpPr>
          <p:cNvPr id="158" name="Connettore 4 157"/>
          <p:cNvCxnSpPr>
            <a:stCxn id="123" idx="0"/>
            <a:endCxn id="207" idx="1"/>
          </p:cNvCxnSpPr>
          <p:nvPr/>
        </p:nvCxnSpPr>
        <p:spPr>
          <a:xfrm rot="5400000" flipH="1" flipV="1">
            <a:off x="3853457" y="5656288"/>
            <a:ext cx="280145" cy="648615"/>
          </a:xfrm>
          <a:prstGeom prst="bentConnector2">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60" name="CasellaDiTesto 159"/>
          <p:cNvSpPr txBox="1"/>
          <p:nvPr/>
        </p:nvSpPr>
        <p:spPr>
          <a:xfrm>
            <a:off x="3770822" y="6020905"/>
            <a:ext cx="1118787" cy="307777"/>
          </a:xfrm>
          <a:prstGeom prst="rect">
            <a:avLst/>
          </a:prstGeom>
          <a:noFill/>
        </p:spPr>
        <p:txBody>
          <a:bodyPr wrap="square" rtlCol="0">
            <a:spAutoFit/>
          </a:bodyPr>
          <a:lstStyle/>
          <a:p>
            <a:pPr algn="ctr"/>
            <a:r>
              <a:rPr lang="it-IT" sz="700" dirty="0" smtClean="0"/>
              <a:t>Se fornitura di servizio e si riscontrano difformità</a:t>
            </a:r>
            <a:endParaRPr lang="it-IT" sz="700" dirty="0"/>
          </a:p>
        </p:txBody>
      </p:sp>
      <p:cxnSp>
        <p:nvCxnSpPr>
          <p:cNvPr id="162" name="Connettore 4 161"/>
          <p:cNvCxnSpPr>
            <a:stCxn id="123" idx="6"/>
            <a:endCxn id="124" idx="0"/>
          </p:cNvCxnSpPr>
          <p:nvPr/>
        </p:nvCxnSpPr>
        <p:spPr>
          <a:xfrm>
            <a:off x="3861471" y="6297430"/>
            <a:ext cx="555184" cy="137050"/>
          </a:xfrm>
          <a:prstGeom prst="bentConnector2">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6" name="Connettore 4 165"/>
          <p:cNvCxnSpPr>
            <a:stCxn id="123" idx="2"/>
          </p:cNvCxnSpPr>
          <p:nvPr/>
        </p:nvCxnSpPr>
        <p:spPr>
          <a:xfrm rot="10800000" flipV="1">
            <a:off x="3174356" y="6297430"/>
            <a:ext cx="302617" cy="541520"/>
          </a:xfrm>
          <a:prstGeom prst="bentConnector2">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68" name="CasellaDiTesto 167"/>
          <p:cNvSpPr txBox="1"/>
          <p:nvPr/>
        </p:nvSpPr>
        <p:spPr>
          <a:xfrm>
            <a:off x="2891093" y="6021175"/>
            <a:ext cx="809880" cy="307777"/>
          </a:xfrm>
          <a:prstGeom prst="rect">
            <a:avLst/>
          </a:prstGeom>
          <a:noFill/>
        </p:spPr>
        <p:txBody>
          <a:bodyPr wrap="square" rtlCol="0">
            <a:spAutoFit/>
          </a:bodyPr>
          <a:lstStyle/>
          <a:p>
            <a:pPr algn="ctr"/>
            <a:r>
              <a:rPr lang="it-IT" sz="700" dirty="0" smtClean="0"/>
              <a:t>Se fornitura </a:t>
            </a:r>
          </a:p>
          <a:p>
            <a:pPr algn="ctr"/>
            <a:r>
              <a:rPr lang="it-IT" sz="700" dirty="0"/>
              <a:t>d</a:t>
            </a:r>
            <a:r>
              <a:rPr lang="it-IT" sz="700" dirty="0" smtClean="0"/>
              <a:t>i beni</a:t>
            </a:r>
            <a:endParaRPr lang="it-IT" sz="700" dirty="0"/>
          </a:p>
        </p:txBody>
      </p:sp>
      <p:sp>
        <p:nvSpPr>
          <p:cNvPr id="170" name="Ovale 169"/>
          <p:cNvSpPr/>
          <p:nvPr/>
        </p:nvSpPr>
        <p:spPr>
          <a:xfrm>
            <a:off x="5113331" y="5483321"/>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5</a:t>
            </a:r>
            <a:endParaRPr lang="it-IT" sz="800" b="1" dirty="0" smtClean="0"/>
          </a:p>
        </p:txBody>
      </p:sp>
      <p:sp>
        <p:nvSpPr>
          <p:cNvPr id="171" name="Ovale 170"/>
          <p:cNvSpPr/>
          <p:nvPr/>
        </p:nvSpPr>
        <p:spPr>
          <a:xfrm>
            <a:off x="3333203" y="5772613"/>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6</a:t>
            </a:r>
            <a:endParaRPr lang="it-IT" sz="800" b="1" dirty="0" smtClean="0"/>
          </a:p>
        </p:txBody>
      </p:sp>
    </p:spTree>
    <p:extLst>
      <p:ext uri="{BB962C8B-B14F-4D97-AF65-F5344CB8AC3E}">
        <p14:creationId xmlns:p14="http://schemas.microsoft.com/office/powerpoint/2010/main" val="23941973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1 3"/>
          <p:cNvCxnSpPr/>
          <p:nvPr/>
        </p:nvCxnSpPr>
        <p:spPr>
          <a:xfrm>
            <a:off x="124497" y="3216699"/>
            <a:ext cx="9188567" cy="0"/>
          </a:xfrm>
          <a:prstGeom prst="line">
            <a:avLst/>
          </a:prstGeom>
          <a:ln w="3175" cmpd="sng"/>
          <a:effectLst/>
        </p:spPr>
        <p:style>
          <a:lnRef idx="2">
            <a:schemeClr val="dk1"/>
          </a:lnRef>
          <a:fillRef idx="0">
            <a:schemeClr val="dk1"/>
          </a:fillRef>
          <a:effectRef idx="1">
            <a:schemeClr val="dk1"/>
          </a:effectRef>
          <a:fontRef idx="minor">
            <a:schemeClr val="tx1"/>
          </a:fontRef>
        </p:style>
      </p:cxnSp>
      <p:sp>
        <p:nvSpPr>
          <p:cNvPr id="5" name="Text Box 7"/>
          <p:cNvSpPr txBox="1">
            <a:spLocks noChangeArrowheads="1"/>
          </p:cNvSpPr>
          <p:nvPr/>
        </p:nvSpPr>
        <p:spPr bwMode="auto">
          <a:xfrm>
            <a:off x="25400" y="6681685"/>
            <a:ext cx="9404251" cy="200055"/>
          </a:xfrm>
          <a:prstGeom prst="rect">
            <a:avLst/>
          </a:prstGeom>
          <a:noFill/>
          <a:ln w="9525">
            <a:noFill/>
            <a:miter lim="800000"/>
            <a:headEnd/>
            <a:tailEnd/>
          </a:ln>
        </p:spPr>
        <p:txBody>
          <a:bodyPr wrap="square">
            <a:spAutoFit/>
          </a:bodyPr>
          <a:lstStyle/>
          <a:p>
            <a:pPr algn="ctr">
              <a:spcBef>
                <a:spcPct val="50000"/>
              </a:spcBef>
            </a:pPr>
            <a:r>
              <a:rPr lang="it-IT" sz="700" dirty="0"/>
              <a:t>Elaborato da Soa S.r.l. – Strategie e </a:t>
            </a:r>
            <a:r>
              <a:rPr lang="it-IT" sz="700" dirty="0" smtClean="0"/>
              <a:t>Organizzazione Aziendale                  </a:t>
            </a:r>
            <a:r>
              <a:rPr lang="it-IT" sz="700" b="1" dirty="0" smtClean="0"/>
              <a:t>Anno 2014</a:t>
            </a:r>
            <a:endParaRPr lang="it-IT" sz="700" b="1" dirty="0"/>
          </a:p>
        </p:txBody>
      </p:sp>
      <p:cxnSp>
        <p:nvCxnSpPr>
          <p:cNvPr id="27" name="Connettore 1 26"/>
          <p:cNvCxnSpPr/>
          <p:nvPr/>
        </p:nvCxnSpPr>
        <p:spPr>
          <a:xfrm flipH="1">
            <a:off x="119600" y="467332"/>
            <a:ext cx="2" cy="2749367"/>
          </a:xfrm>
          <a:prstGeom prst="line">
            <a:avLst/>
          </a:prstGeom>
          <a:ln w="3175" cmpd="sng"/>
          <a:effectLst/>
        </p:spPr>
        <p:style>
          <a:lnRef idx="2">
            <a:schemeClr val="dk1"/>
          </a:lnRef>
          <a:fillRef idx="0">
            <a:schemeClr val="dk1"/>
          </a:fillRef>
          <a:effectRef idx="1">
            <a:schemeClr val="dk1"/>
          </a:effectRef>
          <a:fontRef idx="minor">
            <a:schemeClr val="tx1"/>
          </a:fontRef>
        </p:style>
      </p:cxnSp>
      <p:cxnSp>
        <p:nvCxnSpPr>
          <p:cNvPr id="28" name="Connettore 1 27"/>
          <p:cNvCxnSpPr/>
          <p:nvPr/>
        </p:nvCxnSpPr>
        <p:spPr>
          <a:xfrm>
            <a:off x="9314522" y="470483"/>
            <a:ext cx="0" cy="2746216"/>
          </a:xfrm>
          <a:prstGeom prst="line">
            <a:avLst/>
          </a:prstGeom>
          <a:ln w="3175" cmpd="sng"/>
          <a:effectLst/>
        </p:spPr>
        <p:style>
          <a:lnRef idx="2">
            <a:schemeClr val="dk1"/>
          </a:lnRef>
          <a:fillRef idx="0">
            <a:schemeClr val="dk1"/>
          </a:fillRef>
          <a:effectRef idx="1">
            <a:schemeClr val="dk1"/>
          </a:effectRef>
          <a:fontRef idx="minor">
            <a:schemeClr val="tx1"/>
          </a:fontRef>
        </p:style>
      </p:cxnSp>
      <p:pic>
        <p:nvPicPr>
          <p:cNvPr id="29" name="Immagine 28" descr="logo_ca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239" y="-21317"/>
            <a:ext cx="443012" cy="477212"/>
          </a:xfrm>
          <a:prstGeom prst="rect">
            <a:avLst/>
          </a:prstGeom>
        </p:spPr>
      </p:pic>
      <p:sp>
        <p:nvSpPr>
          <p:cNvPr id="30" name="Processo 29"/>
          <p:cNvSpPr/>
          <p:nvPr/>
        </p:nvSpPr>
        <p:spPr>
          <a:xfrm>
            <a:off x="352935" y="531934"/>
            <a:ext cx="2454337" cy="291877"/>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b="1" dirty="0" smtClean="0">
                <a:solidFill>
                  <a:srgbClr val="000000"/>
                </a:solidFill>
              </a:rPr>
              <a:t>ORGANIZZAZIONE DEL LAVORO</a:t>
            </a:r>
            <a:endParaRPr lang="it-IT" sz="1200" b="1" dirty="0">
              <a:solidFill>
                <a:srgbClr val="000000"/>
              </a:solidFill>
            </a:endParaRPr>
          </a:p>
        </p:txBody>
      </p:sp>
      <p:cxnSp>
        <p:nvCxnSpPr>
          <p:cNvPr id="31" name="Connettore 1 30"/>
          <p:cNvCxnSpPr/>
          <p:nvPr/>
        </p:nvCxnSpPr>
        <p:spPr>
          <a:xfrm>
            <a:off x="3053300" y="473683"/>
            <a:ext cx="0" cy="2743016"/>
          </a:xfrm>
          <a:prstGeom prst="line">
            <a:avLst/>
          </a:prstGeom>
          <a:ln w="3175" cmpd="sng"/>
          <a:effectLst/>
        </p:spPr>
        <p:style>
          <a:lnRef idx="2">
            <a:schemeClr val="dk1"/>
          </a:lnRef>
          <a:fillRef idx="0">
            <a:schemeClr val="dk1"/>
          </a:fillRef>
          <a:effectRef idx="1">
            <a:schemeClr val="dk1"/>
          </a:effectRef>
          <a:fontRef idx="minor">
            <a:schemeClr val="tx1"/>
          </a:fontRef>
        </p:style>
      </p:cxnSp>
      <p:cxnSp>
        <p:nvCxnSpPr>
          <p:cNvPr id="33" name="Connettore 1 32"/>
          <p:cNvCxnSpPr/>
          <p:nvPr/>
        </p:nvCxnSpPr>
        <p:spPr>
          <a:xfrm>
            <a:off x="119603" y="893623"/>
            <a:ext cx="9188567" cy="0"/>
          </a:xfrm>
          <a:prstGeom prst="line">
            <a:avLst/>
          </a:prstGeom>
          <a:ln w="3175" cmpd="sng"/>
          <a:effectLst/>
        </p:spPr>
        <p:style>
          <a:lnRef idx="2">
            <a:schemeClr val="dk1"/>
          </a:lnRef>
          <a:fillRef idx="0">
            <a:schemeClr val="dk1"/>
          </a:fillRef>
          <a:effectRef idx="1">
            <a:schemeClr val="dk1"/>
          </a:effectRef>
          <a:fontRef idx="minor">
            <a:schemeClr val="tx1"/>
          </a:fontRef>
        </p:style>
      </p:cxnSp>
      <p:cxnSp>
        <p:nvCxnSpPr>
          <p:cNvPr id="34" name="Connettore 1 33"/>
          <p:cNvCxnSpPr/>
          <p:nvPr/>
        </p:nvCxnSpPr>
        <p:spPr>
          <a:xfrm>
            <a:off x="119600" y="470482"/>
            <a:ext cx="9194918" cy="0"/>
          </a:xfrm>
          <a:prstGeom prst="line">
            <a:avLst/>
          </a:prstGeom>
          <a:ln w="3175" cmpd="sng">
            <a:solidFill>
              <a:schemeClr val="tx1"/>
            </a:solidFill>
          </a:ln>
        </p:spPr>
        <p:style>
          <a:lnRef idx="1">
            <a:schemeClr val="dk1"/>
          </a:lnRef>
          <a:fillRef idx="0">
            <a:schemeClr val="dk1"/>
          </a:fillRef>
          <a:effectRef idx="0">
            <a:schemeClr val="dk1"/>
          </a:effectRef>
          <a:fontRef idx="minor">
            <a:schemeClr val="tx1"/>
          </a:fontRef>
        </p:style>
      </p:cxnSp>
      <p:sp>
        <p:nvSpPr>
          <p:cNvPr id="39" name="Titolo 1"/>
          <p:cNvSpPr txBox="1">
            <a:spLocks/>
          </p:cNvSpPr>
          <p:nvPr/>
        </p:nvSpPr>
        <p:spPr>
          <a:xfrm>
            <a:off x="3063902" y="470483"/>
            <a:ext cx="2404076" cy="42179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smtClean="0">
                <a:solidFill>
                  <a:srgbClr val="000000"/>
                </a:solidFill>
              </a:rPr>
              <a:t>Ufficio Acquisti Economato</a:t>
            </a:r>
            <a:endParaRPr lang="it-IT" sz="1200" b="1" dirty="0">
              <a:solidFill>
                <a:srgbClr val="000000"/>
              </a:solidFill>
            </a:endParaRPr>
          </a:p>
        </p:txBody>
      </p:sp>
      <p:sp>
        <p:nvSpPr>
          <p:cNvPr id="41" name="Titolo 1"/>
          <p:cNvSpPr txBox="1">
            <a:spLocks/>
          </p:cNvSpPr>
          <p:nvPr/>
        </p:nvSpPr>
        <p:spPr>
          <a:xfrm>
            <a:off x="7225254" y="470483"/>
            <a:ext cx="2089268" cy="42179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smtClean="0">
                <a:solidFill>
                  <a:srgbClr val="000000"/>
                </a:solidFill>
              </a:rPr>
              <a:t>Magazzino</a:t>
            </a:r>
            <a:endParaRPr lang="it-IT" sz="1200" b="1" dirty="0">
              <a:solidFill>
                <a:srgbClr val="000000"/>
              </a:solidFill>
            </a:endParaRPr>
          </a:p>
        </p:txBody>
      </p:sp>
      <p:sp>
        <p:nvSpPr>
          <p:cNvPr id="52" name="Titolo 1"/>
          <p:cNvSpPr txBox="1">
            <a:spLocks/>
          </p:cNvSpPr>
          <p:nvPr/>
        </p:nvSpPr>
        <p:spPr>
          <a:xfrm>
            <a:off x="0" y="-192"/>
            <a:ext cx="8961239" cy="4738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400" b="1" dirty="0" smtClean="0">
                <a:solidFill>
                  <a:srgbClr val="000000"/>
                </a:solidFill>
              </a:rPr>
              <a:t>Scheda 03. PROCESSO “BANDO GARA SOTTO SOGLIA: PROCEDURA NEGOZIATA E VALUTAZIONE CONFORMITÁ” (segue)</a:t>
            </a:r>
            <a:endParaRPr lang="it-IT" sz="1400" b="1" dirty="0">
              <a:solidFill>
                <a:srgbClr val="000000"/>
              </a:solidFill>
            </a:endParaRPr>
          </a:p>
        </p:txBody>
      </p:sp>
      <p:sp>
        <p:nvSpPr>
          <p:cNvPr id="74" name="CasellaDiTesto 73"/>
          <p:cNvSpPr txBox="1"/>
          <p:nvPr/>
        </p:nvSpPr>
        <p:spPr>
          <a:xfrm>
            <a:off x="6823922" y="2617964"/>
            <a:ext cx="1253726" cy="200055"/>
          </a:xfrm>
          <a:prstGeom prst="rect">
            <a:avLst/>
          </a:prstGeom>
          <a:noFill/>
        </p:spPr>
        <p:txBody>
          <a:bodyPr wrap="square" rtlCol="0">
            <a:spAutoFit/>
          </a:bodyPr>
          <a:lstStyle/>
          <a:p>
            <a:pPr algn="ctr"/>
            <a:r>
              <a:rPr lang="it-IT" sz="700" dirty="0" smtClean="0"/>
              <a:t>Inserito</a:t>
            </a:r>
            <a:endParaRPr lang="it-IT" sz="700" dirty="0"/>
          </a:p>
        </p:txBody>
      </p:sp>
      <p:sp>
        <p:nvSpPr>
          <p:cNvPr id="103" name="Documento 102"/>
          <p:cNvSpPr/>
          <p:nvPr/>
        </p:nvSpPr>
        <p:spPr>
          <a:xfrm>
            <a:off x="3868391" y="1032095"/>
            <a:ext cx="610667" cy="342557"/>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800" dirty="0" smtClean="0"/>
              <a:t>ORDINE</a:t>
            </a:r>
            <a:endParaRPr lang="it-IT" sz="800" dirty="0"/>
          </a:p>
        </p:txBody>
      </p:sp>
      <p:pic>
        <p:nvPicPr>
          <p:cNvPr id="106" name="Immagine 105" descr="skd188257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023" y="1101774"/>
            <a:ext cx="251543" cy="202352"/>
          </a:xfrm>
          <a:prstGeom prst="rect">
            <a:avLst/>
          </a:prstGeom>
        </p:spPr>
      </p:pic>
      <p:sp>
        <p:nvSpPr>
          <p:cNvPr id="117" name="Processo 116"/>
          <p:cNvSpPr/>
          <p:nvPr/>
        </p:nvSpPr>
        <p:spPr>
          <a:xfrm>
            <a:off x="4035232" y="2879717"/>
            <a:ext cx="937635" cy="256196"/>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800" dirty="0" smtClean="0"/>
              <a:t>CONTESTAZIONE</a:t>
            </a:r>
            <a:endParaRPr lang="it-IT" sz="800" dirty="0"/>
          </a:p>
        </p:txBody>
      </p:sp>
      <p:cxnSp>
        <p:nvCxnSpPr>
          <p:cNvPr id="118" name="Connettore 1 117"/>
          <p:cNvCxnSpPr/>
          <p:nvPr/>
        </p:nvCxnSpPr>
        <p:spPr>
          <a:xfrm flipV="1">
            <a:off x="3455912" y="2880179"/>
            <a:ext cx="0" cy="255734"/>
          </a:xfrm>
          <a:prstGeom prst="line">
            <a:avLst/>
          </a:prstGeom>
          <a:ln w="12700" cmpd="sng"/>
          <a:effectLst/>
        </p:spPr>
        <p:style>
          <a:lnRef idx="2">
            <a:schemeClr val="dk1"/>
          </a:lnRef>
          <a:fillRef idx="0">
            <a:schemeClr val="dk1"/>
          </a:fillRef>
          <a:effectRef idx="1">
            <a:schemeClr val="dk1"/>
          </a:effectRef>
          <a:fontRef idx="minor">
            <a:schemeClr val="tx1"/>
          </a:fontRef>
        </p:style>
      </p:cxnSp>
      <p:sp>
        <p:nvSpPr>
          <p:cNvPr id="119" name="CasellaDiTesto 118"/>
          <p:cNvSpPr txBox="1"/>
          <p:nvPr/>
        </p:nvSpPr>
        <p:spPr>
          <a:xfrm>
            <a:off x="3350769" y="2743822"/>
            <a:ext cx="757203" cy="307777"/>
          </a:xfrm>
          <a:prstGeom prst="rect">
            <a:avLst/>
          </a:prstGeom>
          <a:noFill/>
        </p:spPr>
        <p:txBody>
          <a:bodyPr wrap="square" rtlCol="0">
            <a:spAutoFit/>
          </a:bodyPr>
          <a:lstStyle/>
          <a:p>
            <a:pPr algn="ctr"/>
            <a:r>
              <a:rPr lang="it-IT" sz="700" b="1" dirty="0" smtClean="0"/>
              <a:t>A </a:t>
            </a:r>
          </a:p>
          <a:p>
            <a:pPr algn="ctr"/>
            <a:r>
              <a:rPr lang="it-IT" sz="700" b="1" dirty="0" smtClean="0"/>
              <a:t>FORNITORE</a:t>
            </a:r>
            <a:endParaRPr lang="it-IT" sz="700" b="1" dirty="0"/>
          </a:p>
        </p:txBody>
      </p:sp>
      <p:cxnSp>
        <p:nvCxnSpPr>
          <p:cNvPr id="120" name="Connettore 1 119"/>
          <p:cNvCxnSpPr>
            <a:stCxn id="117" idx="1"/>
          </p:cNvCxnSpPr>
          <p:nvPr/>
        </p:nvCxnSpPr>
        <p:spPr>
          <a:xfrm flipH="1">
            <a:off x="3465161" y="3007815"/>
            <a:ext cx="570071" cy="402"/>
          </a:xfrm>
          <a:prstGeom prst="line">
            <a:avLst/>
          </a:prstGeom>
          <a:ln w="12700" cmpd="sng"/>
          <a:effectLst/>
        </p:spPr>
        <p:style>
          <a:lnRef idx="2">
            <a:schemeClr val="dk1"/>
          </a:lnRef>
          <a:fillRef idx="0">
            <a:schemeClr val="dk1"/>
          </a:fillRef>
          <a:effectRef idx="1">
            <a:schemeClr val="dk1"/>
          </a:effectRef>
          <a:fontRef idx="minor">
            <a:schemeClr val="tx1"/>
          </a:fontRef>
        </p:style>
      </p:cxnSp>
      <p:sp>
        <p:nvSpPr>
          <p:cNvPr id="127" name="CasellaDiTesto 126"/>
          <p:cNvSpPr txBox="1"/>
          <p:nvPr/>
        </p:nvSpPr>
        <p:spPr>
          <a:xfrm>
            <a:off x="4269462" y="947885"/>
            <a:ext cx="940183" cy="307777"/>
          </a:xfrm>
          <a:prstGeom prst="rect">
            <a:avLst/>
          </a:prstGeom>
          <a:noFill/>
        </p:spPr>
        <p:txBody>
          <a:bodyPr wrap="square" rtlCol="0">
            <a:spAutoFit/>
          </a:bodyPr>
          <a:lstStyle/>
          <a:p>
            <a:pPr algn="ctr"/>
            <a:r>
              <a:rPr lang="it-IT" sz="700" b="1" dirty="0" smtClean="0"/>
              <a:t>A DITTA INDIVIDUATA</a:t>
            </a:r>
          </a:p>
        </p:txBody>
      </p:sp>
      <p:cxnSp>
        <p:nvCxnSpPr>
          <p:cNvPr id="128" name="Connettore 1 127"/>
          <p:cNvCxnSpPr>
            <a:endCxn id="103" idx="3"/>
          </p:cNvCxnSpPr>
          <p:nvPr/>
        </p:nvCxnSpPr>
        <p:spPr>
          <a:xfrm flipH="1">
            <a:off x="4479058" y="1203374"/>
            <a:ext cx="559804" cy="0"/>
          </a:xfrm>
          <a:prstGeom prst="line">
            <a:avLst/>
          </a:prstGeom>
          <a:ln w="12700" cmpd="sng"/>
          <a:effectLst/>
        </p:spPr>
        <p:style>
          <a:lnRef idx="2">
            <a:schemeClr val="dk1"/>
          </a:lnRef>
          <a:fillRef idx="0">
            <a:schemeClr val="dk1"/>
          </a:fillRef>
          <a:effectRef idx="1">
            <a:schemeClr val="dk1"/>
          </a:effectRef>
          <a:fontRef idx="minor">
            <a:schemeClr val="tx1"/>
          </a:fontRef>
        </p:style>
      </p:cxnSp>
      <p:cxnSp>
        <p:nvCxnSpPr>
          <p:cNvPr id="129" name="Connettore 1 128"/>
          <p:cNvCxnSpPr/>
          <p:nvPr/>
        </p:nvCxnSpPr>
        <p:spPr>
          <a:xfrm flipV="1">
            <a:off x="5038862" y="1025563"/>
            <a:ext cx="0" cy="349089"/>
          </a:xfrm>
          <a:prstGeom prst="line">
            <a:avLst/>
          </a:prstGeom>
          <a:ln w="12700" cmpd="sng"/>
          <a:effectLst/>
        </p:spPr>
        <p:style>
          <a:lnRef idx="2">
            <a:schemeClr val="dk1"/>
          </a:lnRef>
          <a:fillRef idx="0">
            <a:schemeClr val="dk1"/>
          </a:fillRef>
          <a:effectRef idx="1">
            <a:schemeClr val="dk1"/>
          </a:effectRef>
          <a:fontRef idx="minor">
            <a:schemeClr val="tx1"/>
          </a:fontRef>
        </p:style>
      </p:cxnSp>
      <p:cxnSp>
        <p:nvCxnSpPr>
          <p:cNvPr id="131" name="Connettore 1 130"/>
          <p:cNvCxnSpPr>
            <a:stCxn id="106" idx="3"/>
            <a:endCxn id="103" idx="1"/>
          </p:cNvCxnSpPr>
          <p:nvPr/>
        </p:nvCxnSpPr>
        <p:spPr>
          <a:xfrm>
            <a:off x="3323566" y="1202950"/>
            <a:ext cx="544825" cy="424"/>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2" name="Connettore 1 131"/>
          <p:cNvCxnSpPr/>
          <p:nvPr/>
        </p:nvCxnSpPr>
        <p:spPr>
          <a:xfrm flipV="1">
            <a:off x="7850523" y="1449963"/>
            <a:ext cx="0" cy="255734"/>
          </a:xfrm>
          <a:prstGeom prst="line">
            <a:avLst/>
          </a:prstGeom>
          <a:ln w="12700" cmpd="sng"/>
          <a:effectLst/>
        </p:spPr>
        <p:style>
          <a:lnRef idx="2">
            <a:schemeClr val="dk1"/>
          </a:lnRef>
          <a:fillRef idx="0">
            <a:schemeClr val="dk1"/>
          </a:fillRef>
          <a:effectRef idx="1">
            <a:schemeClr val="dk1"/>
          </a:effectRef>
          <a:fontRef idx="minor">
            <a:schemeClr val="tx1"/>
          </a:fontRef>
        </p:style>
      </p:cxnSp>
      <p:sp>
        <p:nvSpPr>
          <p:cNvPr id="133" name="CasellaDiTesto 132"/>
          <p:cNvSpPr txBox="1"/>
          <p:nvPr/>
        </p:nvSpPr>
        <p:spPr>
          <a:xfrm>
            <a:off x="7163170" y="1311130"/>
            <a:ext cx="757203" cy="307777"/>
          </a:xfrm>
          <a:prstGeom prst="rect">
            <a:avLst/>
          </a:prstGeom>
          <a:noFill/>
        </p:spPr>
        <p:txBody>
          <a:bodyPr wrap="square" rtlCol="0">
            <a:spAutoFit/>
          </a:bodyPr>
          <a:lstStyle/>
          <a:p>
            <a:pPr algn="ctr"/>
            <a:r>
              <a:rPr lang="it-IT" sz="700" b="1" dirty="0" smtClean="0"/>
              <a:t>DA DITTA</a:t>
            </a:r>
          </a:p>
          <a:p>
            <a:pPr algn="ctr"/>
            <a:r>
              <a:rPr lang="it-IT" sz="700" b="1" dirty="0" smtClean="0"/>
              <a:t>INDIVIDUATA         </a:t>
            </a:r>
            <a:endParaRPr lang="it-IT" sz="700" b="1" dirty="0"/>
          </a:p>
        </p:txBody>
      </p:sp>
      <p:pic>
        <p:nvPicPr>
          <p:cNvPr id="134" name="Immagine 133" descr="Pacchi.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0720" y="1411857"/>
            <a:ext cx="398321" cy="280658"/>
          </a:xfrm>
          <a:prstGeom prst="rect">
            <a:avLst/>
          </a:prstGeom>
        </p:spPr>
      </p:pic>
      <p:sp>
        <p:nvSpPr>
          <p:cNvPr id="135" name="CasellaDiTesto 134"/>
          <p:cNvSpPr txBox="1"/>
          <p:nvPr/>
        </p:nvSpPr>
        <p:spPr>
          <a:xfrm>
            <a:off x="8074754" y="1349379"/>
            <a:ext cx="547371" cy="200055"/>
          </a:xfrm>
          <a:prstGeom prst="rect">
            <a:avLst/>
          </a:prstGeom>
          <a:noFill/>
        </p:spPr>
        <p:txBody>
          <a:bodyPr wrap="square" rtlCol="0">
            <a:spAutoFit/>
          </a:bodyPr>
          <a:lstStyle/>
          <a:p>
            <a:pPr algn="ctr"/>
            <a:r>
              <a:rPr lang="it-IT" sz="700" dirty="0" smtClean="0"/>
              <a:t>Merce</a:t>
            </a:r>
            <a:endParaRPr lang="it-IT" sz="800" dirty="0"/>
          </a:p>
        </p:txBody>
      </p:sp>
      <p:sp>
        <p:nvSpPr>
          <p:cNvPr id="136" name="CasellaDiTesto 135"/>
          <p:cNvSpPr txBox="1"/>
          <p:nvPr/>
        </p:nvSpPr>
        <p:spPr>
          <a:xfrm>
            <a:off x="8145480" y="1919071"/>
            <a:ext cx="637891" cy="215444"/>
          </a:xfrm>
          <a:prstGeom prst="rect">
            <a:avLst/>
          </a:prstGeom>
          <a:noFill/>
        </p:spPr>
        <p:txBody>
          <a:bodyPr wrap="square" rtlCol="0">
            <a:spAutoFit/>
          </a:bodyPr>
          <a:lstStyle/>
          <a:p>
            <a:pPr algn="ctr"/>
            <a:r>
              <a:rPr lang="it-IT" sz="800" b="1" dirty="0" smtClean="0">
                <a:solidFill>
                  <a:srgbClr val="FF0000"/>
                </a:solidFill>
              </a:rPr>
              <a:t>MATCH</a:t>
            </a:r>
            <a:endParaRPr lang="it-IT" sz="800" b="1" dirty="0">
              <a:solidFill>
                <a:srgbClr val="FF0000"/>
              </a:solidFill>
            </a:endParaRPr>
          </a:p>
        </p:txBody>
      </p:sp>
      <p:sp>
        <p:nvSpPr>
          <p:cNvPr id="137" name="Documento 136"/>
          <p:cNvSpPr/>
          <p:nvPr/>
        </p:nvSpPr>
        <p:spPr>
          <a:xfrm>
            <a:off x="8655905" y="1685332"/>
            <a:ext cx="610667" cy="342557"/>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800" dirty="0" smtClean="0"/>
              <a:t>ORDINE</a:t>
            </a:r>
            <a:endParaRPr lang="it-IT" sz="800" dirty="0"/>
          </a:p>
        </p:txBody>
      </p:sp>
      <p:sp>
        <p:nvSpPr>
          <p:cNvPr id="138" name="Documento 137"/>
          <p:cNvSpPr/>
          <p:nvPr/>
        </p:nvSpPr>
        <p:spPr>
          <a:xfrm>
            <a:off x="7698044" y="1684620"/>
            <a:ext cx="610667" cy="342557"/>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800" dirty="0" smtClean="0"/>
              <a:t>DDT  </a:t>
            </a:r>
            <a:endParaRPr lang="it-IT" sz="800" dirty="0"/>
          </a:p>
        </p:txBody>
      </p:sp>
      <p:sp>
        <p:nvSpPr>
          <p:cNvPr id="139" name="Ovale 138"/>
          <p:cNvSpPr/>
          <p:nvPr/>
        </p:nvSpPr>
        <p:spPr>
          <a:xfrm>
            <a:off x="8270611" y="2262821"/>
            <a:ext cx="384499" cy="353525"/>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it-IT" sz="800" b="1" dirty="0" smtClean="0"/>
          </a:p>
        </p:txBody>
      </p:sp>
      <p:cxnSp>
        <p:nvCxnSpPr>
          <p:cNvPr id="140" name="Connettore 4 139"/>
          <p:cNvCxnSpPr>
            <a:stCxn id="139" idx="2"/>
            <a:endCxn id="79" idx="1"/>
          </p:cNvCxnSpPr>
          <p:nvPr/>
        </p:nvCxnSpPr>
        <p:spPr>
          <a:xfrm rot="10800000" flipV="1">
            <a:off x="7838575" y="2439584"/>
            <a:ext cx="432036" cy="167092"/>
          </a:xfrm>
          <a:prstGeom prst="bentConnector2">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2" name="Connettore 1 141"/>
          <p:cNvCxnSpPr>
            <a:endCxn id="138" idx="3"/>
          </p:cNvCxnSpPr>
          <p:nvPr/>
        </p:nvCxnSpPr>
        <p:spPr>
          <a:xfrm flipH="1">
            <a:off x="8308711" y="1855899"/>
            <a:ext cx="110450" cy="0"/>
          </a:xfrm>
          <a:prstGeom prst="line">
            <a:avLst/>
          </a:prstGeom>
          <a:ln w="9525" cmpd="sng"/>
          <a:effectLst/>
        </p:spPr>
        <p:style>
          <a:lnRef idx="2">
            <a:schemeClr val="dk1"/>
          </a:lnRef>
          <a:fillRef idx="0">
            <a:schemeClr val="dk1"/>
          </a:fillRef>
          <a:effectRef idx="1">
            <a:schemeClr val="dk1"/>
          </a:effectRef>
          <a:fontRef idx="minor">
            <a:schemeClr val="tx1"/>
          </a:fontRef>
        </p:style>
      </p:cxnSp>
      <p:cxnSp>
        <p:nvCxnSpPr>
          <p:cNvPr id="143" name="Connettore 1 142"/>
          <p:cNvCxnSpPr/>
          <p:nvPr/>
        </p:nvCxnSpPr>
        <p:spPr>
          <a:xfrm>
            <a:off x="8425893" y="1810446"/>
            <a:ext cx="0" cy="107722"/>
          </a:xfrm>
          <a:prstGeom prst="line">
            <a:avLst/>
          </a:prstGeom>
          <a:ln w="9525" cmpd="sng"/>
          <a:effectLst/>
        </p:spPr>
        <p:style>
          <a:lnRef idx="2">
            <a:schemeClr val="dk1"/>
          </a:lnRef>
          <a:fillRef idx="0">
            <a:schemeClr val="dk1"/>
          </a:fillRef>
          <a:effectRef idx="1">
            <a:schemeClr val="dk1"/>
          </a:effectRef>
          <a:fontRef idx="minor">
            <a:schemeClr val="tx1"/>
          </a:fontRef>
        </p:style>
      </p:cxnSp>
      <p:cxnSp>
        <p:nvCxnSpPr>
          <p:cNvPr id="144" name="Connettore 1 143"/>
          <p:cNvCxnSpPr/>
          <p:nvPr/>
        </p:nvCxnSpPr>
        <p:spPr>
          <a:xfrm>
            <a:off x="8548573" y="1808175"/>
            <a:ext cx="0" cy="107722"/>
          </a:xfrm>
          <a:prstGeom prst="line">
            <a:avLst/>
          </a:prstGeom>
          <a:ln w="9525" cmpd="sng"/>
          <a:effectLst/>
        </p:spPr>
        <p:style>
          <a:lnRef idx="2">
            <a:schemeClr val="dk1"/>
          </a:lnRef>
          <a:fillRef idx="0">
            <a:schemeClr val="dk1"/>
          </a:fillRef>
          <a:effectRef idx="1">
            <a:schemeClr val="dk1"/>
          </a:effectRef>
          <a:fontRef idx="minor">
            <a:schemeClr val="tx1"/>
          </a:fontRef>
        </p:style>
      </p:cxnSp>
      <p:cxnSp>
        <p:nvCxnSpPr>
          <p:cNvPr id="145" name="Connettore 1 144"/>
          <p:cNvCxnSpPr>
            <a:stCxn id="137" idx="1"/>
          </p:cNvCxnSpPr>
          <p:nvPr/>
        </p:nvCxnSpPr>
        <p:spPr>
          <a:xfrm flipH="1">
            <a:off x="8548573" y="1856611"/>
            <a:ext cx="107332" cy="0"/>
          </a:xfrm>
          <a:prstGeom prst="line">
            <a:avLst/>
          </a:prstGeom>
          <a:ln w="9525" cmpd="sng"/>
          <a:effectLst/>
        </p:spPr>
        <p:style>
          <a:lnRef idx="2">
            <a:schemeClr val="dk1"/>
          </a:lnRef>
          <a:fillRef idx="0">
            <a:schemeClr val="dk1"/>
          </a:fillRef>
          <a:effectRef idx="1">
            <a:schemeClr val="dk1"/>
          </a:effectRef>
          <a:fontRef idx="minor">
            <a:schemeClr val="tx1"/>
          </a:fontRef>
        </p:style>
      </p:cxnSp>
      <p:sp>
        <p:nvSpPr>
          <p:cNvPr id="146" name="Processo 145"/>
          <p:cNvSpPr/>
          <p:nvPr/>
        </p:nvSpPr>
        <p:spPr>
          <a:xfrm>
            <a:off x="8452357" y="2687687"/>
            <a:ext cx="813040" cy="257867"/>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800" dirty="0" smtClean="0"/>
              <a:t>AVVISO </a:t>
            </a:r>
          </a:p>
          <a:p>
            <a:pPr algn="ctr"/>
            <a:r>
              <a:rPr lang="it-IT" sz="800" dirty="0" smtClean="0"/>
              <a:t>UFF. ACQUISTI</a:t>
            </a:r>
            <a:endParaRPr lang="it-IT" sz="800" dirty="0"/>
          </a:p>
        </p:txBody>
      </p:sp>
      <p:sp>
        <p:nvSpPr>
          <p:cNvPr id="147" name="CasellaDiTesto 146"/>
          <p:cNvSpPr txBox="1"/>
          <p:nvPr/>
        </p:nvSpPr>
        <p:spPr>
          <a:xfrm>
            <a:off x="8264774" y="2266352"/>
            <a:ext cx="1253726" cy="200055"/>
          </a:xfrm>
          <a:prstGeom prst="rect">
            <a:avLst/>
          </a:prstGeom>
          <a:noFill/>
        </p:spPr>
        <p:txBody>
          <a:bodyPr wrap="square" rtlCol="0">
            <a:spAutoFit/>
          </a:bodyPr>
          <a:lstStyle/>
          <a:p>
            <a:pPr algn="ctr"/>
            <a:r>
              <a:rPr lang="it-IT" sz="700" dirty="0" smtClean="0"/>
              <a:t>Se anomalie</a:t>
            </a:r>
            <a:endParaRPr lang="it-IT" sz="700" dirty="0"/>
          </a:p>
        </p:txBody>
      </p:sp>
      <p:sp>
        <p:nvSpPr>
          <p:cNvPr id="148" name="CasellaDiTesto 147"/>
          <p:cNvSpPr txBox="1"/>
          <p:nvPr/>
        </p:nvSpPr>
        <p:spPr>
          <a:xfrm>
            <a:off x="7370859" y="2266352"/>
            <a:ext cx="1253726" cy="200055"/>
          </a:xfrm>
          <a:prstGeom prst="rect">
            <a:avLst/>
          </a:prstGeom>
          <a:noFill/>
        </p:spPr>
        <p:txBody>
          <a:bodyPr wrap="square" rtlCol="0">
            <a:spAutoFit/>
          </a:bodyPr>
          <a:lstStyle/>
          <a:p>
            <a:pPr algn="ctr"/>
            <a:r>
              <a:rPr lang="it-IT" sz="700" dirty="0" smtClean="0"/>
              <a:t>Se conformità</a:t>
            </a:r>
            <a:endParaRPr lang="it-IT" sz="700" dirty="0"/>
          </a:p>
        </p:txBody>
      </p:sp>
      <p:cxnSp>
        <p:nvCxnSpPr>
          <p:cNvPr id="149" name="Connettore 1 148"/>
          <p:cNvCxnSpPr/>
          <p:nvPr/>
        </p:nvCxnSpPr>
        <p:spPr>
          <a:xfrm flipH="1">
            <a:off x="7233701" y="1577830"/>
            <a:ext cx="616822" cy="0"/>
          </a:xfrm>
          <a:prstGeom prst="line">
            <a:avLst/>
          </a:prstGeom>
          <a:ln w="12700" cmpd="sng"/>
          <a:effectLst/>
        </p:spPr>
        <p:style>
          <a:lnRef idx="2">
            <a:schemeClr val="dk1"/>
          </a:lnRef>
          <a:fillRef idx="0">
            <a:schemeClr val="dk1"/>
          </a:fillRef>
          <a:effectRef idx="1">
            <a:schemeClr val="dk1"/>
          </a:effectRef>
          <a:fontRef idx="minor">
            <a:schemeClr val="tx1"/>
          </a:fontRef>
        </p:style>
      </p:cxnSp>
      <p:cxnSp>
        <p:nvCxnSpPr>
          <p:cNvPr id="155" name="Connettore 1 154"/>
          <p:cNvCxnSpPr/>
          <p:nvPr/>
        </p:nvCxnSpPr>
        <p:spPr>
          <a:xfrm>
            <a:off x="5467978" y="473682"/>
            <a:ext cx="0" cy="2743017"/>
          </a:xfrm>
          <a:prstGeom prst="line">
            <a:avLst/>
          </a:prstGeom>
          <a:ln w="3175" cmpd="sng"/>
          <a:effectLst/>
        </p:spPr>
        <p:style>
          <a:lnRef idx="2">
            <a:schemeClr val="dk1"/>
          </a:lnRef>
          <a:fillRef idx="0">
            <a:schemeClr val="dk1"/>
          </a:fillRef>
          <a:effectRef idx="1">
            <a:schemeClr val="dk1"/>
          </a:effectRef>
          <a:fontRef idx="minor">
            <a:schemeClr val="tx1"/>
          </a:fontRef>
        </p:style>
      </p:cxnSp>
      <p:cxnSp>
        <p:nvCxnSpPr>
          <p:cNvPr id="156" name="Connettore 1 155"/>
          <p:cNvCxnSpPr/>
          <p:nvPr/>
        </p:nvCxnSpPr>
        <p:spPr>
          <a:xfrm>
            <a:off x="7225254" y="464697"/>
            <a:ext cx="8447" cy="2752002"/>
          </a:xfrm>
          <a:prstGeom prst="line">
            <a:avLst/>
          </a:prstGeom>
          <a:ln w="3175" cmpd="sng"/>
          <a:effectLst/>
        </p:spPr>
        <p:style>
          <a:lnRef idx="2">
            <a:schemeClr val="dk1"/>
          </a:lnRef>
          <a:fillRef idx="0">
            <a:schemeClr val="dk1"/>
          </a:fillRef>
          <a:effectRef idx="1">
            <a:schemeClr val="dk1"/>
          </a:effectRef>
          <a:fontRef idx="minor">
            <a:schemeClr val="tx1"/>
          </a:fontRef>
        </p:style>
      </p:cxnSp>
      <p:sp>
        <p:nvSpPr>
          <p:cNvPr id="167" name="CasellaDiTesto 166"/>
          <p:cNvSpPr txBox="1"/>
          <p:nvPr/>
        </p:nvSpPr>
        <p:spPr>
          <a:xfrm>
            <a:off x="6908537" y="1528314"/>
            <a:ext cx="1261467" cy="200055"/>
          </a:xfrm>
          <a:prstGeom prst="rect">
            <a:avLst/>
          </a:prstGeom>
          <a:noFill/>
        </p:spPr>
        <p:txBody>
          <a:bodyPr wrap="square" rtlCol="0">
            <a:spAutoFit/>
          </a:bodyPr>
          <a:lstStyle/>
          <a:p>
            <a:pPr algn="ctr"/>
            <a:r>
              <a:rPr lang="it-IT" sz="700" dirty="0" smtClean="0"/>
              <a:t>Alla consegna</a:t>
            </a:r>
            <a:endParaRPr lang="it-IT" sz="700" dirty="0"/>
          </a:p>
        </p:txBody>
      </p:sp>
      <p:cxnSp>
        <p:nvCxnSpPr>
          <p:cNvPr id="168" name="Connettore 4 167"/>
          <p:cNvCxnSpPr/>
          <p:nvPr/>
        </p:nvCxnSpPr>
        <p:spPr>
          <a:xfrm rot="10800000">
            <a:off x="5038864" y="1374654"/>
            <a:ext cx="2194838" cy="203176"/>
          </a:xfrm>
          <a:prstGeom prst="bentConnector3">
            <a:avLst>
              <a:gd name="adj1" fmla="val 100052"/>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77" name="Ovale 176"/>
          <p:cNvSpPr/>
          <p:nvPr/>
        </p:nvSpPr>
        <p:spPr>
          <a:xfrm>
            <a:off x="8023533" y="2020827"/>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8</a:t>
            </a:r>
            <a:endParaRPr lang="it-IT" sz="800" b="1" dirty="0" smtClean="0"/>
          </a:p>
        </p:txBody>
      </p:sp>
      <p:sp>
        <p:nvSpPr>
          <p:cNvPr id="183" name="Titolo 1"/>
          <p:cNvSpPr txBox="1">
            <a:spLocks/>
          </p:cNvSpPr>
          <p:nvPr/>
        </p:nvSpPr>
        <p:spPr>
          <a:xfrm>
            <a:off x="5467978" y="481808"/>
            <a:ext cx="1757276" cy="41047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smtClean="0">
                <a:solidFill>
                  <a:srgbClr val="000000"/>
                </a:solidFill>
              </a:rPr>
              <a:t>Direzione Generale</a:t>
            </a:r>
          </a:p>
          <a:p>
            <a:r>
              <a:rPr lang="it-IT" sz="1200" b="1" dirty="0">
                <a:solidFill>
                  <a:srgbClr val="000000"/>
                </a:solidFill>
              </a:rPr>
              <a:t>e</a:t>
            </a:r>
            <a:r>
              <a:rPr lang="it-IT" sz="1200" b="1" dirty="0" smtClean="0">
                <a:solidFill>
                  <a:srgbClr val="000000"/>
                </a:solidFill>
              </a:rPr>
              <a:t> Segreteria</a:t>
            </a:r>
            <a:endParaRPr lang="it-IT" sz="1200" b="1" dirty="0">
              <a:solidFill>
                <a:srgbClr val="000000"/>
              </a:solidFill>
            </a:endParaRPr>
          </a:p>
        </p:txBody>
      </p:sp>
      <p:sp>
        <p:nvSpPr>
          <p:cNvPr id="107" name="CasellaDiTesto 106"/>
          <p:cNvSpPr txBox="1"/>
          <p:nvPr/>
        </p:nvSpPr>
        <p:spPr>
          <a:xfrm>
            <a:off x="397385" y="994366"/>
            <a:ext cx="2688345" cy="923330"/>
          </a:xfrm>
          <a:prstGeom prst="rect">
            <a:avLst/>
          </a:prstGeom>
          <a:noFill/>
        </p:spPr>
        <p:txBody>
          <a:bodyPr wrap="square" rtlCol="0">
            <a:spAutoFit/>
          </a:bodyPr>
          <a:lstStyle/>
          <a:p>
            <a:pPr algn="just"/>
            <a:r>
              <a:rPr lang="it-IT" sz="900" dirty="0"/>
              <a:t>Nel caso di forniture di beni, l’Ufficio Acquisti Economato emette l’ordine alla ditta individuata.</a:t>
            </a:r>
          </a:p>
          <a:p>
            <a:pPr algn="just"/>
            <a:r>
              <a:rPr lang="it-IT" sz="900" dirty="0"/>
              <a:t>Una volta che la merce viene consegnata, si verifica, secondo quanto previsto dal contratto, la conformità (quantità e qualità) tra merce, bolla di trasporto e ordine</a:t>
            </a:r>
            <a:r>
              <a:rPr lang="it-IT" sz="900" dirty="0" smtClean="0"/>
              <a:t>.</a:t>
            </a:r>
            <a:endParaRPr lang="it-IT" sz="900" dirty="0"/>
          </a:p>
        </p:txBody>
      </p:sp>
      <p:sp>
        <p:nvSpPr>
          <p:cNvPr id="108" name="Ovale 107"/>
          <p:cNvSpPr/>
          <p:nvPr/>
        </p:nvSpPr>
        <p:spPr>
          <a:xfrm>
            <a:off x="164398" y="964554"/>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7</a:t>
            </a:r>
            <a:endParaRPr lang="it-IT" sz="800" b="1" dirty="0" smtClean="0"/>
          </a:p>
        </p:txBody>
      </p:sp>
      <p:grpSp>
        <p:nvGrpSpPr>
          <p:cNvPr id="109" name="Gruppo 108"/>
          <p:cNvGrpSpPr/>
          <p:nvPr/>
        </p:nvGrpSpPr>
        <p:grpSpPr>
          <a:xfrm>
            <a:off x="181168" y="3544762"/>
            <a:ext cx="7520562" cy="209580"/>
            <a:chOff x="186346" y="6352509"/>
            <a:chExt cx="7520562" cy="209580"/>
          </a:xfrm>
        </p:grpSpPr>
        <p:grpSp>
          <p:nvGrpSpPr>
            <p:cNvPr id="110" name="Gruppo 109"/>
            <p:cNvGrpSpPr/>
            <p:nvPr/>
          </p:nvGrpSpPr>
          <p:grpSpPr>
            <a:xfrm>
              <a:off x="186346" y="6352509"/>
              <a:ext cx="7520562" cy="209580"/>
              <a:chOff x="96300" y="3366972"/>
              <a:chExt cx="7520562" cy="209580"/>
            </a:xfrm>
          </p:grpSpPr>
          <p:sp>
            <p:nvSpPr>
              <p:cNvPr id="112" name="Ovale 111"/>
              <p:cNvSpPr/>
              <p:nvPr/>
            </p:nvSpPr>
            <p:spPr>
              <a:xfrm>
                <a:off x="3387059" y="3382763"/>
                <a:ext cx="198558" cy="171907"/>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it-IT" sz="800" b="1" dirty="0" smtClean="0"/>
              </a:p>
            </p:txBody>
          </p:sp>
          <p:grpSp>
            <p:nvGrpSpPr>
              <p:cNvPr id="113" name="Gruppo 112"/>
              <p:cNvGrpSpPr/>
              <p:nvPr/>
            </p:nvGrpSpPr>
            <p:grpSpPr>
              <a:xfrm>
                <a:off x="96300" y="3366972"/>
                <a:ext cx="7520562" cy="209580"/>
                <a:chOff x="96300" y="3366972"/>
                <a:chExt cx="7520562" cy="209580"/>
              </a:xfrm>
            </p:grpSpPr>
            <p:sp>
              <p:nvSpPr>
                <p:cNvPr id="114" name="CasellaDiTesto 113"/>
                <p:cNvSpPr txBox="1"/>
                <p:nvPr/>
              </p:nvSpPr>
              <p:spPr>
                <a:xfrm>
                  <a:off x="3547520" y="3371772"/>
                  <a:ext cx="790975" cy="200055"/>
                </a:xfrm>
                <a:prstGeom prst="rect">
                  <a:avLst/>
                </a:prstGeom>
                <a:noFill/>
              </p:spPr>
              <p:txBody>
                <a:bodyPr wrap="square" rtlCol="0">
                  <a:spAutoFit/>
                </a:bodyPr>
                <a:lstStyle/>
                <a:p>
                  <a:r>
                    <a:rPr lang="it-IT" sz="700" dirty="0" smtClean="0"/>
                    <a:t>Alternative</a:t>
                  </a:r>
                  <a:endParaRPr lang="it-IT" sz="700" dirty="0"/>
                </a:p>
              </p:txBody>
            </p:sp>
            <p:grpSp>
              <p:nvGrpSpPr>
                <p:cNvPr id="115" name="Gruppo 114"/>
                <p:cNvGrpSpPr/>
                <p:nvPr/>
              </p:nvGrpSpPr>
              <p:grpSpPr>
                <a:xfrm>
                  <a:off x="96300" y="3366972"/>
                  <a:ext cx="7520562" cy="209580"/>
                  <a:chOff x="44851" y="6464188"/>
                  <a:chExt cx="7520562" cy="209580"/>
                </a:xfrm>
              </p:grpSpPr>
              <p:sp>
                <p:nvSpPr>
                  <p:cNvPr id="116" name="CasellaDiTesto 115"/>
                  <p:cNvSpPr txBox="1"/>
                  <p:nvPr/>
                </p:nvSpPr>
                <p:spPr>
                  <a:xfrm>
                    <a:off x="2646235" y="6473713"/>
                    <a:ext cx="790975" cy="200055"/>
                  </a:xfrm>
                  <a:prstGeom prst="rect">
                    <a:avLst/>
                  </a:prstGeom>
                  <a:noFill/>
                </p:spPr>
                <p:txBody>
                  <a:bodyPr wrap="square" rtlCol="0">
                    <a:spAutoFit/>
                  </a:bodyPr>
                  <a:lstStyle/>
                  <a:p>
                    <a:r>
                      <a:rPr lang="it-IT" sz="700" dirty="0" smtClean="0"/>
                      <a:t>Data-base</a:t>
                    </a:r>
                    <a:endParaRPr lang="it-IT" sz="700" dirty="0"/>
                  </a:p>
                </p:txBody>
              </p:sp>
              <p:grpSp>
                <p:nvGrpSpPr>
                  <p:cNvPr id="121" name="Gruppo 120"/>
                  <p:cNvGrpSpPr/>
                  <p:nvPr/>
                </p:nvGrpSpPr>
                <p:grpSpPr>
                  <a:xfrm>
                    <a:off x="44851" y="6464188"/>
                    <a:ext cx="7520562" cy="209213"/>
                    <a:chOff x="-37699" y="6437114"/>
                    <a:chExt cx="7520562" cy="209213"/>
                  </a:xfrm>
                </p:grpSpPr>
                <p:pic>
                  <p:nvPicPr>
                    <p:cNvPr id="124" name="Immagine 123" descr="skd188257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2923" y="6452128"/>
                      <a:ext cx="208652" cy="188216"/>
                    </a:xfrm>
                    <a:prstGeom prst="rect">
                      <a:avLst/>
                    </a:prstGeom>
                  </p:spPr>
                </p:pic>
                <p:sp>
                  <p:nvSpPr>
                    <p:cNvPr id="125" name="CasellaDiTesto 124"/>
                    <p:cNvSpPr txBox="1"/>
                    <p:nvPr/>
                  </p:nvSpPr>
                  <p:spPr>
                    <a:xfrm>
                      <a:off x="5548742" y="6441880"/>
                      <a:ext cx="790975" cy="200055"/>
                    </a:xfrm>
                    <a:prstGeom prst="rect">
                      <a:avLst/>
                    </a:prstGeom>
                    <a:noFill/>
                  </p:spPr>
                  <p:txBody>
                    <a:bodyPr wrap="square" rtlCol="0">
                      <a:spAutoFit/>
                    </a:bodyPr>
                    <a:lstStyle/>
                    <a:p>
                      <a:r>
                        <a:rPr lang="it-IT" sz="700" dirty="0" smtClean="0"/>
                        <a:t>Trasmissione</a:t>
                      </a:r>
                      <a:endParaRPr lang="it-IT" sz="700" dirty="0"/>
                    </a:p>
                  </p:txBody>
                </p:sp>
                <p:sp>
                  <p:nvSpPr>
                    <p:cNvPr id="152" name="CasellaDiTesto 151"/>
                    <p:cNvSpPr txBox="1"/>
                    <p:nvPr/>
                  </p:nvSpPr>
                  <p:spPr>
                    <a:xfrm>
                      <a:off x="1683781" y="6441880"/>
                      <a:ext cx="790975" cy="200055"/>
                    </a:xfrm>
                    <a:prstGeom prst="rect">
                      <a:avLst/>
                    </a:prstGeom>
                    <a:noFill/>
                  </p:spPr>
                  <p:txBody>
                    <a:bodyPr wrap="square" rtlCol="0">
                      <a:spAutoFit/>
                    </a:bodyPr>
                    <a:lstStyle/>
                    <a:p>
                      <a:r>
                        <a:rPr lang="it-IT" sz="700" dirty="0" smtClean="0"/>
                        <a:t>Documenti</a:t>
                      </a:r>
                      <a:endParaRPr lang="it-IT" sz="700" dirty="0"/>
                    </a:p>
                  </p:txBody>
                </p:sp>
                <p:sp>
                  <p:nvSpPr>
                    <p:cNvPr id="153" name="CasellaDiTesto 152"/>
                    <p:cNvSpPr txBox="1"/>
                    <p:nvPr/>
                  </p:nvSpPr>
                  <p:spPr>
                    <a:xfrm>
                      <a:off x="-37699" y="6437114"/>
                      <a:ext cx="650435" cy="200055"/>
                    </a:xfrm>
                    <a:prstGeom prst="rect">
                      <a:avLst/>
                    </a:prstGeom>
                    <a:noFill/>
                  </p:spPr>
                  <p:txBody>
                    <a:bodyPr wrap="square" rtlCol="0">
                      <a:spAutoFit/>
                    </a:bodyPr>
                    <a:lstStyle/>
                    <a:p>
                      <a:r>
                        <a:rPr lang="it-IT" sz="700" b="1" dirty="0" smtClean="0"/>
                        <a:t>LEGENDA:</a:t>
                      </a:r>
                    </a:p>
                  </p:txBody>
                </p:sp>
                <p:sp>
                  <p:nvSpPr>
                    <p:cNvPr id="154" name="Processo 153"/>
                    <p:cNvSpPr/>
                    <p:nvPr/>
                  </p:nvSpPr>
                  <p:spPr>
                    <a:xfrm>
                      <a:off x="638352" y="6448229"/>
                      <a:ext cx="215154" cy="172823"/>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it-IT" sz="800" dirty="0" smtClean="0"/>
                    </a:p>
                  </p:txBody>
                </p:sp>
                <p:sp>
                  <p:nvSpPr>
                    <p:cNvPr id="157" name="CasellaDiTesto 156"/>
                    <p:cNvSpPr txBox="1"/>
                    <p:nvPr/>
                  </p:nvSpPr>
                  <p:spPr>
                    <a:xfrm>
                      <a:off x="819179" y="6445914"/>
                      <a:ext cx="609965" cy="200055"/>
                    </a:xfrm>
                    <a:prstGeom prst="rect">
                      <a:avLst/>
                    </a:prstGeom>
                    <a:noFill/>
                  </p:spPr>
                  <p:txBody>
                    <a:bodyPr wrap="square" rtlCol="0">
                      <a:spAutoFit/>
                    </a:bodyPr>
                    <a:lstStyle/>
                    <a:p>
                      <a:r>
                        <a:rPr lang="it-IT" sz="700" dirty="0" smtClean="0"/>
                        <a:t>Azioni</a:t>
                      </a:r>
                      <a:endParaRPr lang="it-IT" sz="700" dirty="0"/>
                    </a:p>
                  </p:txBody>
                </p:sp>
                <p:sp>
                  <p:nvSpPr>
                    <p:cNvPr id="158" name="Documento multiplo 157"/>
                    <p:cNvSpPr/>
                    <p:nvPr/>
                  </p:nvSpPr>
                  <p:spPr>
                    <a:xfrm>
                      <a:off x="1429144" y="6455096"/>
                      <a:ext cx="283382" cy="182073"/>
                    </a:xfrm>
                    <a:prstGeom prst="flowChartMulti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sz="800" dirty="0"/>
                    </a:p>
                  </p:txBody>
                </p:sp>
                <p:sp>
                  <p:nvSpPr>
                    <p:cNvPr id="159" name="CasellaDiTesto 158"/>
                    <p:cNvSpPr txBox="1"/>
                    <p:nvPr/>
                  </p:nvSpPr>
                  <p:spPr>
                    <a:xfrm>
                      <a:off x="4317605" y="6441914"/>
                      <a:ext cx="1113022" cy="200055"/>
                    </a:xfrm>
                    <a:prstGeom prst="rect">
                      <a:avLst/>
                    </a:prstGeom>
                    <a:noFill/>
                  </p:spPr>
                  <p:txBody>
                    <a:bodyPr wrap="square" rtlCol="0">
                      <a:spAutoFit/>
                    </a:bodyPr>
                    <a:lstStyle/>
                    <a:p>
                      <a:r>
                        <a:rPr lang="it-IT" sz="700" dirty="0" smtClean="0"/>
                        <a:t>Procedura informatica</a:t>
                      </a:r>
                      <a:endParaRPr lang="it-IT" sz="700" dirty="0"/>
                    </a:p>
                  </p:txBody>
                </p:sp>
                <p:cxnSp>
                  <p:nvCxnSpPr>
                    <p:cNvPr id="160" name="Connettore 1 159"/>
                    <p:cNvCxnSpPr/>
                    <p:nvPr/>
                  </p:nvCxnSpPr>
                  <p:spPr>
                    <a:xfrm>
                      <a:off x="6329772" y="6554874"/>
                      <a:ext cx="149025" cy="0"/>
                    </a:xfrm>
                    <a:prstGeom prst="line">
                      <a:avLst/>
                    </a:prstGeom>
                    <a:ln w="9525" cmpd="sng">
                      <a:prstDash val="sysDash"/>
                    </a:ln>
                    <a:effectLst/>
                  </p:spPr>
                  <p:style>
                    <a:lnRef idx="2">
                      <a:schemeClr val="dk1"/>
                    </a:lnRef>
                    <a:fillRef idx="0">
                      <a:schemeClr val="dk1"/>
                    </a:fillRef>
                    <a:effectRef idx="1">
                      <a:schemeClr val="dk1"/>
                    </a:effectRef>
                    <a:fontRef idx="minor">
                      <a:schemeClr val="tx1"/>
                    </a:fontRef>
                  </p:style>
                </p:cxnSp>
                <p:cxnSp>
                  <p:nvCxnSpPr>
                    <p:cNvPr id="161" name="Connettore 1 160"/>
                    <p:cNvCxnSpPr/>
                    <p:nvPr/>
                  </p:nvCxnSpPr>
                  <p:spPr>
                    <a:xfrm>
                      <a:off x="5440831" y="6554874"/>
                      <a:ext cx="155536" cy="0"/>
                    </a:xfrm>
                    <a:prstGeom prst="line">
                      <a:avLst/>
                    </a:prstGeom>
                    <a:ln w="9525" cmpd="sng"/>
                    <a:effectLst/>
                  </p:spPr>
                  <p:style>
                    <a:lnRef idx="2">
                      <a:schemeClr val="dk1"/>
                    </a:lnRef>
                    <a:fillRef idx="0">
                      <a:schemeClr val="dk1"/>
                    </a:fillRef>
                    <a:effectRef idx="1">
                      <a:schemeClr val="dk1"/>
                    </a:effectRef>
                    <a:fontRef idx="minor">
                      <a:schemeClr val="tx1"/>
                    </a:fontRef>
                  </p:style>
                </p:cxnSp>
                <p:sp>
                  <p:nvSpPr>
                    <p:cNvPr id="162" name="CasellaDiTesto 161"/>
                    <p:cNvSpPr txBox="1"/>
                    <p:nvPr/>
                  </p:nvSpPr>
                  <p:spPr>
                    <a:xfrm>
                      <a:off x="6424569" y="6446272"/>
                      <a:ext cx="1058294" cy="200055"/>
                    </a:xfrm>
                    <a:prstGeom prst="rect">
                      <a:avLst/>
                    </a:prstGeom>
                    <a:noFill/>
                  </p:spPr>
                  <p:txBody>
                    <a:bodyPr wrap="square" rtlCol="0">
                      <a:spAutoFit/>
                    </a:bodyPr>
                    <a:lstStyle/>
                    <a:p>
                      <a:r>
                        <a:rPr lang="it-IT" sz="700" dirty="0" smtClean="0"/>
                        <a:t>Elaborazione/Sequenza</a:t>
                      </a:r>
                      <a:endParaRPr lang="it-IT" sz="700" dirty="0"/>
                    </a:p>
                  </p:txBody>
                </p:sp>
              </p:grpSp>
            </p:grpSp>
          </p:grpSp>
        </p:grpSp>
        <p:sp>
          <p:nvSpPr>
            <p:cNvPr id="111" name="Disco magnetico 110"/>
            <p:cNvSpPr/>
            <p:nvPr/>
          </p:nvSpPr>
          <p:spPr>
            <a:xfrm>
              <a:off x="2621171" y="6358134"/>
              <a:ext cx="214243" cy="203230"/>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it-IT" sz="800" dirty="0"/>
            </a:p>
          </p:txBody>
        </p:sp>
      </p:grpSp>
      <p:sp>
        <p:nvSpPr>
          <p:cNvPr id="163" name="CasellaDiTesto 162"/>
          <p:cNvSpPr txBox="1"/>
          <p:nvPr/>
        </p:nvSpPr>
        <p:spPr>
          <a:xfrm>
            <a:off x="397385" y="2028412"/>
            <a:ext cx="2688345" cy="784830"/>
          </a:xfrm>
          <a:prstGeom prst="rect">
            <a:avLst/>
          </a:prstGeom>
          <a:noFill/>
        </p:spPr>
        <p:txBody>
          <a:bodyPr wrap="square" rtlCol="0">
            <a:spAutoFit/>
          </a:bodyPr>
          <a:lstStyle/>
          <a:p>
            <a:pPr algn="just"/>
            <a:r>
              <a:rPr lang="it-IT" sz="900" dirty="0" smtClean="0"/>
              <a:t>Se </a:t>
            </a:r>
            <a:r>
              <a:rPr lang="it-IT" sz="900" dirty="0"/>
              <a:t>non ci sono anomalie si carica la bolla di trasporto sul database (programma </a:t>
            </a:r>
            <a:r>
              <a:rPr lang="it-IT" sz="900" dirty="0" smtClean="0"/>
              <a:t>contabilità); </a:t>
            </a:r>
            <a:r>
              <a:rPr lang="it-IT" sz="900" dirty="0"/>
              <a:t>se ci sono anomalie, invece, il Magazzino contatta l’Ufficio Acquisti Economato che effettua la contestazione al fornitore. </a:t>
            </a:r>
          </a:p>
        </p:txBody>
      </p:sp>
      <p:sp>
        <p:nvSpPr>
          <p:cNvPr id="164" name="Ovale 163"/>
          <p:cNvSpPr/>
          <p:nvPr/>
        </p:nvSpPr>
        <p:spPr>
          <a:xfrm>
            <a:off x="164398" y="1998600"/>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smtClean="0"/>
              <a:t>8</a:t>
            </a:r>
          </a:p>
        </p:txBody>
      </p:sp>
      <p:cxnSp>
        <p:nvCxnSpPr>
          <p:cNvPr id="165" name="Connettore 2 164"/>
          <p:cNvCxnSpPr>
            <a:endCxn id="106" idx="0"/>
          </p:cNvCxnSpPr>
          <p:nvPr/>
        </p:nvCxnSpPr>
        <p:spPr>
          <a:xfrm>
            <a:off x="3197795" y="892278"/>
            <a:ext cx="0" cy="209496"/>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6" name="Connettore 4 165"/>
          <p:cNvCxnSpPr>
            <a:stCxn id="139" idx="0"/>
            <a:endCxn id="136" idx="2"/>
          </p:cNvCxnSpPr>
          <p:nvPr/>
        </p:nvCxnSpPr>
        <p:spPr>
          <a:xfrm rot="5400000" flipH="1" flipV="1">
            <a:off x="8399490" y="2197886"/>
            <a:ext cx="128306" cy="1565"/>
          </a:xfrm>
          <a:prstGeom prst="bentConnector3">
            <a:avLst>
              <a:gd name="adj1" fmla="val 50000"/>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9" name="Connettore 4 168"/>
          <p:cNvCxnSpPr>
            <a:endCxn id="79" idx="2"/>
          </p:cNvCxnSpPr>
          <p:nvPr/>
        </p:nvCxnSpPr>
        <p:spPr>
          <a:xfrm rot="5400000">
            <a:off x="7186867" y="2272259"/>
            <a:ext cx="952941" cy="69419"/>
          </a:xfrm>
          <a:prstGeom prst="bentConnector4">
            <a:avLst>
              <a:gd name="adj1" fmla="val -589"/>
              <a:gd name="adj2" fmla="val 612252"/>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0" name="Connettore 4 169"/>
          <p:cNvCxnSpPr>
            <a:stCxn id="139" idx="6"/>
            <a:endCxn id="146" idx="0"/>
          </p:cNvCxnSpPr>
          <p:nvPr/>
        </p:nvCxnSpPr>
        <p:spPr>
          <a:xfrm>
            <a:off x="8655110" y="2439584"/>
            <a:ext cx="203767" cy="248103"/>
          </a:xfrm>
          <a:prstGeom prst="bentConnector2">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1" name="Connettore 4 170"/>
          <p:cNvCxnSpPr>
            <a:stCxn id="146" idx="2"/>
            <a:endCxn id="117" idx="3"/>
          </p:cNvCxnSpPr>
          <p:nvPr/>
        </p:nvCxnSpPr>
        <p:spPr>
          <a:xfrm rot="5400000">
            <a:off x="6884742" y="1033679"/>
            <a:ext cx="62261" cy="3886010"/>
          </a:xfrm>
          <a:prstGeom prst="bentConnector2">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2" name="Ovale 171"/>
          <p:cNvSpPr/>
          <p:nvPr/>
        </p:nvSpPr>
        <p:spPr>
          <a:xfrm>
            <a:off x="5117132" y="1247114"/>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7</a:t>
            </a:r>
            <a:endParaRPr lang="it-IT" sz="800" b="1" dirty="0" smtClean="0"/>
          </a:p>
        </p:txBody>
      </p:sp>
      <p:sp>
        <p:nvSpPr>
          <p:cNvPr id="79" name="Disco magnetico 78"/>
          <p:cNvSpPr/>
          <p:nvPr/>
        </p:nvSpPr>
        <p:spPr>
          <a:xfrm>
            <a:off x="7628627" y="2606676"/>
            <a:ext cx="419895" cy="353525"/>
          </a:xfrm>
          <a:prstGeom prst="flowChartMagneticDisk">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it-IT" sz="700" dirty="0" smtClean="0"/>
              <a:t>OSRA</a:t>
            </a:r>
          </a:p>
          <a:p>
            <a:pPr algn="ctr"/>
            <a:r>
              <a:rPr lang="it-IT" sz="700" dirty="0" smtClean="0"/>
              <a:t>Contabile</a:t>
            </a:r>
            <a:endParaRPr lang="it-IT" sz="700" dirty="0"/>
          </a:p>
        </p:txBody>
      </p:sp>
    </p:spTree>
    <p:extLst>
      <p:ext uri="{BB962C8B-B14F-4D97-AF65-F5344CB8AC3E}">
        <p14:creationId xmlns:p14="http://schemas.microsoft.com/office/powerpoint/2010/main" val="42652801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3045</TotalTime>
  <Words>586</Words>
  <Application>Microsoft Macintosh PowerPoint</Application>
  <PresentationFormat>Personalizzato</PresentationFormat>
  <Paragraphs>103</Paragraphs>
  <Slides>2</Slides>
  <Notes>2</Notes>
  <HiddenSlides>0</HiddenSlides>
  <MMClips>0</MMClips>
  <ScaleCrop>false</ScaleCrop>
  <HeadingPairs>
    <vt:vector size="4" baseType="variant">
      <vt:variant>
        <vt:lpstr>Tema</vt:lpstr>
      </vt:variant>
      <vt:variant>
        <vt:i4>1</vt:i4>
      </vt:variant>
      <vt:variant>
        <vt:lpstr>Titoli diapositive</vt:lpstr>
      </vt:variant>
      <vt:variant>
        <vt:i4>2</vt:i4>
      </vt:variant>
    </vt:vector>
  </HeadingPairs>
  <TitlesOfParts>
    <vt:vector size="3" baseType="lpstr">
      <vt:lpstr>Tema di Office</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Martina Oppedisano</dc:creator>
  <cp:lastModifiedBy>Martina Oppedisano</cp:lastModifiedBy>
  <cp:revision>75</cp:revision>
  <dcterms:created xsi:type="dcterms:W3CDTF">2014-04-02T11:01:46Z</dcterms:created>
  <dcterms:modified xsi:type="dcterms:W3CDTF">2014-12-01T16:09:45Z</dcterms:modified>
</cp:coreProperties>
</file>