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60" r:id="rId4"/>
    <p:sldId id="259" r:id="rId5"/>
  </p:sldIdLst>
  <p:sldSz cx="9399588" cy="683895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5" autoAdjust="0"/>
    <p:restoredTop sz="94660"/>
  </p:normalViewPr>
  <p:slideViewPr>
    <p:cSldViewPr snapToGrid="0" snapToObjects="1">
      <p:cViewPr>
        <p:scale>
          <a:sx n="200" d="100"/>
          <a:sy n="200" d="100"/>
        </p:scale>
        <p:origin x="3330" y="2778"/>
      </p:cViewPr>
      <p:guideLst>
        <p:guide orient="horz" pos="2154"/>
        <p:guide pos="296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71961-A0C4-9D40-BC52-8E6F31E4B67D}" type="datetimeFigureOut">
              <a:rPr lang="it-IT" smtClean="0"/>
              <a:t>04/09/2015</a:t>
            </a:fld>
            <a:endParaRPr lang="it-IT"/>
          </a:p>
        </p:txBody>
      </p:sp>
      <p:sp>
        <p:nvSpPr>
          <p:cNvPr id="4" name="Segnaposto immagine diapositiva 3"/>
          <p:cNvSpPr>
            <a:spLocks noGrp="1" noRot="1" noChangeAspect="1"/>
          </p:cNvSpPr>
          <p:nvPr>
            <p:ph type="sldImg" idx="2"/>
          </p:nvPr>
        </p:nvSpPr>
        <p:spPr>
          <a:xfrm>
            <a:off x="1073150" y="685800"/>
            <a:ext cx="47117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1BA737-1A7F-E943-9472-AF629C13E4E9}" type="slidenum">
              <a:rPr lang="it-IT" smtClean="0"/>
              <a:t>‹N›</a:t>
            </a:fld>
            <a:endParaRPr lang="it-IT"/>
          </a:p>
        </p:txBody>
      </p:sp>
    </p:spTree>
    <p:extLst>
      <p:ext uri="{BB962C8B-B14F-4D97-AF65-F5344CB8AC3E}">
        <p14:creationId xmlns:p14="http://schemas.microsoft.com/office/powerpoint/2010/main" val="3080015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1BA737-1A7F-E943-9472-AF629C13E4E9}" type="slidenum">
              <a:rPr lang="it-IT" smtClean="0"/>
              <a:t>1</a:t>
            </a:fld>
            <a:endParaRPr lang="it-IT"/>
          </a:p>
        </p:txBody>
      </p:sp>
    </p:spTree>
    <p:extLst>
      <p:ext uri="{BB962C8B-B14F-4D97-AF65-F5344CB8AC3E}">
        <p14:creationId xmlns:p14="http://schemas.microsoft.com/office/powerpoint/2010/main" val="269739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9</a:t>
            </a:r>
            <a:r>
              <a:rPr lang="it-IT" baseline="0" dirty="0" smtClean="0"/>
              <a:t> dopo il 10</a:t>
            </a:r>
            <a:endParaRPr lang="it-IT" dirty="0"/>
          </a:p>
        </p:txBody>
      </p:sp>
      <p:sp>
        <p:nvSpPr>
          <p:cNvPr id="4" name="Segnaposto numero diapositiva 3"/>
          <p:cNvSpPr>
            <a:spLocks noGrp="1"/>
          </p:cNvSpPr>
          <p:nvPr>
            <p:ph type="sldNum" sz="quarter" idx="10"/>
          </p:nvPr>
        </p:nvSpPr>
        <p:spPr/>
        <p:txBody>
          <a:bodyPr/>
          <a:lstStyle/>
          <a:p>
            <a:fld id="{121BA737-1A7F-E943-9472-AF629C13E4E9}" type="slidenum">
              <a:rPr lang="it-IT" smtClean="0"/>
              <a:t>2</a:t>
            </a:fld>
            <a:endParaRPr lang="it-IT"/>
          </a:p>
        </p:txBody>
      </p:sp>
    </p:spTree>
    <p:extLst>
      <p:ext uri="{BB962C8B-B14F-4D97-AF65-F5344CB8AC3E}">
        <p14:creationId xmlns:p14="http://schemas.microsoft.com/office/powerpoint/2010/main" val="116261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 il punto 12 vedi </a:t>
            </a:r>
            <a:r>
              <a:rPr lang="it-IT" dirty="0" err="1" smtClean="0"/>
              <a:t>cdc</a:t>
            </a:r>
            <a:endParaRPr lang="it-IT" dirty="0"/>
          </a:p>
        </p:txBody>
      </p:sp>
      <p:sp>
        <p:nvSpPr>
          <p:cNvPr id="4" name="Segnaposto numero diapositiva 3"/>
          <p:cNvSpPr>
            <a:spLocks noGrp="1"/>
          </p:cNvSpPr>
          <p:nvPr>
            <p:ph type="sldNum" sz="quarter" idx="10"/>
          </p:nvPr>
        </p:nvSpPr>
        <p:spPr/>
        <p:txBody>
          <a:bodyPr/>
          <a:lstStyle/>
          <a:p>
            <a:fld id="{121BA737-1A7F-E943-9472-AF629C13E4E9}" type="slidenum">
              <a:rPr lang="it-IT" smtClean="0"/>
              <a:t>3</a:t>
            </a:fld>
            <a:endParaRPr lang="it-IT"/>
          </a:p>
        </p:txBody>
      </p:sp>
    </p:spTree>
    <p:extLst>
      <p:ext uri="{BB962C8B-B14F-4D97-AF65-F5344CB8AC3E}">
        <p14:creationId xmlns:p14="http://schemas.microsoft.com/office/powerpoint/2010/main" val="116261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1BA737-1A7F-E943-9472-AF629C13E4E9}" type="slidenum">
              <a:rPr lang="it-IT" smtClean="0"/>
              <a:t>4</a:t>
            </a:fld>
            <a:endParaRPr lang="it-IT"/>
          </a:p>
        </p:txBody>
      </p:sp>
    </p:spTree>
    <p:extLst>
      <p:ext uri="{BB962C8B-B14F-4D97-AF65-F5344CB8AC3E}">
        <p14:creationId xmlns:p14="http://schemas.microsoft.com/office/powerpoint/2010/main" val="116261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04969" y="2124507"/>
            <a:ext cx="7989650" cy="1465942"/>
          </a:xfrm>
        </p:spPr>
        <p:txBody>
          <a:bodyPr/>
          <a:lstStyle/>
          <a:p>
            <a:r>
              <a:rPr lang="it-IT" smtClean="0"/>
              <a:t>Fare clic per modificare stile</a:t>
            </a:r>
            <a:endParaRPr lang="it-IT"/>
          </a:p>
        </p:txBody>
      </p:sp>
      <p:sp>
        <p:nvSpPr>
          <p:cNvPr id="3" name="Sottotitolo 2"/>
          <p:cNvSpPr>
            <a:spLocks noGrp="1"/>
          </p:cNvSpPr>
          <p:nvPr>
            <p:ph type="subTitle" idx="1"/>
          </p:nvPr>
        </p:nvSpPr>
        <p:spPr>
          <a:xfrm>
            <a:off x="1409938" y="3875405"/>
            <a:ext cx="6579712" cy="17477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263D1EF-24C6-DA44-BC58-5A30AADA7E28}" type="datetimeFigureOut">
              <a:rPr lang="it-IT" smtClean="0"/>
              <a:t>04/09/2015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7574FF-6697-1B4B-96C8-1891BE8846B0}" type="slidenum">
              <a:rPr lang="it-IT" smtClean="0"/>
              <a:t>‹N›</a:t>
            </a:fld>
            <a:endParaRPr lang="it-IT"/>
          </a:p>
        </p:txBody>
      </p:sp>
    </p:spTree>
    <p:extLst>
      <p:ext uri="{BB962C8B-B14F-4D97-AF65-F5344CB8AC3E}">
        <p14:creationId xmlns:p14="http://schemas.microsoft.com/office/powerpoint/2010/main" val="318639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263D1EF-24C6-DA44-BC58-5A30AADA7E28}" type="datetimeFigureOut">
              <a:rPr lang="it-IT" smtClean="0"/>
              <a:t>04/09/2015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7574FF-6697-1B4B-96C8-1891BE8846B0}" type="slidenum">
              <a:rPr lang="it-IT" smtClean="0"/>
              <a:t>‹N›</a:t>
            </a:fld>
            <a:endParaRPr lang="it-IT"/>
          </a:p>
        </p:txBody>
      </p:sp>
    </p:spTree>
    <p:extLst>
      <p:ext uri="{BB962C8B-B14F-4D97-AF65-F5344CB8AC3E}">
        <p14:creationId xmlns:p14="http://schemas.microsoft.com/office/powerpoint/2010/main" val="94036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05631" y="273875"/>
            <a:ext cx="2173655" cy="5817856"/>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83034" y="273875"/>
            <a:ext cx="6365937" cy="5817856"/>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263D1EF-24C6-DA44-BC58-5A30AADA7E28}" type="datetimeFigureOut">
              <a:rPr lang="it-IT" smtClean="0"/>
              <a:t>04/09/2015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7574FF-6697-1B4B-96C8-1891BE8846B0}" type="slidenum">
              <a:rPr lang="it-IT" smtClean="0"/>
              <a:t>‹N›</a:t>
            </a:fld>
            <a:endParaRPr lang="it-IT"/>
          </a:p>
        </p:txBody>
      </p:sp>
    </p:spTree>
    <p:extLst>
      <p:ext uri="{BB962C8B-B14F-4D97-AF65-F5344CB8AC3E}">
        <p14:creationId xmlns:p14="http://schemas.microsoft.com/office/powerpoint/2010/main" val="138554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263D1EF-24C6-DA44-BC58-5A30AADA7E28}" type="datetimeFigureOut">
              <a:rPr lang="it-IT" smtClean="0"/>
              <a:t>04/09/2015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7574FF-6697-1B4B-96C8-1891BE8846B0}" type="slidenum">
              <a:rPr lang="it-IT" smtClean="0"/>
              <a:t>‹N›</a:t>
            </a:fld>
            <a:endParaRPr lang="it-IT"/>
          </a:p>
        </p:txBody>
      </p:sp>
    </p:spTree>
    <p:extLst>
      <p:ext uri="{BB962C8B-B14F-4D97-AF65-F5344CB8AC3E}">
        <p14:creationId xmlns:p14="http://schemas.microsoft.com/office/powerpoint/2010/main" val="6643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42503" y="4394659"/>
            <a:ext cx="7989650" cy="1358291"/>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42503" y="2898639"/>
            <a:ext cx="7989650" cy="14960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0263D1EF-24C6-DA44-BC58-5A30AADA7E28}" type="datetimeFigureOut">
              <a:rPr lang="it-IT" smtClean="0"/>
              <a:t>04/09/2015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7574FF-6697-1B4B-96C8-1891BE8846B0}" type="slidenum">
              <a:rPr lang="it-IT" smtClean="0"/>
              <a:t>‹N›</a:t>
            </a:fld>
            <a:endParaRPr lang="it-IT"/>
          </a:p>
        </p:txBody>
      </p:sp>
    </p:spTree>
    <p:extLst>
      <p:ext uri="{BB962C8B-B14F-4D97-AF65-F5344CB8AC3E}">
        <p14:creationId xmlns:p14="http://schemas.microsoft.com/office/powerpoint/2010/main" val="406255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83034" y="1591006"/>
            <a:ext cx="4268980" cy="450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08674" y="1591006"/>
            <a:ext cx="4270612" cy="450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263D1EF-24C6-DA44-BC58-5A30AADA7E28}" type="datetimeFigureOut">
              <a:rPr lang="it-IT" smtClean="0"/>
              <a:t>04/09/2015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7574FF-6697-1B4B-96C8-1891BE8846B0}" type="slidenum">
              <a:rPr lang="it-IT" smtClean="0"/>
              <a:t>‹N›</a:t>
            </a:fld>
            <a:endParaRPr lang="it-IT"/>
          </a:p>
        </p:txBody>
      </p:sp>
    </p:spTree>
    <p:extLst>
      <p:ext uri="{BB962C8B-B14F-4D97-AF65-F5344CB8AC3E}">
        <p14:creationId xmlns:p14="http://schemas.microsoft.com/office/powerpoint/2010/main" val="68429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69980" y="273875"/>
            <a:ext cx="8459629" cy="1139825"/>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69979" y="1530849"/>
            <a:ext cx="4153117" cy="6379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69979" y="2168834"/>
            <a:ext cx="4153117" cy="3940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774861" y="1530849"/>
            <a:ext cx="4154748" cy="6379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774861" y="2168834"/>
            <a:ext cx="4154748" cy="3940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263D1EF-24C6-DA44-BC58-5A30AADA7E28}" type="datetimeFigureOut">
              <a:rPr lang="it-IT" smtClean="0"/>
              <a:t>04/09/2015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27574FF-6697-1B4B-96C8-1891BE8846B0}" type="slidenum">
              <a:rPr lang="it-IT" smtClean="0"/>
              <a:t>‹N›</a:t>
            </a:fld>
            <a:endParaRPr lang="it-IT"/>
          </a:p>
        </p:txBody>
      </p:sp>
    </p:spTree>
    <p:extLst>
      <p:ext uri="{BB962C8B-B14F-4D97-AF65-F5344CB8AC3E}">
        <p14:creationId xmlns:p14="http://schemas.microsoft.com/office/powerpoint/2010/main" val="340042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0263D1EF-24C6-DA44-BC58-5A30AADA7E28}" type="datetimeFigureOut">
              <a:rPr lang="it-IT" smtClean="0"/>
              <a:t>04/09/2015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27574FF-6697-1B4B-96C8-1891BE8846B0}" type="slidenum">
              <a:rPr lang="it-IT" smtClean="0"/>
              <a:t>‹N›</a:t>
            </a:fld>
            <a:endParaRPr lang="it-IT"/>
          </a:p>
        </p:txBody>
      </p:sp>
    </p:spTree>
    <p:extLst>
      <p:ext uri="{BB962C8B-B14F-4D97-AF65-F5344CB8AC3E}">
        <p14:creationId xmlns:p14="http://schemas.microsoft.com/office/powerpoint/2010/main" val="259859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263D1EF-24C6-DA44-BC58-5A30AADA7E28}" type="datetimeFigureOut">
              <a:rPr lang="it-IT" smtClean="0"/>
              <a:t>04/09/2015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27574FF-6697-1B4B-96C8-1891BE8846B0}" type="slidenum">
              <a:rPr lang="it-IT" smtClean="0"/>
              <a:t>‹N›</a:t>
            </a:fld>
            <a:endParaRPr lang="it-IT"/>
          </a:p>
        </p:txBody>
      </p:sp>
    </p:spTree>
    <p:extLst>
      <p:ext uri="{BB962C8B-B14F-4D97-AF65-F5344CB8AC3E}">
        <p14:creationId xmlns:p14="http://schemas.microsoft.com/office/powerpoint/2010/main" val="33506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69980" y="272292"/>
            <a:ext cx="3092400" cy="1158822"/>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674978" y="272292"/>
            <a:ext cx="5254631" cy="58368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9980" y="1431114"/>
            <a:ext cx="3092400" cy="467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263D1EF-24C6-DA44-BC58-5A30AADA7E28}" type="datetimeFigureOut">
              <a:rPr lang="it-IT" smtClean="0"/>
              <a:t>04/09/2015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7574FF-6697-1B4B-96C8-1891BE8846B0}" type="slidenum">
              <a:rPr lang="it-IT" smtClean="0"/>
              <a:t>‹N›</a:t>
            </a:fld>
            <a:endParaRPr lang="it-IT"/>
          </a:p>
        </p:txBody>
      </p:sp>
    </p:spTree>
    <p:extLst>
      <p:ext uri="{BB962C8B-B14F-4D97-AF65-F5344CB8AC3E}">
        <p14:creationId xmlns:p14="http://schemas.microsoft.com/office/powerpoint/2010/main" val="301230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42385" y="4787265"/>
            <a:ext cx="5639753" cy="565164"/>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842385" y="611073"/>
            <a:ext cx="5639753" cy="4103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842385" y="5352429"/>
            <a:ext cx="5639753" cy="8026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263D1EF-24C6-DA44-BC58-5A30AADA7E28}" type="datetimeFigureOut">
              <a:rPr lang="it-IT" smtClean="0"/>
              <a:t>04/09/2015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7574FF-6697-1B4B-96C8-1891BE8846B0}" type="slidenum">
              <a:rPr lang="it-IT" smtClean="0"/>
              <a:t>‹N›</a:t>
            </a:fld>
            <a:endParaRPr lang="it-IT"/>
          </a:p>
        </p:txBody>
      </p:sp>
    </p:spTree>
    <p:extLst>
      <p:ext uri="{BB962C8B-B14F-4D97-AF65-F5344CB8AC3E}">
        <p14:creationId xmlns:p14="http://schemas.microsoft.com/office/powerpoint/2010/main" val="322545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69980" y="273875"/>
            <a:ext cx="8459629" cy="1139825"/>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69980" y="1595755"/>
            <a:ext cx="8459629" cy="4513391"/>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69980" y="6338694"/>
            <a:ext cx="2193237" cy="364111"/>
          </a:xfrm>
          <a:prstGeom prst="rect">
            <a:avLst/>
          </a:prstGeom>
        </p:spPr>
        <p:txBody>
          <a:bodyPr vert="horz" lIns="91440" tIns="45720" rIns="91440" bIns="45720" rtlCol="0" anchor="ctr"/>
          <a:lstStyle>
            <a:lvl1pPr algn="l">
              <a:defRPr sz="1200">
                <a:solidFill>
                  <a:schemeClr val="tx1">
                    <a:tint val="75000"/>
                  </a:schemeClr>
                </a:solidFill>
              </a:defRPr>
            </a:lvl1pPr>
          </a:lstStyle>
          <a:p>
            <a:fld id="{0263D1EF-24C6-DA44-BC58-5A30AADA7E28}" type="datetimeFigureOut">
              <a:rPr lang="it-IT" smtClean="0"/>
              <a:t>04/09/2015</a:t>
            </a:fld>
            <a:endParaRPr lang="it-IT"/>
          </a:p>
        </p:txBody>
      </p:sp>
      <p:sp>
        <p:nvSpPr>
          <p:cNvPr id="5" name="Segnaposto piè di pagina 4"/>
          <p:cNvSpPr>
            <a:spLocks noGrp="1"/>
          </p:cNvSpPr>
          <p:nvPr>
            <p:ph type="ftr" sz="quarter" idx="3"/>
          </p:nvPr>
        </p:nvSpPr>
        <p:spPr>
          <a:xfrm>
            <a:off x="3211526" y="6338694"/>
            <a:ext cx="2976536" cy="3641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736372" y="6338694"/>
            <a:ext cx="2193237" cy="364111"/>
          </a:xfrm>
          <a:prstGeom prst="rect">
            <a:avLst/>
          </a:prstGeom>
        </p:spPr>
        <p:txBody>
          <a:bodyPr vert="horz" lIns="91440" tIns="45720" rIns="91440" bIns="45720" rtlCol="0" anchor="ctr"/>
          <a:lstStyle>
            <a:lvl1pPr algn="r">
              <a:defRPr sz="1200">
                <a:solidFill>
                  <a:schemeClr val="tx1">
                    <a:tint val="75000"/>
                  </a:schemeClr>
                </a:solidFill>
              </a:defRPr>
            </a:lvl1pPr>
          </a:lstStyle>
          <a:p>
            <a:fld id="{D27574FF-6697-1B4B-96C8-1891BE8846B0}" type="slidenum">
              <a:rPr lang="it-IT" smtClean="0"/>
              <a:t>‹N›</a:t>
            </a:fld>
            <a:endParaRPr lang="it-IT"/>
          </a:p>
        </p:txBody>
      </p:sp>
    </p:spTree>
    <p:extLst>
      <p:ext uri="{BB962C8B-B14F-4D97-AF65-F5344CB8AC3E}">
        <p14:creationId xmlns:p14="http://schemas.microsoft.com/office/powerpoint/2010/main" val="2208754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asellaDiTesto 166"/>
          <p:cNvSpPr txBox="1"/>
          <p:nvPr/>
        </p:nvSpPr>
        <p:spPr>
          <a:xfrm>
            <a:off x="4436986" y="2596545"/>
            <a:ext cx="727864" cy="200055"/>
          </a:xfrm>
          <a:prstGeom prst="rect">
            <a:avLst/>
          </a:prstGeom>
          <a:noFill/>
        </p:spPr>
        <p:txBody>
          <a:bodyPr wrap="square" rtlCol="0">
            <a:spAutoFit/>
          </a:bodyPr>
          <a:lstStyle/>
          <a:p>
            <a:pPr algn="ctr"/>
            <a:r>
              <a:rPr lang="it-IT" sz="700" dirty="0" smtClean="0"/>
              <a:t>Redatta</a:t>
            </a:r>
          </a:p>
        </p:txBody>
      </p:sp>
      <p:sp>
        <p:nvSpPr>
          <p:cNvPr id="4" name="CasellaDiTesto 3"/>
          <p:cNvSpPr txBox="1"/>
          <p:nvPr/>
        </p:nvSpPr>
        <p:spPr>
          <a:xfrm>
            <a:off x="396483" y="1006686"/>
            <a:ext cx="2688345" cy="784830"/>
          </a:xfrm>
          <a:prstGeom prst="rect">
            <a:avLst/>
          </a:prstGeom>
          <a:noFill/>
        </p:spPr>
        <p:txBody>
          <a:bodyPr wrap="square" rtlCol="0">
            <a:spAutoFit/>
          </a:bodyPr>
          <a:lstStyle/>
          <a:p>
            <a:pPr algn="just"/>
            <a:r>
              <a:rPr lang="it-IT" sz="900" dirty="0" smtClean="0">
                <a:solidFill>
                  <a:srgbClr val="000000"/>
                </a:solidFill>
              </a:rPr>
              <a:t>Entro il mese di novembre di ciascun anno, </a:t>
            </a:r>
            <a:r>
              <a:rPr lang="it-IT" sz="900" dirty="0">
                <a:solidFill>
                  <a:srgbClr val="000000"/>
                </a:solidFill>
              </a:rPr>
              <a:t>il Comitato Direttivo Centrale (CDC) e il Comitato Centrale (CC) stabiliscono il calendario delle riunioni degli organi CAI (CDC, CC, GR e Assemblea dei Delegati) previste per l’esercizio </a:t>
            </a:r>
            <a:r>
              <a:rPr lang="it-IT" sz="900" dirty="0" smtClean="0">
                <a:solidFill>
                  <a:srgbClr val="000000"/>
                </a:solidFill>
              </a:rPr>
              <a:t>seguente.</a:t>
            </a:r>
            <a:endParaRPr lang="it-IT" sz="900" dirty="0">
              <a:solidFill>
                <a:srgbClr val="000000"/>
              </a:solidFill>
            </a:endParaRPr>
          </a:p>
        </p:txBody>
      </p:sp>
      <p:sp>
        <p:nvSpPr>
          <p:cNvPr id="5" name="Ovale 4"/>
          <p:cNvSpPr/>
          <p:nvPr/>
        </p:nvSpPr>
        <p:spPr>
          <a:xfrm>
            <a:off x="164398" y="975744"/>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smtClean="0"/>
              <a:t>1</a:t>
            </a:r>
          </a:p>
        </p:txBody>
      </p:sp>
      <p:cxnSp>
        <p:nvCxnSpPr>
          <p:cNvPr id="6" name="Connettore 1 5"/>
          <p:cNvCxnSpPr/>
          <p:nvPr/>
        </p:nvCxnSpPr>
        <p:spPr>
          <a:xfrm flipH="1">
            <a:off x="119600" y="467332"/>
            <a:ext cx="4" cy="6371618"/>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7" name="Processo 6"/>
          <p:cNvSpPr/>
          <p:nvPr/>
        </p:nvSpPr>
        <p:spPr>
          <a:xfrm>
            <a:off x="352935" y="531934"/>
            <a:ext cx="2454337" cy="2918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smtClean="0">
                <a:solidFill>
                  <a:srgbClr val="000000"/>
                </a:solidFill>
              </a:rPr>
              <a:t>ORGANIZZAZIONE DEL LAVORO</a:t>
            </a:r>
            <a:endParaRPr lang="it-IT" sz="1200" b="1" dirty="0">
              <a:solidFill>
                <a:srgbClr val="000000"/>
              </a:solidFill>
            </a:endParaRPr>
          </a:p>
        </p:txBody>
      </p:sp>
      <p:cxnSp>
        <p:nvCxnSpPr>
          <p:cNvPr id="8" name="Connettore 1 7"/>
          <p:cNvCxnSpPr/>
          <p:nvPr/>
        </p:nvCxnSpPr>
        <p:spPr>
          <a:xfrm>
            <a:off x="3053300" y="473683"/>
            <a:ext cx="0" cy="6365267"/>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9" name="Titolo 1"/>
          <p:cNvSpPr txBox="1">
            <a:spLocks/>
          </p:cNvSpPr>
          <p:nvPr/>
        </p:nvSpPr>
        <p:spPr>
          <a:xfrm>
            <a:off x="0" y="-25592"/>
            <a:ext cx="8961239" cy="4738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400" b="1" dirty="0" smtClean="0">
                <a:solidFill>
                  <a:srgbClr val="000000"/>
                </a:solidFill>
              </a:rPr>
              <a:t>Scheda 27. PROCESSO “COMITATO CENTRALE DI INDIRIZZO E DI CONTROLLO”</a:t>
            </a:r>
            <a:endParaRPr lang="it-IT" sz="1400" b="1" dirty="0">
              <a:solidFill>
                <a:srgbClr val="000000"/>
              </a:solidFill>
            </a:endParaRPr>
          </a:p>
        </p:txBody>
      </p:sp>
      <p:cxnSp>
        <p:nvCxnSpPr>
          <p:cNvPr id="10" name="Connettore 1 9"/>
          <p:cNvCxnSpPr/>
          <p:nvPr/>
        </p:nvCxnSpPr>
        <p:spPr>
          <a:xfrm>
            <a:off x="119603" y="893623"/>
            <a:ext cx="9188567" cy="0"/>
          </a:xfrm>
          <a:prstGeom prst="line">
            <a:avLst/>
          </a:prstGeom>
          <a:ln w="3175" cmpd="sng"/>
          <a:effectLst/>
        </p:spPr>
        <p:style>
          <a:lnRef idx="2">
            <a:schemeClr val="dk1"/>
          </a:lnRef>
          <a:fillRef idx="0">
            <a:schemeClr val="dk1"/>
          </a:fillRef>
          <a:effectRef idx="1">
            <a:schemeClr val="dk1"/>
          </a:effectRef>
          <a:fontRef idx="minor">
            <a:schemeClr val="tx1"/>
          </a:fontRef>
        </p:style>
      </p:cxnSp>
      <p:pic>
        <p:nvPicPr>
          <p:cNvPr id="11" name="Immagine 10" descr="logo_c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239" y="-21317"/>
            <a:ext cx="443012" cy="477212"/>
          </a:xfrm>
          <a:prstGeom prst="rect">
            <a:avLst/>
          </a:prstGeom>
        </p:spPr>
      </p:pic>
      <p:cxnSp>
        <p:nvCxnSpPr>
          <p:cNvPr id="12" name="Connettore 1 11"/>
          <p:cNvCxnSpPr/>
          <p:nvPr/>
        </p:nvCxnSpPr>
        <p:spPr>
          <a:xfrm>
            <a:off x="119600" y="470482"/>
            <a:ext cx="9194918" cy="0"/>
          </a:xfrm>
          <a:prstGeom prst="line">
            <a:avLst/>
          </a:prstGeom>
          <a:ln w="3175" cmpd="sng">
            <a:solidFill>
              <a:schemeClr val="tx1"/>
            </a:solidFill>
          </a:ln>
        </p:spPr>
        <p:style>
          <a:lnRef idx="1">
            <a:schemeClr val="dk1"/>
          </a:lnRef>
          <a:fillRef idx="0">
            <a:schemeClr val="dk1"/>
          </a:fillRef>
          <a:effectRef idx="0">
            <a:schemeClr val="dk1"/>
          </a:effectRef>
          <a:fontRef idx="minor">
            <a:schemeClr val="tx1"/>
          </a:fontRef>
        </p:style>
      </p:cxnSp>
      <p:cxnSp>
        <p:nvCxnSpPr>
          <p:cNvPr id="13" name="Connettore 1 12"/>
          <p:cNvCxnSpPr/>
          <p:nvPr/>
        </p:nvCxnSpPr>
        <p:spPr>
          <a:xfrm flipH="1">
            <a:off x="5485475" y="470483"/>
            <a:ext cx="1" cy="6368467"/>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16" name="CasellaDiTesto 15"/>
          <p:cNvSpPr txBox="1"/>
          <p:nvPr/>
        </p:nvSpPr>
        <p:spPr>
          <a:xfrm>
            <a:off x="396482" y="2048310"/>
            <a:ext cx="2688345" cy="1061829"/>
          </a:xfrm>
          <a:prstGeom prst="rect">
            <a:avLst/>
          </a:prstGeom>
          <a:noFill/>
        </p:spPr>
        <p:txBody>
          <a:bodyPr wrap="square" rtlCol="0">
            <a:spAutoFit/>
          </a:bodyPr>
          <a:lstStyle/>
          <a:p>
            <a:pPr algn="just"/>
            <a:r>
              <a:rPr lang="it-IT" sz="900" dirty="0" smtClean="0">
                <a:solidFill>
                  <a:srgbClr val="000000"/>
                </a:solidFill>
              </a:rPr>
              <a:t>Di prassi almeno venti giorni prima della data stabilita per la riunione del CDC preposta all’approvazione dell’ordine del giorno del CC, la Segreteria generale predispone una bozza dell’ordine del giorno, verificando gli argomenti da trattare in relazione a eventuali scadenze istituzionali o a priorità definite con il Direttore e con il Presidente generale.</a:t>
            </a:r>
          </a:p>
        </p:txBody>
      </p:sp>
      <p:sp>
        <p:nvSpPr>
          <p:cNvPr id="17" name="Ovale 16"/>
          <p:cNvSpPr/>
          <p:nvPr/>
        </p:nvSpPr>
        <p:spPr>
          <a:xfrm>
            <a:off x="170748" y="2070232"/>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2</a:t>
            </a:r>
            <a:endParaRPr lang="it-IT" sz="800" b="1" dirty="0" smtClean="0"/>
          </a:p>
        </p:txBody>
      </p:sp>
      <p:cxnSp>
        <p:nvCxnSpPr>
          <p:cNvPr id="19" name="Connettore 4 18"/>
          <p:cNvCxnSpPr>
            <a:stCxn id="47" idx="3"/>
            <a:endCxn id="206" idx="0"/>
          </p:cNvCxnSpPr>
          <p:nvPr/>
        </p:nvCxnSpPr>
        <p:spPr>
          <a:xfrm>
            <a:off x="4955584" y="2470935"/>
            <a:ext cx="2479571" cy="167903"/>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CasellaDiTesto 20"/>
          <p:cNvSpPr txBox="1"/>
          <p:nvPr/>
        </p:nvSpPr>
        <p:spPr>
          <a:xfrm>
            <a:off x="396483" y="3168275"/>
            <a:ext cx="2688345" cy="923330"/>
          </a:xfrm>
          <a:prstGeom prst="rect">
            <a:avLst/>
          </a:prstGeom>
          <a:noFill/>
        </p:spPr>
        <p:txBody>
          <a:bodyPr wrap="square" rtlCol="0">
            <a:spAutoFit/>
          </a:bodyPr>
          <a:lstStyle/>
          <a:p>
            <a:pPr algn="just"/>
            <a:r>
              <a:rPr lang="it-IT" sz="900" dirty="0">
                <a:solidFill>
                  <a:srgbClr val="000000"/>
                </a:solidFill>
              </a:rPr>
              <a:t>L</a:t>
            </a:r>
            <a:r>
              <a:rPr lang="it-IT" sz="900" dirty="0" smtClean="0">
                <a:solidFill>
                  <a:srgbClr val="000000"/>
                </a:solidFill>
              </a:rPr>
              <a:t>a Segreteria generale invia la bozza dell’ordine del giorno, concordata con il Direttore e con il Presidente generale, al Coordinatore del Comitato Centrale che, sentito il parere degli altri componenti per eventuali modifiche e/o integrazioni, lo trasmette nuovamente alla Segreteria generale.</a:t>
            </a:r>
          </a:p>
        </p:txBody>
      </p:sp>
      <p:sp>
        <p:nvSpPr>
          <p:cNvPr id="22" name="Ovale 21"/>
          <p:cNvSpPr/>
          <p:nvPr/>
        </p:nvSpPr>
        <p:spPr>
          <a:xfrm>
            <a:off x="170748" y="3194646"/>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3</a:t>
            </a:r>
            <a:endParaRPr lang="it-IT" sz="800" b="1" dirty="0" smtClean="0"/>
          </a:p>
        </p:txBody>
      </p:sp>
      <p:sp>
        <p:nvSpPr>
          <p:cNvPr id="24" name="CasellaDiTesto 23"/>
          <p:cNvSpPr txBox="1"/>
          <p:nvPr/>
        </p:nvSpPr>
        <p:spPr>
          <a:xfrm>
            <a:off x="396483" y="4027394"/>
            <a:ext cx="2688345" cy="784830"/>
          </a:xfrm>
          <a:prstGeom prst="rect">
            <a:avLst/>
          </a:prstGeom>
          <a:noFill/>
        </p:spPr>
        <p:txBody>
          <a:bodyPr wrap="square" rtlCol="0">
            <a:spAutoFit/>
          </a:bodyPr>
          <a:lstStyle/>
          <a:p>
            <a:pPr algn="just"/>
            <a:r>
              <a:rPr lang="it-IT" sz="900" dirty="0" smtClean="0">
                <a:solidFill>
                  <a:srgbClr val="000000"/>
                </a:solidFill>
              </a:rPr>
              <a:t>La definizione conclusiva dell’ordine del giorno viene stabilita nella riunione del Comitato Direttivo Centrale preposta alla definizione dell’ordine del giorno del CC, alla quale è invitato anche il Coordinatore del Comitato Centrale.</a:t>
            </a:r>
          </a:p>
        </p:txBody>
      </p:sp>
      <p:sp>
        <p:nvSpPr>
          <p:cNvPr id="25" name="Ovale 24"/>
          <p:cNvSpPr/>
          <p:nvPr/>
        </p:nvSpPr>
        <p:spPr>
          <a:xfrm>
            <a:off x="164398" y="4081545"/>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4</a:t>
            </a:r>
            <a:endParaRPr lang="it-IT" sz="800" b="1" dirty="0" smtClean="0"/>
          </a:p>
        </p:txBody>
      </p:sp>
      <p:sp>
        <p:nvSpPr>
          <p:cNvPr id="28" name="CasellaDiTesto 27"/>
          <p:cNvSpPr txBox="1"/>
          <p:nvPr/>
        </p:nvSpPr>
        <p:spPr>
          <a:xfrm>
            <a:off x="396483" y="5886183"/>
            <a:ext cx="2688345" cy="784830"/>
          </a:xfrm>
          <a:prstGeom prst="rect">
            <a:avLst/>
          </a:prstGeom>
          <a:noFill/>
        </p:spPr>
        <p:txBody>
          <a:bodyPr wrap="square" rtlCol="0">
            <a:spAutoFit/>
          </a:bodyPr>
          <a:lstStyle/>
          <a:p>
            <a:pPr algn="just"/>
            <a:r>
              <a:rPr lang="it-IT" sz="900" dirty="0" smtClean="0">
                <a:solidFill>
                  <a:srgbClr val="000000"/>
                </a:solidFill>
              </a:rPr>
              <a:t>Dieci giorni prima della data prevista per la riunione del Comitato Centrale, la Segreteria generale trasmette l’ordine del giorno definitivo insieme alla lettera di convocazione a ciascun componente del CC, via PEC.</a:t>
            </a:r>
          </a:p>
        </p:txBody>
      </p:sp>
      <p:sp>
        <p:nvSpPr>
          <p:cNvPr id="29" name="Ovale 28"/>
          <p:cNvSpPr/>
          <p:nvPr/>
        </p:nvSpPr>
        <p:spPr>
          <a:xfrm>
            <a:off x="164398" y="5855241"/>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6</a:t>
            </a:r>
            <a:endParaRPr lang="it-IT" sz="800" b="1" dirty="0" smtClean="0"/>
          </a:p>
        </p:txBody>
      </p:sp>
      <p:sp>
        <p:nvSpPr>
          <p:cNvPr id="32" name="Titolo 1"/>
          <p:cNvSpPr txBox="1">
            <a:spLocks/>
          </p:cNvSpPr>
          <p:nvPr/>
        </p:nvSpPr>
        <p:spPr>
          <a:xfrm>
            <a:off x="3053301" y="476974"/>
            <a:ext cx="2432175"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Segreteria Generale</a:t>
            </a:r>
            <a:endParaRPr lang="it-IT" sz="1200" b="1" dirty="0">
              <a:solidFill>
                <a:srgbClr val="000000"/>
              </a:solidFill>
            </a:endParaRPr>
          </a:p>
        </p:txBody>
      </p:sp>
      <p:cxnSp>
        <p:nvCxnSpPr>
          <p:cNvPr id="35" name="Connettore 1 34"/>
          <p:cNvCxnSpPr/>
          <p:nvPr/>
        </p:nvCxnSpPr>
        <p:spPr>
          <a:xfrm flipH="1">
            <a:off x="9308167" y="470483"/>
            <a:ext cx="6360" cy="6381308"/>
          </a:xfrm>
          <a:prstGeom prst="line">
            <a:avLst/>
          </a:prstGeom>
          <a:ln w="3175" cmpd="sng"/>
          <a:effectLst/>
        </p:spPr>
        <p:style>
          <a:lnRef idx="2">
            <a:schemeClr val="dk1"/>
          </a:lnRef>
          <a:fillRef idx="0">
            <a:schemeClr val="dk1"/>
          </a:fillRef>
          <a:effectRef idx="1">
            <a:schemeClr val="dk1"/>
          </a:effectRef>
          <a:fontRef idx="minor">
            <a:schemeClr val="tx1"/>
          </a:fontRef>
        </p:style>
      </p:cxnSp>
      <p:pic>
        <p:nvPicPr>
          <p:cNvPr id="41" name="Immagine 40"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97" y="2369759"/>
            <a:ext cx="251543" cy="202352"/>
          </a:xfrm>
          <a:prstGeom prst="rect">
            <a:avLst/>
          </a:prstGeom>
        </p:spPr>
      </p:pic>
      <p:cxnSp>
        <p:nvCxnSpPr>
          <p:cNvPr id="43" name="Connettore 1 42"/>
          <p:cNvCxnSpPr>
            <a:stCxn id="41" idx="0"/>
            <a:endCxn id="176" idx="2"/>
          </p:cNvCxnSpPr>
          <p:nvPr/>
        </p:nvCxnSpPr>
        <p:spPr>
          <a:xfrm flipV="1">
            <a:off x="3712069" y="1991991"/>
            <a:ext cx="3912" cy="377768"/>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a:stCxn id="41" idx="3"/>
            <a:endCxn id="47" idx="1"/>
          </p:cNvCxnSpPr>
          <p:nvPr/>
        </p:nvCxnSpPr>
        <p:spPr>
          <a:xfrm>
            <a:off x="3837840" y="2470935"/>
            <a:ext cx="451182" cy="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7" name="Documento 46"/>
          <p:cNvSpPr/>
          <p:nvPr/>
        </p:nvSpPr>
        <p:spPr>
          <a:xfrm>
            <a:off x="4289022" y="2265196"/>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BOZZA ORDINE DEL GIORNO</a:t>
            </a:r>
            <a:endParaRPr lang="it-IT" sz="800" dirty="0"/>
          </a:p>
        </p:txBody>
      </p:sp>
      <p:sp>
        <p:nvSpPr>
          <p:cNvPr id="59" name="CasellaDiTesto 58"/>
          <p:cNvSpPr txBox="1"/>
          <p:nvPr/>
        </p:nvSpPr>
        <p:spPr>
          <a:xfrm>
            <a:off x="5043541" y="4474760"/>
            <a:ext cx="184666" cy="369332"/>
          </a:xfrm>
          <a:prstGeom prst="rect">
            <a:avLst/>
          </a:prstGeom>
          <a:noFill/>
        </p:spPr>
        <p:txBody>
          <a:bodyPr wrap="none" rtlCol="0">
            <a:spAutoFit/>
          </a:bodyPr>
          <a:lstStyle/>
          <a:p>
            <a:endParaRPr lang="it-IT" dirty="0"/>
          </a:p>
        </p:txBody>
      </p:sp>
      <p:sp>
        <p:nvSpPr>
          <p:cNvPr id="68" name="Processo 67"/>
          <p:cNvSpPr/>
          <p:nvPr/>
        </p:nvSpPr>
        <p:spPr>
          <a:xfrm>
            <a:off x="3936692" y="2789152"/>
            <a:ext cx="1367857" cy="320987"/>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700" dirty="0" smtClean="0"/>
              <a:t>Secondo le scadenze istituzionali e le priorità definite con il Direttore e con il Presidente</a:t>
            </a:r>
            <a:endParaRPr lang="it-IT" sz="700" dirty="0"/>
          </a:p>
        </p:txBody>
      </p:sp>
      <p:cxnSp>
        <p:nvCxnSpPr>
          <p:cNvPr id="69" name="Connettore 1 68"/>
          <p:cNvCxnSpPr/>
          <p:nvPr/>
        </p:nvCxnSpPr>
        <p:spPr>
          <a:xfrm>
            <a:off x="3974627" y="2790250"/>
            <a:ext cx="0" cy="33258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Connettore 1 69"/>
          <p:cNvCxnSpPr/>
          <p:nvPr/>
        </p:nvCxnSpPr>
        <p:spPr>
          <a:xfrm>
            <a:off x="5262425" y="2790250"/>
            <a:ext cx="0" cy="33258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1" name="Connettore 1 70"/>
          <p:cNvCxnSpPr>
            <a:stCxn id="47" idx="2"/>
            <a:endCxn id="68" idx="0"/>
          </p:cNvCxnSpPr>
          <p:nvPr/>
        </p:nvCxnSpPr>
        <p:spPr>
          <a:xfrm flipH="1">
            <a:off x="4620621" y="2649471"/>
            <a:ext cx="1682" cy="139681"/>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83" name="Processo 82"/>
          <p:cNvSpPr/>
          <p:nvPr/>
        </p:nvSpPr>
        <p:spPr>
          <a:xfrm>
            <a:off x="5644776" y="3478693"/>
            <a:ext cx="818055" cy="284809"/>
          </a:xfrm>
          <a:prstGeom prst="flowChartProcess">
            <a:avLst/>
          </a:prstGeom>
        </p:spPr>
        <p:style>
          <a:lnRef idx="1">
            <a:schemeClr val="accent3"/>
          </a:lnRef>
          <a:fillRef idx="2">
            <a:schemeClr val="accent3"/>
          </a:fillRef>
          <a:effectRef idx="1">
            <a:schemeClr val="accent3"/>
          </a:effectRef>
          <a:fontRef idx="minor">
            <a:schemeClr val="dk1"/>
          </a:fontRef>
        </p:style>
        <p:txBody>
          <a:bodyPr lIns="72000" rIns="72000" rtlCol="0" anchor="ctr"/>
          <a:lstStyle/>
          <a:p>
            <a:pPr algn="ctr"/>
            <a:r>
              <a:rPr lang="it-IT" sz="800" dirty="0" smtClean="0"/>
              <a:t>APPROVAZIONE</a:t>
            </a:r>
            <a:endParaRPr lang="it-IT" sz="800" dirty="0"/>
          </a:p>
        </p:txBody>
      </p:sp>
      <p:sp>
        <p:nvSpPr>
          <p:cNvPr id="88" name="Documento 87"/>
          <p:cNvSpPr/>
          <p:nvPr/>
        </p:nvSpPr>
        <p:spPr>
          <a:xfrm>
            <a:off x="8039464" y="3628389"/>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BOZZA ORDINE DEL GIORNO</a:t>
            </a:r>
            <a:endParaRPr lang="it-IT" sz="800" dirty="0"/>
          </a:p>
        </p:txBody>
      </p:sp>
      <p:sp>
        <p:nvSpPr>
          <p:cNvPr id="91" name="Processo 90"/>
          <p:cNvSpPr/>
          <p:nvPr/>
        </p:nvSpPr>
        <p:spPr>
          <a:xfrm>
            <a:off x="8359333" y="4044678"/>
            <a:ext cx="903089" cy="284809"/>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EVENTUALI MODIFICHE</a:t>
            </a:r>
            <a:endParaRPr lang="it-IT" sz="800" dirty="0"/>
          </a:p>
        </p:txBody>
      </p:sp>
      <p:sp>
        <p:nvSpPr>
          <p:cNvPr id="75" name="Documento 74"/>
          <p:cNvSpPr/>
          <p:nvPr/>
        </p:nvSpPr>
        <p:spPr>
          <a:xfrm>
            <a:off x="3742638" y="3410811"/>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BOZZA ORDINE DEL GIORNO</a:t>
            </a:r>
            <a:endParaRPr lang="it-IT" sz="800" dirty="0"/>
          </a:p>
        </p:txBody>
      </p:sp>
      <p:sp>
        <p:nvSpPr>
          <p:cNvPr id="133" name="Ovale 132"/>
          <p:cNvSpPr/>
          <p:nvPr/>
        </p:nvSpPr>
        <p:spPr>
          <a:xfrm>
            <a:off x="3905934" y="2127176"/>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2</a:t>
            </a:r>
            <a:endParaRPr lang="it-IT" sz="800" b="1" dirty="0" smtClean="0"/>
          </a:p>
        </p:txBody>
      </p:sp>
      <p:sp>
        <p:nvSpPr>
          <p:cNvPr id="98" name="Titolo 1"/>
          <p:cNvSpPr txBox="1">
            <a:spLocks/>
          </p:cNvSpPr>
          <p:nvPr/>
        </p:nvSpPr>
        <p:spPr>
          <a:xfrm>
            <a:off x="6660455" y="479512"/>
            <a:ext cx="1289745"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Comitato Direttivo Centrale</a:t>
            </a:r>
            <a:endParaRPr lang="it-IT" sz="1200" b="1" dirty="0">
              <a:solidFill>
                <a:srgbClr val="000000"/>
              </a:solidFill>
            </a:endParaRPr>
          </a:p>
        </p:txBody>
      </p:sp>
      <p:cxnSp>
        <p:nvCxnSpPr>
          <p:cNvPr id="101" name="Connettore 1 100"/>
          <p:cNvCxnSpPr/>
          <p:nvPr/>
        </p:nvCxnSpPr>
        <p:spPr>
          <a:xfrm>
            <a:off x="6699252" y="476974"/>
            <a:ext cx="0" cy="6374817"/>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102" name="Connettore 1 101"/>
          <p:cNvCxnSpPr/>
          <p:nvPr/>
        </p:nvCxnSpPr>
        <p:spPr>
          <a:xfrm>
            <a:off x="7905752" y="470483"/>
            <a:ext cx="0" cy="6374817"/>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103" name="Titolo 1"/>
          <p:cNvSpPr txBox="1">
            <a:spLocks/>
          </p:cNvSpPr>
          <p:nvPr/>
        </p:nvSpPr>
        <p:spPr>
          <a:xfrm>
            <a:off x="7905752" y="473683"/>
            <a:ext cx="1402415"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Comitato Centrale</a:t>
            </a:r>
          </a:p>
          <a:p>
            <a:r>
              <a:rPr lang="it-IT" sz="1200" b="1" dirty="0">
                <a:solidFill>
                  <a:srgbClr val="000000"/>
                </a:solidFill>
              </a:rPr>
              <a:t>e</a:t>
            </a:r>
            <a:r>
              <a:rPr lang="it-IT" sz="1200" b="1" dirty="0" smtClean="0">
                <a:solidFill>
                  <a:srgbClr val="000000"/>
                </a:solidFill>
              </a:rPr>
              <a:t> Coordinatore</a:t>
            </a:r>
            <a:endParaRPr lang="it-IT" sz="1200" b="1" dirty="0">
              <a:solidFill>
                <a:srgbClr val="000000"/>
              </a:solidFill>
            </a:endParaRPr>
          </a:p>
        </p:txBody>
      </p:sp>
      <p:sp>
        <p:nvSpPr>
          <p:cNvPr id="105" name="Titolo 1"/>
          <p:cNvSpPr txBox="1">
            <a:spLocks/>
          </p:cNvSpPr>
          <p:nvPr/>
        </p:nvSpPr>
        <p:spPr>
          <a:xfrm>
            <a:off x="5485476" y="476974"/>
            <a:ext cx="1226476"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Direzione</a:t>
            </a:r>
            <a:endParaRPr lang="it-IT" sz="1200" b="1" dirty="0">
              <a:solidFill>
                <a:srgbClr val="000000"/>
              </a:solidFill>
            </a:endParaRPr>
          </a:p>
        </p:txBody>
      </p:sp>
      <p:sp>
        <p:nvSpPr>
          <p:cNvPr id="124" name="Documento 123"/>
          <p:cNvSpPr/>
          <p:nvPr/>
        </p:nvSpPr>
        <p:spPr>
          <a:xfrm>
            <a:off x="3810796" y="3994066"/>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BOZZA ORDINE DEL GIORNO</a:t>
            </a:r>
            <a:endParaRPr lang="it-IT" sz="800" dirty="0"/>
          </a:p>
        </p:txBody>
      </p:sp>
      <p:sp>
        <p:nvSpPr>
          <p:cNvPr id="127" name="Processo 126"/>
          <p:cNvSpPr/>
          <p:nvPr/>
        </p:nvSpPr>
        <p:spPr>
          <a:xfrm>
            <a:off x="6916792" y="4408058"/>
            <a:ext cx="906260" cy="370236"/>
          </a:xfrm>
          <a:prstGeom prst="flowChartProcess">
            <a:avLst/>
          </a:prstGeom>
        </p:spPr>
        <p:style>
          <a:lnRef idx="1">
            <a:schemeClr val="accent3"/>
          </a:lnRef>
          <a:fillRef idx="2">
            <a:schemeClr val="accent3"/>
          </a:fillRef>
          <a:effectRef idx="1">
            <a:schemeClr val="accent3"/>
          </a:effectRef>
          <a:fontRef idx="minor">
            <a:schemeClr val="dk1"/>
          </a:fontRef>
        </p:style>
        <p:txBody>
          <a:bodyPr lIns="72000" rIns="72000" rtlCol="0" anchor="ctr"/>
          <a:lstStyle/>
          <a:p>
            <a:pPr algn="ctr"/>
            <a:r>
              <a:rPr lang="it-IT" sz="800" dirty="0" smtClean="0"/>
              <a:t>DEFINIZIONE CONCLUSIVA </a:t>
            </a:r>
            <a:r>
              <a:rPr lang="it-IT" sz="700" dirty="0" smtClean="0"/>
              <a:t>ORDINE DEL GIORNO</a:t>
            </a:r>
            <a:endParaRPr lang="it-IT" sz="700" dirty="0"/>
          </a:p>
        </p:txBody>
      </p:sp>
      <p:cxnSp>
        <p:nvCxnSpPr>
          <p:cNvPr id="128" name="Connettore 4 127"/>
          <p:cNvCxnSpPr>
            <a:stCxn id="91" idx="0"/>
            <a:endCxn id="88" idx="3"/>
          </p:cNvCxnSpPr>
          <p:nvPr/>
        </p:nvCxnSpPr>
        <p:spPr>
          <a:xfrm rot="16200000" flipV="1">
            <a:off x="8653177" y="3886977"/>
            <a:ext cx="210550" cy="104852"/>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9" name="Connettore 4 138"/>
          <p:cNvCxnSpPr>
            <a:stCxn id="127" idx="2"/>
            <a:endCxn id="241" idx="3"/>
          </p:cNvCxnSpPr>
          <p:nvPr/>
        </p:nvCxnSpPr>
        <p:spPr>
          <a:xfrm rot="5400000">
            <a:off x="6260815" y="3814305"/>
            <a:ext cx="145118" cy="2073097"/>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4" name="Processo 143"/>
          <p:cNvSpPr/>
          <p:nvPr/>
        </p:nvSpPr>
        <p:spPr>
          <a:xfrm>
            <a:off x="8129612" y="4511624"/>
            <a:ext cx="1002820" cy="162101"/>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700" dirty="0" smtClean="0"/>
              <a:t>Coordinatore del CC</a:t>
            </a:r>
            <a:endParaRPr lang="it-IT" sz="700" dirty="0"/>
          </a:p>
        </p:txBody>
      </p:sp>
      <p:cxnSp>
        <p:nvCxnSpPr>
          <p:cNvPr id="145" name="Connettore 1 144"/>
          <p:cNvCxnSpPr/>
          <p:nvPr/>
        </p:nvCxnSpPr>
        <p:spPr>
          <a:xfrm flipH="1">
            <a:off x="8164251" y="4510605"/>
            <a:ext cx="1" cy="16100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8" name="Connettore 1 147"/>
          <p:cNvCxnSpPr/>
          <p:nvPr/>
        </p:nvCxnSpPr>
        <p:spPr>
          <a:xfrm>
            <a:off x="9098477" y="4507430"/>
            <a:ext cx="0" cy="166295"/>
          </a:xfrm>
          <a:prstGeom prst="line">
            <a:avLst/>
          </a:prstGeom>
          <a:ln/>
        </p:spPr>
        <p:style>
          <a:lnRef idx="1">
            <a:schemeClr val="accent6"/>
          </a:lnRef>
          <a:fillRef idx="0">
            <a:schemeClr val="accent6"/>
          </a:fillRef>
          <a:effectRef idx="0">
            <a:schemeClr val="accent6"/>
          </a:effectRef>
          <a:fontRef idx="minor">
            <a:schemeClr val="tx1"/>
          </a:fontRef>
        </p:style>
      </p:cxnSp>
      <p:sp>
        <p:nvSpPr>
          <p:cNvPr id="163" name="CasellaDiTesto 162"/>
          <p:cNvSpPr txBox="1"/>
          <p:nvPr/>
        </p:nvSpPr>
        <p:spPr>
          <a:xfrm>
            <a:off x="6454301" y="3667350"/>
            <a:ext cx="1730611" cy="200055"/>
          </a:xfrm>
          <a:prstGeom prst="rect">
            <a:avLst/>
          </a:prstGeom>
          <a:noFill/>
        </p:spPr>
        <p:txBody>
          <a:bodyPr wrap="square" rtlCol="0">
            <a:spAutoFit/>
          </a:bodyPr>
          <a:lstStyle/>
          <a:p>
            <a:pPr algn="ctr"/>
            <a:r>
              <a:rPr lang="it-IT" sz="700" b="1" dirty="0" smtClean="0"/>
              <a:t>A COORDINATORE CC</a:t>
            </a:r>
          </a:p>
        </p:txBody>
      </p:sp>
      <p:sp>
        <p:nvSpPr>
          <p:cNvPr id="165" name="CasellaDiTesto 164"/>
          <p:cNvSpPr txBox="1"/>
          <p:nvPr/>
        </p:nvSpPr>
        <p:spPr>
          <a:xfrm>
            <a:off x="4168372" y="4031500"/>
            <a:ext cx="1730611" cy="200055"/>
          </a:xfrm>
          <a:prstGeom prst="rect">
            <a:avLst/>
          </a:prstGeom>
          <a:noFill/>
        </p:spPr>
        <p:txBody>
          <a:bodyPr wrap="square" rtlCol="0">
            <a:spAutoFit/>
          </a:bodyPr>
          <a:lstStyle/>
          <a:p>
            <a:pPr algn="ctr"/>
            <a:r>
              <a:rPr lang="it-IT" sz="700" b="1" dirty="0" smtClean="0"/>
              <a:t>DA COORDINATORE CC</a:t>
            </a:r>
          </a:p>
        </p:txBody>
      </p:sp>
      <p:sp>
        <p:nvSpPr>
          <p:cNvPr id="170" name="CasellaDiTesto 169"/>
          <p:cNvSpPr txBox="1"/>
          <p:nvPr/>
        </p:nvSpPr>
        <p:spPr>
          <a:xfrm>
            <a:off x="7141649" y="4425394"/>
            <a:ext cx="1730611" cy="200055"/>
          </a:xfrm>
          <a:prstGeom prst="rect">
            <a:avLst/>
          </a:prstGeom>
          <a:noFill/>
        </p:spPr>
        <p:txBody>
          <a:bodyPr wrap="square" rtlCol="0">
            <a:spAutoFit/>
          </a:bodyPr>
          <a:lstStyle/>
          <a:p>
            <a:pPr algn="ctr"/>
            <a:r>
              <a:rPr lang="it-IT" sz="700" dirty="0" smtClean="0"/>
              <a:t>con</a:t>
            </a:r>
          </a:p>
        </p:txBody>
      </p:sp>
      <p:cxnSp>
        <p:nvCxnSpPr>
          <p:cNvPr id="171" name="Connettore 1 170"/>
          <p:cNvCxnSpPr>
            <a:stCxn id="127" idx="3"/>
            <a:endCxn id="144" idx="1"/>
          </p:cNvCxnSpPr>
          <p:nvPr/>
        </p:nvCxnSpPr>
        <p:spPr>
          <a:xfrm flipV="1">
            <a:off x="7823052" y="4592675"/>
            <a:ext cx="306560" cy="501"/>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98" name="Text Box 7"/>
          <p:cNvSpPr txBox="1">
            <a:spLocks noChangeArrowheads="1"/>
          </p:cNvSpPr>
          <p:nvPr/>
        </p:nvSpPr>
        <p:spPr bwMode="auto">
          <a:xfrm>
            <a:off x="12700" y="6681685"/>
            <a:ext cx="9404251" cy="200055"/>
          </a:xfrm>
          <a:prstGeom prst="rect">
            <a:avLst/>
          </a:prstGeom>
          <a:noFill/>
          <a:ln w="9525">
            <a:noFill/>
            <a:miter lim="800000"/>
            <a:headEnd/>
            <a:tailEnd/>
          </a:ln>
        </p:spPr>
        <p:txBody>
          <a:bodyPr wrap="square">
            <a:spAutoFit/>
          </a:bodyPr>
          <a:lstStyle/>
          <a:p>
            <a:pPr algn="ctr">
              <a:spcBef>
                <a:spcPct val="50000"/>
              </a:spcBef>
            </a:pPr>
            <a:r>
              <a:rPr lang="it-IT" sz="700" dirty="0"/>
              <a:t>Elaborato da Soa S.r.l. – Strategie e </a:t>
            </a:r>
            <a:r>
              <a:rPr lang="it-IT" sz="700" dirty="0" smtClean="0"/>
              <a:t>Organizzazione Aziendale                  </a:t>
            </a:r>
            <a:r>
              <a:rPr lang="it-IT" sz="700" b="1" dirty="0" smtClean="0"/>
              <a:t>Anno 2014</a:t>
            </a:r>
            <a:endParaRPr lang="it-IT" sz="700" b="1" dirty="0"/>
          </a:p>
        </p:txBody>
      </p:sp>
      <p:sp>
        <p:nvSpPr>
          <p:cNvPr id="99" name="CasellaDiTesto 98"/>
          <p:cNvSpPr txBox="1"/>
          <p:nvPr/>
        </p:nvSpPr>
        <p:spPr>
          <a:xfrm>
            <a:off x="396483" y="4964018"/>
            <a:ext cx="2688345" cy="923330"/>
          </a:xfrm>
          <a:prstGeom prst="rect">
            <a:avLst/>
          </a:prstGeom>
          <a:noFill/>
        </p:spPr>
        <p:txBody>
          <a:bodyPr wrap="square" rtlCol="0">
            <a:spAutoFit/>
          </a:bodyPr>
          <a:lstStyle/>
          <a:p>
            <a:pPr algn="just"/>
            <a:r>
              <a:rPr lang="it-IT" sz="900" dirty="0">
                <a:solidFill>
                  <a:srgbClr val="000000"/>
                </a:solidFill>
              </a:rPr>
              <a:t>L</a:t>
            </a:r>
            <a:r>
              <a:rPr lang="it-IT" sz="900" dirty="0" smtClean="0">
                <a:solidFill>
                  <a:srgbClr val="000000"/>
                </a:solidFill>
              </a:rPr>
              <a:t>a Segreteria generale, in accordo con il Direttore, redige la tabella “incontri preparatori” e la trasmette agli Uffici Interni </a:t>
            </a:r>
            <a:r>
              <a:rPr lang="it-IT" sz="900" dirty="0" err="1" smtClean="0">
                <a:solidFill>
                  <a:srgbClr val="000000"/>
                </a:solidFill>
              </a:rPr>
              <a:t>affinchè</a:t>
            </a:r>
            <a:r>
              <a:rPr lang="it-IT" sz="900" dirty="0" smtClean="0">
                <a:solidFill>
                  <a:srgbClr val="000000"/>
                </a:solidFill>
              </a:rPr>
              <a:t> predispongano la documentazione preparatoria e le bozze di delibera del CC, entro la data stabilita per l’inoltro della convocazione.</a:t>
            </a:r>
          </a:p>
        </p:txBody>
      </p:sp>
      <p:sp>
        <p:nvSpPr>
          <p:cNvPr id="100" name="Ovale 99"/>
          <p:cNvSpPr/>
          <p:nvPr/>
        </p:nvSpPr>
        <p:spPr>
          <a:xfrm>
            <a:off x="170748" y="4933076"/>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5</a:t>
            </a:r>
            <a:endParaRPr lang="it-IT" sz="800" b="1" dirty="0" smtClean="0"/>
          </a:p>
        </p:txBody>
      </p:sp>
      <p:pic>
        <p:nvPicPr>
          <p:cNvPr id="132" name="Immagine 131"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419" y="928855"/>
            <a:ext cx="251543" cy="202352"/>
          </a:xfrm>
          <a:prstGeom prst="rect">
            <a:avLst/>
          </a:prstGeom>
        </p:spPr>
      </p:pic>
      <p:sp>
        <p:nvSpPr>
          <p:cNvPr id="140" name="Documento 139"/>
          <p:cNvSpPr/>
          <p:nvPr/>
        </p:nvSpPr>
        <p:spPr>
          <a:xfrm>
            <a:off x="6936586" y="1123949"/>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CALENDARIO RIUNIONI </a:t>
            </a:r>
            <a:endParaRPr lang="it-IT" sz="800" dirty="0"/>
          </a:p>
        </p:txBody>
      </p:sp>
      <p:sp>
        <p:nvSpPr>
          <p:cNvPr id="142" name="CasellaDiTesto 141"/>
          <p:cNvSpPr txBox="1"/>
          <p:nvPr/>
        </p:nvSpPr>
        <p:spPr>
          <a:xfrm>
            <a:off x="6730456" y="868076"/>
            <a:ext cx="1109521" cy="200055"/>
          </a:xfrm>
          <a:prstGeom prst="rect">
            <a:avLst/>
          </a:prstGeom>
          <a:noFill/>
        </p:spPr>
        <p:txBody>
          <a:bodyPr wrap="square" rtlCol="0">
            <a:spAutoFit/>
          </a:bodyPr>
          <a:lstStyle/>
          <a:p>
            <a:pPr algn="ctr"/>
            <a:r>
              <a:rPr lang="it-IT" sz="700" dirty="0" smtClean="0"/>
              <a:t>A novembre</a:t>
            </a:r>
          </a:p>
        </p:txBody>
      </p:sp>
      <p:cxnSp>
        <p:nvCxnSpPr>
          <p:cNvPr id="143" name="Connettore 4 142"/>
          <p:cNvCxnSpPr>
            <a:stCxn id="132" idx="1"/>
            <a:endCxn id="140" idx="0"/>
          </p:cNvCxnSpPr>
          <p:nvPr/>
        </p:nvCxnSpPr>
        <p:spPr>
          <a:xfrm rot="10800000" flipV="1">
            <a:off x="7269867" y="1030031"/>
            <a:ext cx="359552" cy="93918"/>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46" name="Documento 145"/>
          <p:cNvSpPr/>
          <p:nvPr/>
        </p:nvSpPr>
        <p:spPr>
          <a:xfrm>
            <a:off x="6900249" y="1613694"/>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CALENDARIO RIUNIONI</a:t>
            </a:r>
            <a:endParaRPr lang="it-IT" sz="800" dirty="0"/>
          </a:p>
        </p:txBody>
      </p:sp>
      <p:sp>
        <p:nvSpPr>
          <p:cNvPr id="147" name="Processo 146"/>
          <p:cNvSpPr/>
          <p:nvPr/>
        </p:nvSpPr>
        <p:spPr>
          <a:xfrm>
            <a:off x="8232008" y="1671050"/>
            <a:ext cx="818055" cy="284809"/>
          </a:xfrm>
          <a:prstGeom prst="flowChartProcess">
            <a:avLst/>
          </a:prstGeom>
        </p:spPr>
        <p:style>
          <a:lnRef idx="1">
            <a:schemeClr val="accent3"/>
          </a:lnRef>
          <a:fillRef idx="2">
            <a:schemeClr val="accent3"/>
          </a:fillRef>
          <a:effectRef idx="1">
            <a:schemeClr val="accent3"/>
          </a:effectRef>
          <a:fontRef idx="minor">
            <a:schemeClr val="dk1"/>
          </a:fontRef>
        </p:style>
        <p:txBody>
          <a:bodyPr lIns="72000" rIns="72000" rtlCol="0" anchor="ctr"/>
          <a:lstStyle/>
          <a:p>
            <a:pPr algn="ctr"/>
            <a:r>
              <a:rPr lang="it-IT" sz="800" dirty="0" smtClean="0"/>
              <a:t>EVENTUALI MODIFICHE </a:t>
            </a:r>
            <a:endParaRPr lang="it-IT" sz="800" dirty="0"/>
          </a:p>
        </p:txBody>
      </p:sp>
      <p:sp>
        <p:nvSpPr>
          <p:cNvPr id="151" name="Processo 150"/>
          <p:cNvSpPr/>
          <p:nvPr/>
        </p:nvSpPr>
        <p:spPr>
          <a:xfrm>
            <a:off x="8129612" y="2029237"/>
            <a:ext cx="1034384" cy="226222"/>
          </a:xfrm>
          <a:prstGeom prst="flowChartProcess">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it-IT" sz="700" dirty="0" smtClean="0"/>
              <a:t>Solo per le date delle riunioni del CC</a:t>
            </a:r>
            <a:endParaRPr lang="it-IT" sz="700" dirty="0"/>
          </a:p>
        </p:txBody>
      </p:sp>
      <p:cxnSp>
        <p:nvCxnSpPr>
          <p:cNvPr id="152" name="Connettore 1 151"/>
          <p:cNvCxnSpPr/>
          <p:nvPr/>
        </p:nvCxnSpPr>
        <p:spPr>
          <a:xfrm>
            <a:off x="8164919" y="2029237"/>
            <a:ext cx="0" cy="22622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3" name="Connettore 1 152"/>
          <p:cNvCxnSpPr/>
          <p:nvPr/>
        </p:nvCxnSpPr>
        <p:spPr>
          <a:xfrm flipH="1">
            <a:off x="9129247" y="2030334"/>
            <a:ext cx="218" cy="22512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5" name="Connettore 4 154"/>
          <p:cNvCxnSpPr>
            <a:stCxn id="140" idx="3"/>
            <a:endCxn id="147" idx="0"/>
          </p:cNvCxnSpPr>
          <p:nvPr/>
        </p:nvCxnSpPr>
        <p:spPr>
          <a:xfrm>
            <a:off x="7603148" y="1329688"/>
            <a:ext cx="1037888" cy="341362"/>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6" name="Connettore 1 155"/>
          <p:cNvCxnSpPr>
            <a:stCxn id="151" idx="0"/>
            <a:endCxn id="147" idx="2"/>
          </p:cNvCxnSpPr>
          <p:nvPr/>
        </p:nvCxnSpPr>
        <p:spPr>
          <a:xfrm flipH="1" flipV="1">
            <a:off x="8641036" y="1955859"/>
            <a:ext cx="5768" cy="73378"/>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9" name="Connettore 2 168"/>
          <p:cNvCxnSpPr>
            <a:stCxn id="147" idx="1"/>
            <a:endCxn id="146" idx="3"/>
          </p:cNvCxnSpPr>
          <p:nvPr/>
        </p:nvCxnSpPr>
        <p:spPr>
          <a:xfrm flipH="1">
            <a:off x="7566811" y="1813455"/>
            <a:ext cx="665197" cy="5978"/>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3" name="Connettore 2 172"/>
          <p:cNvCxnSpPr>
            <a:stCxn id="146" idx="1"/>
            <a:endCxn id="176" idx="3"/>
          </p:cNvCxnSpPr>
          <p:nvPr/>
        </p:nvCxnSpPr>
        <p:spPr>
          <a:xfrm flipH="1" flipV="1">
            <a:off x="4049262" y="1813455"/>
            <a:ext cx="2850987" cy="5978"/>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6" name="Documento 175"/>
          <p:cNvSpPr/>
          <p:nvPr/>
        </p:nvSpPr>
        <p:spPr>
          <a:xfrm>
            <a:off x="3382700" y="1607716"/>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CALENDARIO RIUNIONI</a:t>
            </a:r>
            <a:endParaRPr lang="it-IT" sz="800" dirty="0"/>
          </a:p>
        </p:txBody>
      </p:sp>
      <p:sp>
        <p:nvSpPr>
          <p:cNvPr id="184" name="CasellaDiTesto 183"/>
          <p:cNvSpPr txBox="1"/>
          <p:nvPr/>
        </p:nvSpPr>
        <p:spPr>
          <a:xfrm>
            <a:off x="2795163" y="5455211"/>
            <a:ext cx="1109521" cy="307777"/>
          </a:xfrm>
          <a:prstGeom prst="rect">
            <a:avLst/>
          </a:prstGeom>
          <a:noFill/>
        </p:spPr>
        <p:txBody>
          <a:bodyPr wrap="square" rtlCol="0">
            <a:spAutoFit/>
          </a:bodyPr>
          <a:lstStyle/>
          <a:p>
            <a:pPr algn="ctr"/>
            <a:r>
              <a:rPr lang="it-IT" sz="700" b="1" dirty="0" smtClean="0"/>
              <a:t>DA </a:t>
            </a:r>
          </a:p>
          <a:p>
            <a:pPr algn="ctr"/>
            <a:r>
              <a:rPr lang="it-IT" sz="700" b="1" dirty="0" smtClean="0"/>
              <a:t>UFFICI INTERNI</a:t>
            </a:r>
          </a:p>
        </p:txBody>
      </p:sp>
      <p:cxnSp>
        <p:nvCxnSpPr>
          <p:cNvPr id="185" name="Connettore 1 184"/>
          <p:cNvCxnSpPr/>
          <p:nvPr/>
        </p:nvCxnSpPr>
        <p:spPr>
          <a:xfrm flipV="1">
            <a:off x="3683803" y="5501970"/>
            <a:ext cx="0" cy="400163"/>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90" name="Connettore 1 189"/>
          <p:cNvCxnSpPr/>
          <p:nvPr/>
        </p:nvCxnSpPr>
        <p:spPr>
          <a:xfrm flipH="1">
            <a:off x="3047718" y="5737816"/>
            <a:ext cx="636085" cy="0"/>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93" name="Documento multiplo 192"/>
          <p:cNvSpPr/>
          <p:nvPr/>
        </p:nvSpPr>
        <p:spPr>
          <a:xfrm>
            <a:off x="3745060" y="5410761"/>
            <a:ext cx="730221" cy="481329"/>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lIns="36000" rIns="36000"/>
          <a:lstStyle/>
          <a:p>
            <a:pPr algn="ctr"/>
            <a:r>
              <a:rPr lang="it-IT" sz="800" dirty="0" smtClean="0"/>
              <a:t>DOCUMENTI NECESSARI</a:t>
            </a:r>
            <a:endParaRPr lang="it-IT" sz="800" dirty="0"/>
          </a:p>
        </p:txBody>
      </p:sp>
      <p:sp>
        <p:nvSpPr>
          <p:cNvPr id="203" name="Ovale 202"/>
          <p:cNvSpPr/>
          <p:nvPr/>
        </p:nvSpPr>
        <p:spPr>
          <a:xfrm>
            <a:off x="8955888" y="3673892"/>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smtClean="0"/>
              <a:t>3</a:t>
            </a:r>
          </a:p>
        </p:txBody>
      </p:sp>
      <p:sp>
        <p:nvSpPr>
          <p:cNvPr id="76" name="Documento 75"/>
          <p:cNvSpPr/>
          <p:nvPr/>
        </p:nvSpPr>
        <p:spPr>
          <a:xfrm>
            <a:off x="5717371" y="3032538"/>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BOZZA ORDINE DEL GIORNO</a:t>
            </a:r>
            <a:endParaRPr lang="it-IT" sz="800" dirty="0"/>
          </a:p>
        </p:txBody>
      </p:sp>
      <p:sp>
        <p:nvSpPr>
          <p:cNvPr id="204" name="Processo 203"/>
          <p:cNvSpPr/>
          <p:nvPr/>
        </p:nvSpPr>
        <p:spPr>
          <a:xfrm>
            <a:off x="7027981" y="3095931"/>
            <a:ext cx="818055" cy="284809"/>
          </a:xfrm>
          <a:prstGeom prst="flowChartProcess">
            <a:avLst/>
          </a:prstGeom>
        </p:spPr>
        <p:style>
          <a:lnRef idx="1">
            <a:schemeClr val="accent3"/>
          </a:lnRef>
          <a:fillRef idx="2">
            <a:schemeClr val="accent3"/>
          </a:fillRef>
          <a:effectRef idx="1">
            <a:schemeClr val="accent3"/>
          </a:effectRef>
          <a:fontRef idx="minor">
            <a:schemeClr val="dk1"/>
          </a:fontRef>
        </p:style>
        <p:txBody>
          <a:bodyPr lIns="72000" rIns="72000" rtlCol="0" anchor="ctr"/>
          <a:lstStyle/>
          <a:p>
            <a:pPr algn="ctr"/>
            <a:r>
              <a:rPr lang="it-IT" sz="800" dirty="0" smtClean="0"/>
              <a:t>APPROVAZIONE</a:t>
            </a:r>
          </a:p>
          <a:p>
            <a:pPr algn="ctr"/>
            <a:r>
              <a:rPr lang="it-IT" sz="800" dirty="0" smtClean="0"/>
              <a:t>PRESIDENTE</a:t>
            </a:r>
            <a:endParaRPr lang="it-IT" sz="800" dirty="0"/>
          </a:p>
        </p:txBody>
      </p:sp>
      <p:sp>
        <p:nvSpPr>
          <p:cNvPr id="206" name="Documento 205"/>
          <p:cNvSpPr/>
          <p:nvPr/>
        </p:nvSpPr>
        <p:spPr>
          <a:xfrm>
            <a:off x="7101874" y="2638838"/>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BOZZA ORDINE DEL GIORNO</a:t>
            </a:r>
            <a:endParaRPr lang="it-IT" sz="800" dirty="0"/>
          </a:p>
        </p:txBody>
      </p:sp>
      <p:cxnSp>
        <p:nvCxnSpPr>
          <p:cNvPr id="209" name="Connettore 1 208"/>
          <p:cNvCxnSpPr>
            <a:stCxn id="83" idx="0"/>
            <a:endCxn id="76" idx="2"/>
          </p:cNvCxnSpPr>
          <p:nvPr/>
        </p:nvCxnSpPr>
        <p:spPr>
          <a:xfrm flipH="1" flipV="1">
            <a:off x="6050652" y="3416813"/>
            <a:ext cx="3152" cy="6188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a:stCxn id="204" idx="0"/>
            <a:endCxn id="206" idx="2"/>
          </p:cNvCxnSpPr>
          <p:nvPr/>
        </p:nvCxnSpPr>
        <p:spPr>
          <a:xfrm flipH="1" flipV="1">
            <a:off x="7435155" y="3023113"/>
            <a:ext cx="1854" cy="72818"/>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22" name="Ovale 221"/>
          <p:cNvSpPr/>
          <p:nvPr/>
        </p:nvSpPr>
        <p:spPr>
          <a:xfrm>
            <a:off x="7498877" y="4830089"/>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4</a:t>
            </a:r>
            <a:endParaRPr lang="it-IT" sz="800" b="1" dirty="0" smtClean="0"/>
          </a:p>
        </p:txBody>
      </p:sp>
      <p:cxnSp>
        <p:nvCxnSpPr>
          <p:cNvPr id="226" name="Connettore 2 225"/>
          <p:cNvCxnSpPr>
            <a:stCxn id="91" idx="1"/>
            <a:endCxn id="124" idx="3"/>
          </p:cNvCxnSpPr>
          <p:nvPr/>
        </p:nvCxnSpPr>
        <p:spPr>
          <a:xfrm flipH="1">
            <a:off x="4477358" y="4187083"/>
            <a:ext cx="3881975" cy="12722"/>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9" name="Connettore 4 228"/>
          <p:cNvCxnSpPr>
            <a:stCxn id="124" idx="2"/>
            <a:endCxn id="127" idx="1"/>
          </p:cNvCxnSpPr>
          <p:nvPr/>
        </p:nvCxnSpPr>
        <p:spPr>
          <a:xfrm rot="16200000" flipH="1">
            <a:off x="5423017" y="3099400"/>
            <a:ext cx="214835" cy="2772715"/>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6" name="Connettore 2 235"/>
          <p:cNvCxnSpPr>
            <a:stCxn id="204" idx="1"/>
            <a:endCxn id="76" idx="3"/>
          </p:cNvCxnSpPr>
          <p:nvPr/>
        </p:nvCxnSpPr>
        <p:spPr>
          <a:xfrm flipH="1" flipV="1">
            <a:off x="6383933" y="3238277"/>
            <a:ext cx="644048" cy="59"/>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0" name="Ovale 239"/>
          <p:cNvSpPr/>
          <p:nvPr/>
        </p:nvSpPr>
        <p:spPr>
          <a:xfrm>
            <a:off x="4576670" y="5338545"/>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5</a:t>
            </a:r>
            <a:endParaRPr lang="it-IT" sz="800" b="1" dirty="0" smtClean="0"/>
          </a:p>
        </p:txBody>
      </p:sp>
      <p:sp>
        <p:nvSpPr>
          <p:cNvPr id="241" name="Documento 240"/>
          <p:cNvSpPr/>
          <p:nvPr/>
        </p:nvSpPr>
        <p:spPr>
          <a:xfrm>
            <a:off x="4630263" y="4717673"/>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ORDINE DEL GIORNO</a:t>
            </a:r>
            <a:endParaRPr lang="it-IT" sz="800" dirty="0"/>
          </a:p>
        </p:txBody>
      </p:sp>
      <p:pic>
        <p:nvPicPr>
          <p:cNvPr id="243" name="Immagine 242"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391" y="4822236"/>
            <a:ext cx="251543" cy="202352"/>
          </a:xfrm>
          <a:prstGeom prst="rect">
            <a:avLst/>
          </a:prstGeom>
        </p:spPr>
      </p:pic>
      <p:sp>
        <p:nvSpPr>
          <p:cNvPr id="244" name="Documento 243"/>
          <p:cNvSpPr/>
          <p:nvPr/>
        </p:nvSpPr>
        <p:spPr>
          <a:xfrm>
            <a:off x="4168481" y="6241837"/>
            <a:ext cx="755462" cy="463834"/>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LETTERA DI CONVOCAZIONE PROTOCOLLATA</a:t>
            </a:r>
            <a:endParaRPr lang="it-IT" sz="800" dirty="0"/>
          </a:p>
        </p:txBody>
      </p:sp>
      <p:cxnSp>
        <p:nvCxnSpPr>
          <p:cNvPr id="245" name="Connettore 2 244"/>
          <p:cNvCxnSpPr>
            <a:stCxn id="244" idx="3"/>
            <a:endCxn id="247" idx="1"/>
          </p:cNvCxnSpPr>
          <p:nvPr/>
        </p:nvCxnSpPr>
        <p:spPr>
          <a:xfrm>
            <a:off x="4923943" y="6473754"/>
            <a:ext cx="3260969" cy="2354"/>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6" name="CasellaDiTesto 245"/>
          <p:cNvSpPr txBox="1"/>
          <p:nvPr/>
        </p:nvSpPr>
        <p:spPr>
          <a:xfrm>
            <a:off x="6433325" y="6279782"/>
            <a:ext cx="1730611" cy="200055"/>
          </a:xfrm>
          <a:prstGeom prst="rect">
            <a:avLst/>
          </a:prstGeom>
          <a:noFill/>
        </p:spPr>
        <p:txBody>
          <a:bodyPr wrap="square" rtlCol="0">
            <a:spAutoFit/>
          </a:bodyPr>
          <a:lstStyle/>
          <a:p>
            <a:pPr algn="ctr"/>
            <a:r>
              <a:rPr lang="it-IT" sz="700" dirty="0" smtClean="0"/>
              <a:t>Dieci giorni prima della seduta</a:t>
            </a:r>
          </a:p>
        </p:txBody>
      </p:sp>
      <p:sp>
        <p:nvSpPr>
          <p:cNvPr id="247" name="Documento 246"/>
          <p:cNvSpPr/>
          <p:nvPr/>
        </p:nvSpPr>
        <p:spPr>
          <a:xfrm>
            <a:off x="8184912" y="6244191"/>
            <a:ext cx="755462" cy="463834"/>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LETTERA DI CONVOCAZIONE PROTOCOLLATA</a:t>
            </a:r>
            <a:endParaRPr lang="it-IT" sz="800" dirty="0"/>
          </a:p>
        </p:txBody>
      </p:sp>
      <p:sp>
        <p:nvSpPr>
          <p:cNvPr id="248" name="CasellaDiTesto 247"/>
          <p:cNvSpPr txBox="1"/>
          <p:nvPr/>
        </p:nvSpPr>
        <p:spPr>
          <a:xfrm>
            <a:off x="3725997" y="5814844"/>
            <a:ext cx="1730611" cy="200055"/>
          </a:xfrm>
          <a:prstGeom prst="rect">
            <a:avLst/>
          </a:prstGeom>
          <a:noFill/>
        </p:spPr>
        <p:txBody>
          <a:bodyPr wrap="square" rtlCol="0">
            <a:spAutoFit/>
          </a:bodyPr>
          <a:lstStyle/>
          <a:p>
            <a:pPr algn="ctr"/>
            <a:r>
              <a:rPr lang="it-IT" sz="700" dirty="0" smtClean="0"/>
              <a:t>Inserito nella</a:t>
            </a:r>
          </a:p>
        </p:txBody>
      </p:sp>
      <p:cxnSp>
        <p:nvCxnSpPr>
          <p:cNvPr id="249" name="Connettore 4 248"/>
          <p:cNvCxnSpPr>
            <a:stCxn id="141" idx="1"/>
            <a:endCxn id="244" idx="0"/>
          </p:cNvCxnSpPr>
          <p:nvPr/>
        </p:nvCxnSpPr>
        <p:spPr>
          <a:xfrm rot="10800000" flipV="1">
            <a:off x="4546212" y="5981433"/>
            <a:ext cx="296586" cy="260404"/>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3" name="Connettore 1 252"/>
          <p:cNvCxnSpPr>
            <a:stCxn id="243" idx="3"/>
            <a:endCxn id="241" idx="1"/>
          </p:cNvCxnSpPr>
          <p:nvPr/>
        </p:nvCxnSpPr>
        <p:spPr>
          <a:xfrm>
            <a:off x="3654934" y="4923412"/>
            <a:ext cx="975329" cy="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56" name="Ovale 255"/>
          <p:cNvSpPr/>
          <p:nvPr/>
        </p:nvSpPr>
        <p:spPr>
          <a:xfrm>
            <a:off x="5079268" y="6108742"/>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6</a:t>
            </a:r>
            <a:endParaRPr lang="it-IT" sz="800" b="1" dirty="0" smtClean="0"/>
          </a:p>
        </p:txBody>
      </p:sp>
      <p:cxnSp>
        <p:nvCxnSpPr>
          <p:cNvPr id="258" name="Connettore 1 257"/>
          <p:cNvCxnSpPr>
            <a:stCxn id="193" idx="2"/>
          </p:cNvCxnSpPr>
          <p:nvPr/>
        </p:nvCxnSpPr>
        <p:spPr>
          <a:xfrm>
            <a:off x="4059393" y="5873862"/>
            <a:ext cx="0" cy="965088"/>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65" name="CasellaDiTesto 264"/>
          <p:cNvSpPr txBox="1"/>
          <p:nvPr/>
        </p:nvSpPr>
        <p:spPr>
          <a:xfrm>
            <a:off x="6549104" y="2298420"/>
            <a:ext cx="1109521" cy="200055"/>
          </a:xfrm>
          <a:prstGeom prst="rect">
            <a:avLst/>
          </a:prstGeom>
          <a:noFill/>
        </p:spPr>
        <p:txBody>
          <a:bodyPr wrap="square" rtlCol="0">
            <a:spAutoFit/>
          </a:bodyPr>
          <a:lstStyle/>
          <a:p>
            <a:pPr algn="ctr"/>
            <a:r>
              <a:rPr lang="it-IT" sz="700" b="1" dirty="0" smtClean="0"/>
              <a:t>A PRESIDENTE</a:t>
            </a:r>
          </a:p>
        </p:txBody>
      </p:sp>
      <p:sp>
        <p:nvSpPr>
          <p:cNvPr id="108" name="Documento 107"/>
          <p:cNvSpPr/>
          <p:nvPr/>
        </p:nvSpPr>
        <p:spPr>
          <a:xfrm>
            <a:off x="3195866" y="5091487"/>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TABELLA</a:t>
            </a:r>
          </a:p>
          <a:p>
            <a:pPr algn="ctr"/>
            <a:r>
              <a:rPr lang="it-IT" sz="700" dirty="0" smtClean="0"/>
              <a:t>INCONTRI PREPARATORI</a:t>
            </a:r>
            <a:endParaRPr lang="it-IT" sz="700" dirty="0"/>
          </a:p>
        </p:txBody>
      </p:sp>
      <p:sp>
        <p:nvSpPr>
          <p:cNvPr id="110" name="CasellaDiTesto 109"/>
          <p:cNvSpPr txBox="1"/>
          <p:nvPr/>
        </p:nvSpPr>
        <p:spPr>
          <a:xfrm>
            <a:off x="3628923" y="5033671"/>
            <a:ext cx="1109521" cy="307777"/>
          </a:xfrm>
          <a:prstGeom prst="rect">
            <a:avLst/>
          </a:prstGeom>
          <a:noFill/>
        </p:spPr>
        <p:txBody>
          <a:bodyPr wrap="square" rtlCol="0">
            <a:spAutoFit/>
          </a:bodyPr>
          <a:lstStyle/>
          <a:p>
            <a:pPr algn="ctr"/>
            <a:r>
              <a:rPr lang="it-IT" sz="700" b="1" dirty="0" smtClean="0"/>
              <a:t>A </a:t>
            </a:r>
          </a:p>
          <a:p>
            <a:pPr algn="ctr"/>
            <a:r>
              <a:rPr lang="it-IT" sz="700" b="1" dirty="0" smtClean="0"/>
              <a:t>UFFICI INTERNI</a:t>
            </a:r>
          </a:p>
        </p:txBody>
      </p:sp>
      <p:cxnSp>
        <p:nvCxnSpPr>
          <p:cNvPr id="111" name="Connettore 1 110"/>
          <p:cNvCxnSpPr/>
          <p:nvPr/>
        </p:nvCxnSpPr>
        <p:spPr>
          <a:xfrm flipV="1">
            <a:off x="4498513" y="5157808"/>
            <a:ext cx="0" cy="329134"/>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12" name="Connettore 1 111"/>
          <p:cNvCxnSpPr>
            <a:endCxn id="108" idx="3"/>
          </p:cNvCxnSpPr>
          <p:nvPr/>
        </p:nvCxnSpPr>
        <p:spPr>
          <a:xfrm flipH="1">
            <a:off x="3862428" y="5297226"/>
            <a:ext cx="636085" cy="0"/>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16" name="Connettore 2 115"/>
          <p:cNvCxnSpPr>
            <a:stCxn id="83" idx="1"/>
            <a:endCxn id="75" idx="3"/>
          </p:cNvCxnSpPr>
          <p:nvPr/>
        </p:nvCxnSpPr>
        <p:spPr>
          <a:xfrm flipH="1" flipV="1">
            <a:off x="4409200" y="3616550"/>
            <a:ext cx="1235576" cy="4548"/>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9" name="Connettore 4 128"/>
          <p:cNvCxnSpPr>
            <a:stCxn id="75" idx="2"/>
            <a:endCxn id="88" idx="1"/>
          </p:cNvCxnSpPr>
          <p:nvPr/>
        </p:nvCxnSpPr>
        <p:spPr>
          <a:xfrm rot="16200000" flipH="1">
            <a:off x="6038170" y="1832834"/>
            <a:ext cx="39042" cy="3963545"/>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8" name="Connettore 1 137"/>
          <p:cNvCxnSpPr>
            <a:stCxn id="243" idx="2"/>
            <a:endCxn id="108" idx="0"/>
          </p:cNvCxnSpPr>
          <p:nvPr/>
        </p:nvCxnSpPr>
        <p:spPr>
          <a:xfrm flipH="1">
            <a:off x="3529147" y="5024588"/>
            <a:ext cx="16" cy="66899"/>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141" name="Immagine 140"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798" y="5880257"/>
            <a:ext cx="251543" cy="202352"/>
          </a:xfrm>
          <a:prstGeom prst="rect">
            <a:avLst/>
          </a:prstGeom>
        </p:spPr>
      </p:pic>
      <p:cxnSp>
        <p:nvCxnSpPr>
          <p:cNvPr id="149" name="Connettore 1 148"/>
          <p:cNvCxnSpPr>
            <a:stCxn id="141" idx="0"/>
            <a:endCxn id="241" idx="2"/>
          </p:cNvCxnSpPr>
          <p:nvPr/>
        </p:nvCxnSpPr>
        <p:spPr>
          <a:xfrm flipH="1" flipV="1">
            <a:off x="4963544" y="5101948"/>
            <a:ext cx="5026" cy="778309"/>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221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Ovale 225"/>
          <p:cNvSpPr/>
          <p:nvPr/>
        </p:nvSpPr>
        <p:spPr>
          <a:xfrm>
            <a:off x="156970" y="3449737"/>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10</a:t>
            </a:r>
          </a:p>
        </p:txBody>
      </p:sp>
      <p:sp>
        <p:nvSpPr>
          <p:cNvPr id="147" name="Ovale 146"/>
          <p:cNvSpPr/>
          <p:nvPr/>
        </p:nvSpPr>
        <p:spPr>
          <a:xfrm>
            <a:off x="170748" y="980358"/>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7</a:t>
            </a:r>
            <a:endParaRPr lang="it-IT" sz="800" b="1" dirty="0" smtClean="0"/>
          </a:p>
        </p:txBody>
      </p:sp>
      <p:cxnSp>
        <p:nvCxnSpPr>
          <p:cNvPr id="5" name="Connettore 1 4"/>
          <p:cNvCxnSpPr/>
          <p:nvPr/>
        </p:nvCxnSpPr>
        <p:spPr>
          <a:xfrm>
            <a:off x="119600" y="476974"/>
            <a:ext cx="4" cy="6361976"/>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6" name="Processo 5"/>
          <p:cNvSpPr/>
          <p:nvPr/>
        </p:nvSpPr>
        <p:spPr>
          <a:xfrm>
            <a:off x="352935" y="531934"/>
            <a:ext cx="2454337" cy="2918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smtClean="0">
                <a:solidFill>
                  <a:srgbClr val="000000"/>
                </a:solidFill>
              </a:rPr>
              <a:t>ORGANIZZAZIONE DEL LAVORO</a:t>
            </a:r>
            <a:endParaRPr lang="it-IT" sz="1200" b="1" dirty="0">
              <a:solidFill>
                <a:srgbClr val="000000"/>
              </a:solidFill>
            </a:endParaRPr>
          </a:p>
        </p:txBody>
      </p:sp>
      <p:cxnSp>
        <p:nvCxnSpPr>
          <p:cNvPr id="7" name="Connettore 1 6"/>
          <p:cNvCxnSpPr/>
          <p:nvPr/>
        </p:nvCxnSpPr>
        <p:spPr>
          <a:xfrm>
            <a:off x="3053300" y="473683"/>
            <a:ext cx="0" cy="6365267"/>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9" name="Connettore 1 8"/>
          <p:cNvCxnSpPr/>
          <p:nvPr/>
        </p:nvCxnSpPr>
        <p:spPr>
          <a:xfrm>
            <a:off x="119603" y="893623"/>
            <a:ext cx="9188567" cy="0"/>
          </a:xfrm>
          <a:prstGeom prst="line">
            <a:avLst/>
          </a:prstGeom>
          <a:ln w="3175" cmpd="sng"/>
          <a:effectLst/>
        </p:spPr>
        <p:style>
          <a:lnRef idx="2">
            <a:schemeClr val="dk1"/>
          </a:lnRef>
          <a:fillRef idx="0">
            <a:schemeClr val="dk1"/>
          </a:fillRef>
          <a:effectRef idx="1">
            <a:schemeClr val="dk1"/>
          </a:effectRef>
          <a:fontRef idx="minor">
            <a:schemeClr val="tx1"/>
          </a:fontRef>
        </p:style>
      </p:cxnSp>
      <p:pic>
        <p:nvPicPr>
          <p:cNvPr id="10" name="Immagine 9" descr="logo_c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239" y="-21317"/>
            <a:ext cx="443012" cy="477212"/>
          </a:xfrm>
          <a:prstGeom prst="rect">
            <a:avLst/>
          </a:prstGeom>
        </p:spPr>
      </p:pic>
      <p:cxnSp>
        <p:nvCxnSpPr>
          <p:cNvPr id="11" name="Connettore 1 10"/>
          <p:cNvCxnSpPr/>
          <p:nvPr/>
        </p:nvCxnSpPr>
        <p:spPr>
          <a:xfrm>
            <a:off x="119600" y="470482"/>
            <a:ext cx="9194918" cy="0"/>
          </a:xfrm>
          <a:prstGeom prst="line">
            <a:avLst/>
          </a:prstGeom>
          <a:ln w="3175" cmpd="sng">
            <a:solidFill>
              <a:schemeClr val="tx1"/>
            </a:solidFill>
          </a:ln>
        </p:spPr>
        <p:style>
          <a:lnRef idx="1">
            <a:schemeClr val="dk1"/>
          </a:lnRef>
          <a:fillRef idx="0">
            <a:schemeClr val="dk1"/>
          </a:fillRef>
          <a:effectRef idx="0">
            <a:schemeClr val="dk1"/>
          </a:effectRef>
          <a:fontRef idx="minor">
            <a:schemeClr val="tx1"/>
          </a:fontRef>
        </p:style>
      </p:cxnSp>
      <p:cxnSp>
        <p:nvCxnSpPr>
          <p:cNvPr id="47" name="Connettore 1 46"/>
          <p:cNvCxnSpPr/>
          <p:nvPr/>
        </p:nvCxnSpPr>
        <p:spPr>
          <a:xfrm flipH="1">
            <a:off x="9308167" y="470483"/>
            <a:ext cx="6360" cy="6374817"/>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48" name="Connettore 1 47"/>
          <p:cNvCxnSpPr/>
          <p:nvPr/>
        </p:nvCxnSpPr>
        <p:spPr>
          <a:xfrm flipH="1">
            <a:off x="5485475" y="470483"/>
            <a:ext cx="1" cy="6368467"/>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49" name="Connettore 1 48"/>
          <p:cNvCxnSpPr/>
          <p:nvPr/>
        </p:nvCxnSpPr>
        <p:spPr>
          <a:xfrm>
            <a:off x="6711952" y="476974"/>
            <a:ext cx="0" cy="6374817"/>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50" name="Titolo 1"/>
          <p:cNvSpPr txBox="1">
            <a:spLocks/>
          </p:cNvSpPr>
          <p:nvPr/>
        </p:nvSpPr>
        <p:spPr>
          <a:xfrm>
            <a:off x="3053301" y="476974"/>
            <a:ext cx="2432175"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Segreteria Generale</a:t>
            </a:r>
            <a:endParaRPr lang="it-IT" sz="1200" b="1" dirty="0">
              <a:solidFill>
                <a:srgbClr val="000000"/>
              </a:solidFill>
            </a:endParaRPr>
          </a:p>
        </p:txBody>
      </p:sp>
      <p:cxnSp>
        <p:nvCxnSpPr>
          <p:cNvPr id="72" name="Connettore 1 71"/>
          <p:cNvCxnSpPr/>
          <p:nvPr/>
        </p:nvCxnSpPr>
        <p:spPr>
          <a:xfrm>
            <a:off x="7905752" y="470483"/>
            <a:ext cx="0" cy="6374817"/>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75" name="Titolo 1"/>
          <p:cNvSpPr txBox="1">
            <a:spLocks/>
          </p:cNvSpPr>
          <p:nvPr/>
        </p:nvSpPr>
        <p:spPr>
          <a:xfrm>
            <a:off x="7905752" y="473683"/>
            <a:ext cx="1402415"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Comitato Centrale</a:t>
            </a:r>
            <a:endParaRPr lang="it-IT" sz="1200" b="1" dirty="0">
              <a:solidFill>
                <a:srgbClr val="000000"/>
              </a:solidFill>
            </a:endParaRPr>
          </a:p>
        </p:txBody>
      </p:sp>
      <p:sp>
        <p:nvSpPr>
          <p:cNvPr id="76" name="Titolo 1"/>
          <p:cNvSpPr txBox="1">
            <a:spLocks/>
          </p:cNvSpPr>
          <p:nvPr/>
        </p:nvSpPr>
        <p:spPr>
          <a:xfrm>
            <a:off x="0" y="-25592"/>
            <a:ext cx="8961239" cy="4738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400" b="1" dirty="0" smtClean="0">
                <a:solidFill>
                  <a:srgbClr val="000000"/>
                </a:solidFill>
              </a:rPr>
              <a:t>Scheda 27. PROCESSO “COMITATO CENTRALE DI INDIRIZZO E DI CONTROLLO” (segue)</a:t>
            </a:r>
            <a:endParaRPr lang="it-IT" sz="1400" b="1" dirty="0">
              <a:solidFill>
                <a:srgbClr val="000000"/>
              </a:solidFill>
            </a:endParaRPr>
          </a:p>
        </p:txBody>
      </p:sp>
      <p:sp>
        <p:nvSpPr>
          <p:cNvPr id="128" name="Titolo 1"/>
          <p:cNvSpPr txBox="1">
            <a:spLocks/>
          </p:cNvSpPr>
          <p:nvPr/>
        </p:nvSpPr>
        <p:spPr>
          <a:xfrm>
            <a:off x="5485476" y="476974"/>
            <a:ext cx="1226476"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Direzione</a:t>
            </a:r>
            <a:endParaRPr lang="it-IT" sz="1200" b="1" dirty="0">
              <a:solidFill>
                <a:srgbClr val="000000"/>
              </a:solidFill>
            </a:endParaRPr>
          </a:p>
        </p:txBody>
      </p:sp>
      <p:sp>
        <p:nvSpPr>
          <p:cNvPr id="129" name="Titolo 1"/>
          <p:cNvSpPr txBox="1">
            <a:spLocks/>
          </p:cNvSpPr>
          <p:nvPr/>
        </p:nvSpPr>
        <p:spPr>
          <a:xfrm>
            <a:off x="6711952" y="479512"/>
            <a:ext cx="1193800"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Comitato Direttivo Centrale</a:t>
            </a:r>
            <a:endParaRPr lang="it-IT" sz="1200" b="1" dirty="0">
              <a:solidFill>
                <a:srgbClr val="000000"/>
              </a:solidFill>
            </a:endParaRPr>
          </a:p>
        </p:txBody>
      </p:sp>
      <p:sp>
        <p:nvSpPr>
          <p:cNvPr id="130" name="CasellaDiTesto 129"/>
          <p:cNvSpPr txBox="1"/>
          <p:nvPr/>
        </p:nvSpPr>
        <p:spPr>
          <a:xfrm>
            <a:off x="396483" y="1797913"/>
            <a:ext cx="2688345" cy="784830"/>
          </a:xfrm>
          <a:prstGeom prst="rect">
            <a:avLst/>
          </a:prstGeom>
          <a:noFill/>
        </p:spPr>
        <p:txBody>
          <a:bodyPr wrap="square" rtlCol="0">
            <a:spAutoFit/>
          </a:bodyPr>
          <a:lstStyle/>
          <a:p>
            <a:pPr algn="just"/>
            <a:r>
              <a:rPr lang="it-IT" sz="900" dirty="0" smtClean="0">
                <a:solidFill>
                  <a:srgbClr val="000000"/>
                </a:solidFill>
              </a:rPr>
              <a:t>Se occorresse integrare questa documentazione nei giorni successivi all’inoltro della convocazione, la Segreteria generale ne comunica l’ulteriore disponibilità via mail ordinaria ai componenti del CC, perché ne prendano visione.</a:t>
            </a:r>
          </a:p>
        </p:txBody>
      </p:sp>
      <p:sp>
        <p:nvSpPr>
          <p:cNvPr id="131" name="Ovale 130"/>
          <p:cNvSpPr/>
          <p:nvPr/>
        </p:nvSpPr>
        <p:spPr>
          <a:xfrm>
            <a:off x="160047" y="1766971"/>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8</a:t>
            </a:r>
            <a:endParaRPr lang="it-IT" sz="800" b="1" dirty="0" smtClean="0"/>
          </a:p>
        </p:txBody>
      </p:sp>
      <p:sp>
        <p:nvSpPr>
          <p:cNvPr id="137" name="Ovale 136"/>
          <p:cNvSpPr/>
          <p:nvPr/>
        </p:nvSpPr>
        <p:spPr>
          <a:xfrm>
            <a:off x="4099563" y="929106"/>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7</a:t>
            </a:r>
            <a:endParaRPr lang="it-IT" sz="800" b="1" dirty="0" smtClean="0"/>
          </a:p>
        </p:txBody>
      </p:sp>
      <p:sp>
        <p:nvSpPr>
          <p:cNvPr id="138" name="CasellaDiTesto 137"/>
          <p:cNvSpPr txBox="1"/>
          <p:nvPr/>
        </p:nvSpPr>
        <p:spPr>
          <a:xfrm>
            <a:off x="3441469" y="1631090"/>
            <a:ext cx="1730611" cy="307777"/>
          </a:xfrm>
          <a:prstGeom prst="rect">
            <a:avLst/>
          </a:prstGeom>
          <a:noFill/>
        </p:spPr>
        <p:txBody>
          <a:bodyPr wrap="square" rtlCol="0">
            <a:spAutoFit/>
          </a:bodyPr>
          <a:lstStyle/>
          <a:p>
            <a:pPr algn="ctr"/>
            <a:r>
              <a:rPr lang="it-IT" sz="700" dirty="0" smtClean="0"/>
              <a:t>Se occorre integrare</a:t>
            </a:r>
          </a:p>
          <a:p>
            <a:pPr algn="ctr"/>
            <a:r>
              <a:rPr lang="it-IT" sz="700" dirty="0" smtClean="0"/>
              <a:t> la documentazione</a:t>
            </a:r>
          </a:p>
        </p:txBody>
      </p:sp>
      <p:sp>
        <p:nvSpPr>
          <p:cNvPr id="139" name="Ovale 138"/>
          <p:cNvSpPr/>
          <p:nvPr/>
        </p:nvSpPr>
        <p:spPr>
          <a:xfrm>
            <a:off x="4684915" y="1728236"/>
            <a:ext cx="384499" cy="35352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t-IT" sz="800" b="1" dirty="0" smtClean="0"/>
          </a:p>
        </p:txBody>
      </p:sp>
      <p:cxnSp>
        <p:nvCxnSpPr>
          <p:cNvPr id="140" name="Connettore 4 139"/>
          <p:cNvCxnSpPr>
            <a:stCxn id="139" idx="2"/>
            <a:endCxn id="141" idx="0"/>
          </p:cNvCxnSpPr>
          <p:nvPr/>
        </p:nvCxnSpPr>
        <p:spPr>
          <a:xfrm rot="10800000" flipV="1">
            <a:off x="3982957" y="1904998"/>
            <a:ext cx="701959" cy="141303"/>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1" name="Processo 140"/>
          <p:cNvSpPr/>
          <p:nvPr/>
        </p:nvSpPr>
        <p:spPr>
          <a:xfrm>
            <a:off x="3470042" y="2046302"/>
            <a:ext cx="1025827" cy="272284"/>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COMUNICAZIONE</a:t>
            </a:r>
          </a:p>
          <a:p>
            <a:pPr algn="ctr"/>
            <a:r>
              <a:rPr lang="it-IT" sz="700" dirty="0" smtClean="0"/>
              <a:t>VIA MAIL ORDINARIA</a:t>
            </a:r>
            <a:endParaRPr lang="it-IT" sz="700" dirty="0"/>
          </a:p>
        </p:txBody>
      </p:sp>
      <p:sp>
        <p:nvSpPr>
          <p:cNvPr id="142" name="Processo 141"/>
          <p:cNvSpPr/>
          <p:nvPr/>
        </p:nvSpPr>
        <p:spPr>
          <a:xfrm>
            <a:off x="8246341" y="2046302"/>
            <a:ext cx="789709" cy="272284"/>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PRESA VISIONE</a:t>
            </a:r>
            <a:endParaRPr lang="it-IT" sz="800" dirty="0"/>
          </a:p>
        </p:txBody>
      </p:sp>
      <p:cxnSp>
        <p:nvCxnSpPr>
          <p:cNvPr id="143" name="Connettore 2 142"/>
          <p:cNvCxnSpPr>
            <a:stCxn id="141" idx="3"/>
            <a:endCxn id="142" idx="1"/>
          </p:cNvCxnSpPr>
          <p:nvPr/>
        </p:nvCxnSpPr>
        <p:spPr>
          <a:xfrm>
            <a:off x="4495869" y="2182444"/>
            <a:ext cx="3750472" cy="0"/>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5" name="CasellaDiTesto 144"/>
          <p:cNvSpPr txBox="1"/>
          <p:nvPr/>
        </p:nvSpPr>
        <p:spPr>
          <a:xfrm>
            <a:off x="399266" y="1011300"/>
            <a:ext cx="2688345" cy="784830"/>
          </a:xfrm>
          <a:prstGeom prst="rect">
            <a:avLst/>
          </a:prstGeom>
          <a:noFill/>
        </p:spPr>
        <p:txBody>
          <a:bodyPr wrap="square" rtlCol="0">
            <a:spAutoFit/>
          </a:bodyPr>
          <a:lstStyle/>
          <a:p>
            <a:pPr algn="just"/>
            <a:r>
              <a:rPr lang="it-IT" sz="900" dirty="0">
                <a:solidFill>
                  <a:srgbClr val="000000"/>
                </a:solidFill>
              </a:rPr>
              <a:t>L</a:t>
            </a:r>
            <a:r>
              <a:rPr lang="it-IT" sz="900" dirty="0" smtClean="0">
                <a:solidFill>
                  <a:srgbClr val="000000"/>
                </a:solidFill>
              </a:rPr>
              <a:t>a documentazione necessaria relativa ai punti previsti nell’ordine del giorno, viene invece pubblicata dalla Segreteria generale sul sito internet CAI, nell’area riservata ai Consiglieri, sempre dieci giorni prima.</a:t>
            </a:r>
          </a:p>
        </p:txBody>
      </p:sp>
      <p:cxnSp>
        <p:nvCxnSpPr>
          <p:cNvPr id="169" name="Connettore 1 168"/>
          <p:cNvCxnSpPr>
            <a:stCxn id="201" idx="2"/>
            <a:endCxn id="139" idx="0"/>
          </p:cNvCxnSpPr>
          <p:nvPr/>
        </p:nvCxnSpPr>
        <p:spPr>
          <a:xfrm>
            <a:off x="4874007" y="1485484"/>
            <a:ext cx="3158" cy="242752"/>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84" name="Documento 183"/>
          <p:cNvSpPr/>
          <p:nvPr/>
        </p:nvSpPr>
        <p:spPr>
          <a:xfrm>
            <a:off x="3986107" y="3471132"/>
            <a:ext cx="698809"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TABELLA</a:t>
            </a:r>
          </a:p>
          <a:p>
            <a:pPr algn="ctr"/>
            <a:r>
              <a:rPr lang="it-IT" sz="700" dirty="0" smtClean="0"/>
              <a:t>ATTI SUCCESSIVI</a:t>
            </a:r>
            <a:endParaRPr lang="it-IT" sz="700" dirty="0"/>
          </a:p>
        </p:txBody>
      </p:sp>
      <p:sp>
        <p:nvSpPr>
          <p:cNvPr id="194" name="CasellaDiTesto 193"/>
          <p:cNvSpPr txBox="1"/>
          <p:nvPr/>
        </p:nvSpPr>
        <p:spPr>
          <a:xfrm>
            <a:off x="395405" y="3449467"/>
            <a:ext cx="2688345" cy="923330"/>
          </a:xfrm>
          <a:prstGeom prst="rect">
            <a:avLst/>
          </a:prstGeom>
          <a:noFill/>
        </p:spPr>
        <p:txBody>
          <a:bodyPr wrap="square" rtlCol="0">
            <a:spAutoFit/>
          </a:bodyPr>
          <a:lstStyle/>
          <a:p>
            <a:pPr algn="just"/>
            <a:r>
              <a:rPr lang="it-IT" sz="900" dirty="0" smtClean="0">
                <a:solidFill>
                  <a:srgbClr val="000000"/>
                </a:solidFill>
              </a:rPr>
              <a:t>Dopo la riunione, la Segreteria generale predispone la tabella “atti successivi” che </a:t>
            </a:r>
            <a:r>
              <a:rPr lang="it-IT" sz="900" dirty="0">
                <a:solidFill>
                  <a:srgbClr val="000000"/>
                </a:solidFill>
              </a:rPr>
              <a:t>riporta per ciascun punto all’ordine del giorno il relativo adempimento, l’Ufficio competente a predisporlo e la data entro la quale sottoporlo alla verifica del Direttore (solitamente entro dieci giorni lavorativi dalla data della riunione). </a:t>
            </a:r>
          </a:p>
        </p:txBody>
      </p:sp>
      <p:sp>
        <p:nvSpPr>
          <p:cNvPr id="195" name="Ovale 194"/>
          <p:cNvSpPr/>
          <p:nvPr/>
        </p:nvSpPr>
        <p:spPr>
          <a:xfrm>
            <a:off x="156970" y="4856423"/>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it-IT" sz="800" b="1" dirty="0" smtClean="0"/>
              <a:t>11</a:t>
            </a:r>
          </a:p>
        </p:txBody>
      </p:sp>
      <p:sp>
        <p:nvSpPr>
          <p:cNvPr id="196" name="Text Box 7"/>
          <p:cNvSpPr txBox="1">
            <a:spLocks noChangeArrowheads="1"/>
          </p:cNvSpPr>
          <p:nvPr/>
        </p:nvSpPr>
        <p:spPr bwMode="auto">
          <a:xfrm>
            <a:off x="12700" y="6681685"/>
            <a:ext cx="9404251" cy="200055"/>
          </a:xfrm>
          <a:prstGeom prst="rect">
            <a:avLst/>
          </a:prstGeom>
          <a:noFill/>
          <a:ln w="9525">
            <a:noFill/>
            <a:miter lim="800000"/>
            <a:headEnd/>
            <a:tailEnd/>
          </a:ln>
        </p:spPr>
        <p:txBody>
          <a:bodyPr wrap="square">
            <a:spAutoFit/>
          </a:bodyPr>
          <a:lstStyle/>
          <a:p>
            <a:pPr algn="ctr">
              <a:spcBef>
                <a:spcPct val="50000"/>
              </a:spcBef>
            </a:pPr>
            <a:r>
              <a:rPr lang="it-IT" sz="700" dirty="0"/>
              <a:t>Elaborato da Soa S.r.l. – Strategie e </a:t>
            </a:r>
            <a:r>
              <a:rPr lang="it-IT" sz="700" dirty="0" smtClean="0"/>
              <a:t>Organizzazione Aziendale                  </a:t>
            </a:r>
            <a:r>
              <a:rPr lang="it-IT" sz="700" b="1" dirty="0" smtClean="0"/>
              <a:t>Anno 2014</a:t>
            </a:r>
            <a:endParaRPr lang="it-IT" sz="700" b="1" dirty="0"/>
          </a:p>
        </p:txBody>
      </p:sp>
      <p:cxnSp>
        <p:nvCxnSpPr>
          <p:cNvPr id="199" name="Connettore 4 198"/>
          <p:cNvCxnSpPr>
            <a:stCxn id="201" idx="1"/>
          </p:cNvCxnSpPr>
          <p:nvPr/>
        </p:nvCxnSpPr>
        <p:spPr>
          <a:xfrm rot="10800000">
            <a:off x="4059395" y="893624"/>
            <a:ext cx="301698" cy="455719"/>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01" name="Processo 200"/>
          <p:cNvSpPr/>
          <p:nvPr/>
        </p:nvSpPr>
        <p:spPr>
          <a:xfrm>
            <a:off x="4361093" y="1213200"/>
            <a:ext cx="1025827" cy="272284"/>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PUBBLICAZIONE SITO</a:t>
            </a:r>
          </a:p>
          <a:p>
            <a:pPr algn="ctr"/>
            <a:r>
              <a:rPr lang="it-IT" sz="700" dirty="0" smtClean="0"/>
              <a:t>AREA RISERVATA CC</a:t>
            </a:r>
            <a:endParaRPr lang="it-IT" sz="700" dirty="0"/>
          </a:p>
        </p:txBody>
      </p:sp>
      <p:sp>
        <p:nvSpPr>
          <p:cNvPr id="203" name="Ovale 202"/>
          <p:cNvSpPr/>
          <p:nvPr/>
        </p:nvSpPr>
        <p:spPr>
          <a:xfrm>
            <a:off x="5121004" y="1753634"/>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8</a:t>
            </a:r>
            <a:endParaRPr lang="it-IT" sz="800" b="1" dirty="0" smtClean="0"/>
          </a:p>
        </p:txBody>
      </p:sp>
      <p:sp>
        <p:nvSpPr>
          <p:cNvPr id="205" name="CasellaDiTesto 204"/>
          <p:cNvSpPr txBox="1"/>
          <p:nvPr/>
        </p:nvSpPr>
        <p:spPr>
          <a:xfrm>
            <a:off x="2796150" y="4981695"/>
            <a:ext cx="1109521" cy="307777"/>
          </a:xfrm>
          <a:prstGeom prst="rect">
            <a:avLst/>
          </a:prstGeom>
          <a:noFill/>
        </p:spPr>
        <p:txBody>
          <a:bodyPr wrap="square" rtlCol="0">
            <a:spAutoFit/>
          </a:bodyPr>
          <a:lstStyle/>
          <a:p>
            <a:pPr algn="ctr"/>
            <a:r>
              <a:rPr lang="it-IT" sz="700" b="1" dirty="0" smtClean="0"/>
              <a:t>DA </a:t>
            </a:r>
          </a:p>
          <a:p>
            <a:pPr algn="ctr"/>
            <a:r>
              <a:rPr lang="it-IT" sz="700" b="1" dirty="0" smtClean="0"/>
              <a:t>UFFICI INTERNI</a:t>
            </a:r>
          </a:p>
        </p:txBody>
      </p:sp>
      <p:cxnSp>
        <p:nvCxnSpPr>
          <p:cNvPr id="206" name="Connettore 1 205"/>
          <p:cNvCxnSpPr/>
          <p:nvPr/>
        </p:nvCxnSpPr>
        <p:spPr>
          <a:xfrm flipV="1">
            <a:off x="3684790" y="5028455"/>
            <a:ext cx="0" cy="348798"/>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207" name="Connettore 1 206"/>
          <p:cNvCxnSpPr/>
          <p:nvPr/>
        </p:nvCxnSpPr>
        <p:spPr>
          <a:xfrm flipH="1">
            <a:off x="3048705" y="5245250"/>
            <a:ext cx="636085" cy="0"/>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210" name="Documento multiplo 209"/>
          <p:cNvSpPr/>
          <p:nvPr/>
        </p:nvSpPr>
        <p:spPr>
          <a:xfrm>
            <a:off x="3729126" y="5004846"/>
            <a:ext cx="660537" cy="423771"/>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lIns="36000" tIns="32400" rIns="36000"/>
          <a:lstStyle/>
          <a:p>
            <a:pPr algn="ctr"/>
            <a:r>
              <a:rPr lang="it-IT" sz="800" dirty="0" smtClean="0"/>
              <a:t>ATTI</a:t>
            </a:r>
          </a:p>
          <a:p>
            <a:pPr algn="ctr"/>
            <a:r>
              <a:rPr lang="it-IT" sz="800" dirty="0" smtClean="0"/>
              <a:t>DELIBERE</a:t>
            </a:r>
            <a:endParaRPr lang="it-IT" sz="800" dirty="0"/>
          </a:p>
        </p:txBody>
      </p:sp>
      <p:sp>
        <p:nvSpPr>
          <p:cNvPr id="219" name="Ovale 218"/>
          <p:cNvSpPr/>
          <p:nvPr/>
        </p:nvSpPr>
        <p:spPr>
          <a:xfrm>
            <a:off x="170767" y="5554396"/>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12</a:t>
            </a:r>
          </a:p>
        </p:txBody>
      </p:sp>
      <p:sp>
        <p:nvSpPr>
          <p:cNvPr id="221" name="CasellaDiTesto 220"/>
          <p:cNvSpPr txBox="1"/>
          <p:nvPr/>
        </p:nvSpPr>
        <p:spPr>
          <a:xfrm>
            <a:off x="411014" y="4801273"/>
            <a:ext cx="2688345" cy="646331"/>
          </a:xfrm>
          <a:prstGeom prst="rect">
            <a:avLst/>
          </a:prstGeom>
          <a:noFill/>
        </p:spPr>
        <p:txBody>
          <a:bodyPr wrap="square" rtlCol="0">
            <a:spAutoFit/>
          </a:bodyPr>
          <a:lstStyle/>
          <a:p>
            <a:pPr algn="just"/>
            <a:r>
              <a:rPr lang="it-IT" sz="900" dirty="0" smtClean="0">
                <a:solidFill>
                  <a:srgbClr val="000000"/>
                </a:solidFill>
              </a:rPr>
              <a:t>La Segreteria generale stampa un certificato di affissione per ciascun atto e lo firma; esegue la scansione degli atti completi dei certificati e li pubblica sulla intranet.</a:t>
            </a:r>
            <a:endParaRPr lang="it-IT" sz="900" dirty="0">
              <a:solidFill>
                <a:srgbClr val="000000"/>
              </a:solidFill>
            </a:endParaRPr>
          </a:p>
        </p:txBody>
      </p:sp>
      <p:sp>
        <p:nvSpPr>
          <p:cNvPr id="222" name="CasellaDiTesto 221"/>
          <p:cNvSpPr txBox="1"/>
          <p:nvPr/>
        </p:nvSpPr>
        <p:spPr>
          <a:xfrm>
            <a:off x="399266" y="2782691"/>
            <a:ext cx="2688345" cy="507831"/>
          </a:xfrm>
          <a:prstGeom prst="rect">
            <a:avLst/>
          </a:prstGeom>
          <a:noFill/>
        </p:spPr>
        <p:txBody>
          <a:bodyPr wrap="square" rtlCol="0">
            <a:spAutoFit/>
          </a:bodyPr>
          <a:lstStyle/>
          <a:p>
            <a:pPr algn="just"/>
            <a:r>
              <a:rPr lang="it-IT" sz="900" dirty="0" smtClean="0">
                <a:solidFill>
                  <a:srgbClr val="000000"/>
                </a:solidFill>
              </a:rPr>
              <a:t>La riunione del CC che viene registrata e verbalizzata a cura della Direzione. Il CC evade l’ordine del giorno assumendo le delibere necessarie. </a:t>
            </a:r>
          </a:p>
        </p:txBody>
      </p:sp>
      <p:sp>
        <p:nvSpPr>
          <p:cNvPr id="228" name="Processo 227"/>
          <p:cNvSpPr/>
          <p:nvPr/>
        </p:nvSpPr>
        <p:spPr>
          <a:xfrm>
            <a:off x="8130754" y="2566642"/>
            <a:ext cx="1017741" cy="469964"/>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EVASIONE ORDINE DEL GIORNO E ADOZIONE DELIBERE</a:t>
            </a:r>
            <a:endParaRPr lang="it-IT" sz="800" dirty="0"/>
          </a:p>
        </p:txBody>
      </p:sp>
      <p:sp>
        <p:nvSpPr>
          <p:cNvPr id="229" name="Processo 228"/>
          <p:cNvSpPr/>
          <p:nvPr/>
        </p:nvSpPr>
        <p:spPr>
          <a:xfrm>
            <a:off x="3850726" y="2564525"/>
            <a:ext cx="1199638" cy="284809"/>
          </a:xfrm>
          <a:prstGeom prst="flowChartProcess">
            <a:avLst/>
          </a:prstGeom>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lang="it-IT" sz="800" dirty="0" smtClean="0"/>
              <a:t>REGISTRAZIONE RIUNIONE E VERBALIZZAZIONE</a:t>
            </a:r>
            <a:endParaRPr lang="it-IT" sz="800" dirty="0"/>
          </a:p>
        </p:txBody>
      </p:sp>
      <p:cxnSp>
        <p:nvCxnSpPr>
          <p:cNvPr id="230" name="Connettore 2 229"/>
          <p:cNvCxnSpPr/>
          <p:nvPr/>
        </p:nvCxnSpPr>
        <p:spPr>
          <a:xfrm>
            <a:off x="5050364" y="2705660"/>
            <a:ext cx="3080390" cy="0"/>
          </a:xfrm>
          <a:prstGeom prst="straightConnector1">
            <a:avLst/>
          </a:prstGeom>
          <a:ln w="952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33" name="Connettore 4 232"/>
          <p:cNvCxnSpPr>
            <a:stCxn id="229" idx="1"/>
          </p:cNvCxnSpPr>
          <p:nvPr/>
        </p:nvCxnSpPr>
        <p:spPr>
          <a:xfrm rot="10800000" flipV="1">
            <a:off x="3291610" y="2706930"/>
            <a:ext cx="559117" cy="270180"/>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p:nvCxnSpPr>
        <p:spPr>
          <a:xfrm>
            <a:off x="5298647" y="5985399"/>
            <a:ext cx="0" cy="243982"/>
          </a:xfrm>
          <a:prstGeom prst="line">
            <a:avLst/>
          </a:prstGeom>
          <a:ln/>
        </p:spPr>
        <p:style>
          <a:lnRef idx="1">
            <a:schemeClr val="accent6"/>
          </a:lnRef>
          <a:fillRef idx="0">
            <a:schemeClr val="accent6"/>
          </a:fillRef>
          <a:effectRef idx="0">
            <a:schemeClr val="accent6"/>
          </a:effectRef>
          <a:fontRef idx="minor">
            <a:schemeClr val="tx1"/>
          </a:fontRef>
        </p:style>
      </p:cxnSp>
      <p:sp>
        <p:nvSpPr>
          <p:cNvPr id="249" name="CasellaDiTesto 248"/>
          <p:cNvSpPr txBox="1"/>
          <p:nvPr/>
        </p:nvSpPr>
        <p:spPr>
          <a:xfrm>
            <a:off x="4507972" y="5814064"/>
            <a:ext cx="851309" cy="200055"/>
          </a:xfrm>
          <a:prstGeom prst="rect">
            <a:avLst/>
          </a:prstGeom>
          <a:noFill/>
        </p:spPr>
        <p:txBody>
          <a:bodyPr wrap="square" rtlCol="0">
            <a:spAutoFit/>
          </a:bodyPr>
          <a:lstStyle/>
          <a:p>
            <a:pPr algn="ctr"/>
            <a:r>
              <a:rPr lang="it-IT" sz="700" dirty="0" smtClean="0"/>
              <a:t>Firmati da</a:t>
            </a:r>
          </a:p>
        </p:txBody>
      </p:sp>
      <p:cxnSp>
        <p:nvCxnSpPr>
          <p:cNvPr id="251" name="Connettore 1 250"/>
          <p:cNvCxnSpPr>
            <a:endCxn id="210" idx="2"/>
          </p:cNvCxnSpPr>
          <p:nvPr/>
        </p:nvCxnSpPr>
        <p:spPr>
          <a:xfrm flipV="1">
            <a:off x="4012451" y="5412569"/>
            <a:ext cx="1012" cy="425915"/>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52" name="Ovale 251"/>
          <p:cNvSpPr/>
          <p:nvPr/>
        </p:nvSpPr>
        <p:spPr>
          <a:xfrm>
            <a:off x="3133596" y="3911132"/>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10</a:t>
            </a:r>
          </a:p>
        </p:txBody>
      </p:sp>
      <p:sp>
        <p:nvSpPr>
          <p:cNvPr id="257" name="CasellaDiTesto 256"/>
          <p:cNvSpPr txBox="1"/>
          <p:nvPr/>
        </p:nvSpPr>
        <p:spPr>
          <a:xfrm>
            <a:off x="7686059" y="2287764"/>
            <a:ext cx="1257892" cy="307777"/>
          </a:xfrm>
          <a:prstGeom prst="rect">
            <a:avLst/>
          </a:prstGeom>
          <a:noFill/>
        </p:spPr>
        <p:txBody>
          <a:bodyPr wrap="square" rtlCol="0">
            <a:spAutoFit/>
          </a:bodyPr>
          <a:lstStyle/>
          <a:p>
            <a:pPr algn="ctr"/>
            <a:r>
              <a:rPr lang="it-IT" sz="700" dirty="0" smtClean="0"/>
              <a:t>Il giorno della </a:t>
            </a:r>
          </a:p>
          <a:p>
            <a:pPr algn="ctr"/>
            <a:r>
              <a:rPr lang="it-IT" sz="700" dirty="0" smtClean="0"/>
              <a:t>riunione del CC</a:t>
            </a:r>
          </a:p>
        </p:txBody>
      </p:sp>
      <p:sp>
        <p:nvSpPr>
          <p:cNvPr id="258" name="Ovale 257"/>
          <p:cNvSpPr/>
          <p:nvPr/>
        </p:nvSpPr>
        <p:spPr>
          <a:xfrm>
            <a:off x="3261995" y="5305919"/>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11</a:t>
            </a:r>
          </a:p>
        </p:txBody>
      </p:sp>
      <p:cxnSp>
        <p:nvCxnSpPr>
          <p:cNvPr id="268" name="Connettore 1 267"/>
          <p:cNvCxnSpPr/>
          <p:nvPr/>
        </p:nvCxnSpPr>
        <p:spPr>
          <a:xfrm>
            <a:off x="4012451" y="5867997"/>
            <a:ext cx="0" cy="990003"/>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95" name="Ovale 94"/>
          <p:cNvSpPr/>
          <p:nvPr/>
        </p:nvSpPr>
        <p:spPr>
          <a:xfrm>
            <a:off x="160831" y="2741375"/>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9</a:t>
            </a:r>
            <a:endParaRPr lang="it-IT" sz="800" b="1" dirty="0" smtClean="0"/>
          </a:p>
        </p:txBody>
      </p:sp>
      <p:cxnSp>
        <p:nvCxnSpPr>
          <p:cNvPr id="102" name="Connettore 1 101"/>
          <p:cNvCxnSpPr>
            <a:stCxn id="228" idx="0"/>
            <a:endCxn id="142" idx="2"/>
          </p:cNvCxnSpPr>
          <p:nvPr/>
        </p:nvCxnSpPr>
        <p:spPr>
          <a:xfrm flipV="1">
            <a:off x="8639625" y="2318586"/>
            <a:ext cx="1571" cy="248056"/>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0" name="Ovale 109"/>
          <p:cNvSpPr/>
          <p:nvPr/>
        </p:nvSpPr>
        <p:spPr>
          <a:xfrm>
            <a:off x="7961163" y="2888210"/>
            <a:ext cx="285178" cy="296794"/>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800" b="1" dirty="0"/>
              <a:t>9</a:t>
            </a:r>
            <a:endParaRPr lang="it-IT" sz="800" b="1" dirty="0" smtClean="0"/>
          </a:p>
        </p:txBody>
      </p:sp>
      <p:pic>
        <p:nvPicPr>
          <p:cNvPr id="111" name="Immagine 110"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414" y="3580359"/>
            <a:ext cx="251543" cy="202352"/>
          </a:xfrm>
          <a:prstGeom prst="rect">
            <a:avLst/>
          </a:prstGeom>
        </p:spPr>
      </p:pic>
      <p:cxnSp>
        <p:nvCxnSpPr>
          <p:cNvPr id="115" name="Connettore 1 114"/>
          <p:cNvCxnSpPr>
            <a:stCxn id="111" idx="3"/>
            <a:endCxn id="184" idx="1"/>
          </p:cNvCxnSpPr>
          <p:nvPr/>
        </p:nvCxnSpPr>
        <p:spPr>
          <a:xfrm flipV="1">
            <a:off x="3401957" y="3676871"/>
            <a:ext cx="584150" cy="4664"/>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8" name="Processo 117"/>
          <p:cNvSpPr/>
          <p:nvPr/>
        </p:nvSpPr>
        <p:spPr>
          <a:xfrm>
            <a:off x="4112449" y="5410531"/>
            <a:ext cx="1320327" cy="231282"/>
          </a:xfrm>
          <a:prstGeom prst="flowChartProcess">
            <a:avLst/>
          </a:prstGeom>
        </p:spPr>
        <p:style>
          <a:lnRef idx="1">
            <a:schemeClr val="accent6"/>
          </a:lnRef>
          <a:fillRef idx="2">
            <a:schemeClr val="accent6"/>
          </a:fillRef>
          <a:effectRef idx="1">
            <a:schemeClr val="accent6"/>
          </a:effectRef>
          <a:fontRef idx="minor">
            <a:schemeClr val="dk1"/>
          </a:fontRef>
        </p:style>
        <p:txBody>
          <a:bodyPr lIns="72000" rIns="72000" rtlCol="0" anchor="ctr"/>
          <a:lstStyle/>
          <a:p>
            <a:pPr algn="ctr"/>
            <a:r>
              <a:rPr lang="it-IT" sz="700" dirty="0" smtClean="0"/>
              <a:t>Direttore, Presidente e </a:t>
            </a:r>
            <a:r>
              <a:rPr lang="it-IT" sz="700" dirty="0" err="1" smtClean="0"/>
              <a:t>Resp</a:t>
            </a:r>
            <a:r>
              <a:rPr lang="it-IT" sz="700" dirty="0" smtClean="0"/>
              <a:t>. Area Amministrativa, se spesa</a:t>
            </a:r>
            <a:endParaRPr lang="it-IT" sz="700" dirty="0"/>
          </a:p>
        </p:txBody>
      </p:sp>
      <p:sp>
        <p:nvSpPr>
          <p:cNvPr id="121" name="CasellaDiTesto 120"/>
          <p:cNvSpPr txBox="1"/>
          <p:nvPr/>
        </p:nvSpPr>
        <p:spPr>
          <a:xfrm>
            <a:off x="4174191" y="5044044"/>
            <a:ext cx="851309" cy="200055"/>
          </a:xfrm>
          <a:prstGeom prst="rect">
            <a:avLst/>
          </a:prstGeom>
          <a:noFill/>
        </p:spPr>
        <p:txBody>
          <a:bodyPr wrap="square" rtlCol="0">
            <a:spAutoFit/>
          </a:bodyPr>
          <a:lstStyle/>
          <a:p>
            <a:pPr algn="ctr"/>
            <a:r>
              <a:rPr lang="it-IT" sz="700" dirty="0" smtClean="0"/>
              <a:t>Firmati da</a:t>
            </a:r>
          </a:p>
        </p:txBody>
      </p:sp>
      <p:cxnSp>
        <p:nvCxnSpPr>
          <p:cNvPr id="122" name="Connettore 4 121"/>
          <p:cNvCxnSpPr>
            <a:stCxn id="210" idx="3"/>
            <a:endCxn id="118" idx="0"/>
          </p:cNvCxnSpPr>
          <p:nvPr/>
        </p:nvCxnSpPr>
        <p:spPr>
          <a:xfrm>
            <a:off x="4389663" y="5216732"/>
            <a:ext cx="382950" cy="193799"/>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p:nvCxnSpPr>
        <p:spPr>
          <a:xfrm flipV="1">
            <a:off x="3278812" y="2977112"/>
            <a:ext cx="12797" cy="62061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32" name="CasellaDiTesto 131"/>
          <p:cNvSpPr txBox="1"/>
          <p:nvPr/>
        </p:nvSpPr>
        <p:spPr>
          <a:xfrm>
            <a:off x="3874285" y="5883371"/>
            <a:ext cx="1109521" cy="200055"/>
          </a:xfrm>
          <a:prstGeom prst="rect">
            <a:avLst/>
          </a:prstGeom>
          <a:noFill/>
        </p:spPr>
        <p:txBody>
          <a:bodyPr wrap="square" rtlCol="0">
            <a:spAutoFit/>
          </a:bodyPr>
          <a:lstStyle/>
          <a:p>
            <a:pPr algn="ctr"/>
            <a:r>
              <a:rPr lang="it-IT" sz="700" dirty="0" smtClean="0"/>
              <a:t>Scansioni</a:t>
            </a:r>
          </a:p>
        </p:txBody>
      </p:sp>
      <p:pic>
        <p:nvPicPr>
          <p:cNvPr id="133" name="Immagine 132"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244" y="5948603"/>
            <a:ext cx="251543" cy="202352"/>
          </a:xfrm>
          <a:prstGeom prst="rect">
            <a:avLst/>
          </a:prstGeom>
        </p:spPr>
      </p:pic>
      <p:sp>
        <p:nvSpPr>
          <p:cNvPr id="134" name="Documento multiplo 133"/>
          <p:cNvSpPr/>
          <p:nvPr/>
        </p:nvSpPr>
        <p:spPr>
          <a:xfrm>
            <a:off x="4710048" y="5815557"/>
            <a:ext cx="730221" cy="471658"/>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lIns="36000" rIns="36000"/>
          <a:lstStyle/>
          <a:p>
            <a:pPr algn="ctr"/>
            <a:r>
              <a:rPr lang="it-IT" sz="800" dirty="0" smtClean="0"/>
              <a:t>ATTI DELIBERE </a:t>
            </a:r>
            <a:endParaRPr lang="it-IT" sz="800" dirty="0"/>
          </a:p>
        </p:txBody>
      </p:sp>
      <p:cxnSp>
        <p:nvCxnSpPr>
          <p:cNvPr id="135" name="Connettore 1 134"/>
          <p:cNvCxnSpPr>
            <a:stCxn id="134" idx="1"/>
            <a:endCxn id="133" idx="3"/>
          </p:cNvCxnSpPr>
          <p:nvPr/>
        </p:nvCxnSpPr>
        <p:spPr>
          <a:xfrm flipH="1" flipV="1">
            <a:off x="4138787" y="6049779"/>
            <a:ext cx="571261" cy="1607"/>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36" name="Estrai 135"/>
          <p:cNvSpPr/>
          <p:nvPr/>
        </p:nvSpPr>
        <p:spPr>
          <a:xfrm>
            <a:off x="4842008" y="6373070"/>
            <a:ext cx="364065" cy="297165"/>
          </a:xfrm>
          <a:prstGeom prst="flowChartExtra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146" name="Documento multiplo 145"/>
          <p:cNvSpPr/>
          <p:nvPr/>
        </p:nvSpPr>
        <p:spPr>
          <a:xfrm>
            <a:off x="4091674" y="6288403"/>
            <a:ext cx="730221" cy="471658"/>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lIns="36000" tIns="0" rIns="36000"/>
          <a:lstStyle/>
          <a:p>
            <a:pPr algn="ctr"/>
            <a:r>
              <a:rPr lang="it-IT" sz="800" dirty="0" smtClean="0"/>
              <a:t>CERTIFICATI</a:t>
            </a:r>
          </a:p>
          <a:p>
            <a:pPr algn="ctr"/>
            <a:r>
              <a:rPr lang="it-IT" sz="800" dirty="0" smtClean="0"/>
              <a:t>AFFISSIONE</a:t>
            </a:r>
          </a:p>
          <a:p>
            <a:pPr algn="ctr"/>
            <a:r>
              <a:rPr lang="it-IT" sz="700" dirty="0" smtClean="0"/>
              <a:t>FIRMATI</a:t>
            </a:r>
            <a:endParaRPr lang="it-IT" sz="700" dirty="0"/>
          </a:p>
        </p:txBody>
      </p:sp>
      <p:cxnSp>
        <p:nvCxnSpPr>
          <p:cNvPr id="148" name="Connettore 1 147"/>
          <p:cNvCxnSpPr>
            <a:stCxn id="136" idx="0"/>
            <a:endCxn id="134" idx="2"/>
          </p:cNvCxnSpPr>
          <p:nvPr/>
        </p:nvCxnSpPr>
        <p:spPr>
          <a:xfrm flipV="1">
            <a:off x="5024041" y="6269353"/>
            <a:ext cx="340" cy="103717"/>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9" name="Connettore 1 148"/>
          <p:cNvCxnSpPr>
            <a:stCxn id="136" idx="1"/>
            <a:endCxn id="146" idx="3"/>
          </p:cNvCxnSpPr>
          <p:nvPr/>
        </p:nvCxnSpPr>
        <p:spPr>
          <a:xfrm flipH="1">
            <a:off x="4821895" y="6521653"/>
            <a:ext cx="111129" cy="2579"/>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0" name="Connettore 1 149"/>
          <p:cNvCxnSpPr>
            <a:endCxn id="146" idx="1"/>
          </p:cNvCxnSpPr>
          <p:nvPr/>
        </p:nvCxnSpPr>
        <p:spPr>
          <a:xfrm>
            <a:off x="4012451" y="6524232"/>
            <a:ext cx="79223" cy="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93" name="CasellaDiTesto 92"/>
          <p:cNvSpPr txBox="1"/>
          <p:nvPr/>
        </p:nvSpPr>
        <p:spPr>
          <a:xfrm>
            <a:off x="414927" y="5595713"/>
            <a:ext cx="2688345" cy="507831"/>
          </a:xfrm>
          <a:prstGeom prst="rect">
            <a:avLst/>
          </a:prstGeom>
          <a:noFill/>
        </p:spPr>
        <p:txBody>
          <a:bodyPr wrap="square" rtlCol="0">
            <a:spAutoFit/>
          </a:bodyPr>
          <a:lstStyle/>
          <a:p>
            <a:pPr algn="just"/>
            <a:r>
              <a:rPr lang="it-IT" sz="900" dirty="0" smtClean="0">
                <a:solidFill>
                  <a:srgbClr val="000000"/>
                </a:solidFill>
              </a:rPr>
              <a:t>La Segreteria generale invia via e-mail al gestore del sito internet CAI (e quindi dell’Albo pretorio online) le delibere assunte da pubblicare.</a:t>
            </a:r>
          </a:p>
        </p:txBody>
      </p:sp>
      <p:sp>
        <p:nvSpPr>
          <p:cNvPr id="107" name="Processo 84"/>
          <p:cNvSpPr/>
          <p:nvPr/>
        </p:nvSpPr>
        <p:spPr>
          <a:xfrm>
            <a:off x="4428285" y="4343078"/>
            <a:ext cx="1025827" cy="284809"/>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COMUNICAZIONE A UFFICI COMPETENTI</a:t>
            </a:r>
            <a:endParaRPr lang="it-IT" sz="800" dirty="0"/>
          </a:p>
        </p:txBody>
      </p:sp>
      <p:sp>
        <p:nvSpPr>
          <p:cNvPr id="108" name="Ovale 107"/>
          <p:cNvSpPr/>
          <p:nvPr/>
        </p:nvSpPr>
        <p:spPr>
          <a:xfrm>
            <a:off x="4120132" y="3978671"/>
            <a:ext cx="384499" cy="35352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t-IT" sz="800" b="1" dirty="0" smtClean="0"/>
          </a:p>
        </p:txBody>
      </p:sp>
      <p:cxnSp>
        <p:nvCxnSpPr>
          <p:cNvPr id="109" name="Connettore 1 108"/>
          <p:cNvCxnSpPr/>
          <p:nvPr/>
        </p:nvCxnSpPr>
        <p:spPr>
          <a:xfrm>
            <a:off x="4314544" y="3868364"/>
            <a:ext cx="1665" cy="110307"/>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2" name="Connettore 4 111"/>
          <p:cNvCxnSpPr>
            <a:stCxn id="108" idx="2"/>
          </p:cNvCxnSpPr>
          <p:nvPr/>
        </p:nvCxnSpPr>
        <p:spPr>
          <a:xfrm rot="10800000" flipV="1">
            <a:off x="3588598" y="4155434"/>
            <a:ext cx="531535" cy="197674"/>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3" name="Processo 130"/>
          <p:cNvSpPr/>
          <p:nvPr/>
        </p:nvSpPr>
        <p:spPr>
          <a:xfrm>
            <a:off x="5596021" y="4357573"/>
            <a:ext cx="1025827" cy="284809"/>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VERIFICA UFFICI COMPETENTI</a:t>
            </a:r>
            <a:endParaRPr lang="it-IT" sz="800" dirty="0"/>
          </a:p>
        </p:txBody>
      </p:sp>
      <p:cxnSp>
        <p:nvCxnSpPr>
          <p:cNvPr id="114" name="Connettore 4 113"/>
          <p:cNvCxnSpPr>
            <a:stCxn id="113" idx="2"/>
            <a:endCxn id="107" idx="3"/>
          </p:cNvCxnSpPr>
          <p:nvPr/>
        </p:nvCxnSpPr>
        <p:spPr>
          <a:xfrm rot="5400000" flipH="1">
            <a:off x="5703074" y="4236522"/>
            <a:ext cx="156899" cy="654823"/>
          </a:xfrm>
          <a:prstGeom prst="bentConnector4">
            <a:avLst>
              <a:gd name="adj1" fmla="val -145699"/>
              <a:gd name="adj2" fmla="val 89164"/>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6" name="Processo 84"/>
          <p:cNvSpPr/>
          <p:nvPr/>
        </p:nvSpPr>
        <p:spPr>
          <a:xfrm>
            <a:off x="3110793" y="4353109"/>
            <a:ext cx="1025827" cy="284809"/>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COMUNICAZIONE DELLA DECISIONE</a:t>
            </a:r>
            <a:endParaRPr lang="it-IT" sz="800" dirty="0"/>
          </a:p>
        </p:txBody>
      </p:sp>
      <p:pic>
        <p:nvPicPr>
          <p:cNvPr id="1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631" y="4131627"/>
            <a:ext cx="717743" cy="24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234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119600" y="476974"/>
            <a:ext cx="4" cy="6361976"/>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6" name="Processo 5"/>
          <p:cNvSpPr/>
          <p:nvPr/>
        </p:nvSpPr>
        <p:spPr>
          <a:xfrm>
            <a:off x="352935" y="531934"/>
            <a:ext cx="2454337" cy="2918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smtClean="0">
                <a:solidFill>
                  <a:srgbClr val="000000"/>
                </a:solidFill>
              </a:rPr>
              <a:t>ORGANIZZAZIONE DEL LAVORO</a:t>
            </a:r>
            <a:endParaRPr lang="it-IT" sz="1200" b="1" dirty="0">
              <a:solidFill>
                <a:srgbClr val="000000"/>
              </a:solidFill>
            </a:endParaRPr>
          </a:p>
        </p:txBody>
      </p:sp>
      <p:cxnSp>
        <p:nvCxnSpPr>
          <p:cNvPr id="7" name="Connettore 1 6"/>
          <p:cNvCxnSpPr/>
          <p:nvPr/>
        </p:nvCxnSpPr>
        <p:spPr>
          <a:xfrm>
            <a:off x="3053300" y="473683"/>
            <a:ext cx="0" cy="6365267"/>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9" name="Connettore 1 8"/>
          <p:cNvCxnSpPr/>
          <p:nvPr/>
        </p:nvCxnSpPr>
        <p:spPr>
          <a:xfrm>
            <a:off x="119603" y="893623"/>
            <a:ext cx="9188567" cy="0"/>
          </a:xfrm>
          <a:prstGeom prst="line">
            <a:avLst/>
          </a:prstGeom>
          <a:ln w="3175" cmpd="sng"/>
          <a:effectLst/>
        </p:spPr>
        <p:style>
          <a:lnRef idx="2">
            <a:schemeClr val="dk1"/>
          </a:lnRef>
          <a:fillRef idx="0">
            <a:schemeClr val="dk1"/>
          </a:fillRef>
          <a:effectRef idx="1">
            <a:schemeClr val="dk1"/>
          </a:effectRef>
          <a:fontRef idx="minor">
            <a:schemeClr val="tx1"/>
          </a:fontRef>
        </p:style>
      </p:cxnSp>
      <p:pic>
        <p:nvPicPr>
          <p:cNvPr id="10" name="Immagine 9" descr="logo_c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239" y="-21317"/>
            <a:ext cx="443012" cy="477212"/>
          </a:xfrm>
          <a:prstGeom prst="rect">
            <a:avLst/>
          </a:prstGeom>
        </p:spPr>
      </p:pic>
      <p:cxnSp>
        <p:nvCxnSpPr>
          <p:cNvPr id="11" name="Connettore 1 10"/>
          <p:cNvCxnSpPr/>
          <p:nvPr/>
        </p:nvCxnSpPr>
        <p:spPr>
          <a:xfrm>
            <a:off x="119600" y="470482"/>
            <a:ext cx="9194918" cy="0"/>
          </a:xfrm>
          <a:prstGeom prst="line">
            <a:avLst/>
          </a:prstGeom>
          <a:ln w="3175" cmpd="sng">
            <a:solidFill>
              <a:schemeClr val="tx1"/>
            </a:solidFill>
          </a:ln>
        </p:spPr>
        <p:style>
          <a:lnRef idx="1">
            <a:schemeClr val="dk1"/>
          </a:lnRef>
          <a:fillRef idx="0">
            <a:schemeClr val="dk1"/>
          </a:fillRef>
          <a:effectRef idx="0">
            <a:schemeClr val="dk1"/>
          </a:effectRef>
          <a:fontRef idx="minor">
            <a:schemeClr val="tx1"/>
          </a:fontRef>
        </p:style>
      </p:cxnSp>
      <p:cxnSp>
        <p:nvCxnSpPr>
          <p:cNvPr id="47" name="Connettore 1 46"/>
          <p:cNvCxnSpPr/>
          <p:nvPr/>
        </p:nvCxnSpPr>
        <p:spPr>
          <a:xfrm flipH="1">
            <a:off x="9308167" y="470483"/>
            <a:ext cx="6360" cy="6374817"/>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48" name="Connettore 1 47"/>
          <p:cNvCxnSpPr/>
          <p:nvPr/>
        </p:nvCxnSpPr>
        <p:spPr>
          <a:xfrm flipH="1">
            <a:off x="5485475" y="470483"/>
            <a:ext cx="1" cy="6368467"/>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49" name="Connettore 1 48"/>
          <p:cNvCxnSpPr/>
          <p:nvPr/>
        </p:nvCxnSpPr>
        <p:spPr>
          <a:xfrm>
            <a:off x="6711952" y="476974"/>
            <a:ext cx="0" cy="6374817"/>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50" name="Titolo 1"/>
          <p:cNvSpPr txBox="1">
            <a:spLocks/>
          </p:cNvSpPr>
          <p:nvPr/>
        </p:nvSpPr>
        <p:spPr>
          <a:xfrm>
            <a:off x="3053301" y="476974"/>
            <a:ext cx="2432175"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Segreteria Generale</a:t>
            </a:r>
            <a:endParaRPr lang="it-IT" sz="1200" b="1" dirty="0">
              <a:solidFill>
                <a:srgbClr val="000000"/>
              </a:solidFill>
            </a:endParaRPr>
          </a:p>
        </p:txBody>
      </p:sp>
      <p:cxnSp>
        <p:nvCxnSpPr>
          <p:cNvPr id="54" name="Connettore 1 53"/>
          <p:cNvCxnSpPr>
            <a:stCxn id="63" idx="2"/>
            <a:endCxn id="73" idx="0"/>
          </p:cNvCxnSpPr>
          <p:nvPr/>
        </p:nvCxnSpPr>
        <p:spPr>
          <a:xfrm>
            <a:off x="6146800" y="3172916"/>
            <a:ext cx="0" cy="136979"/>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55" name="Immagine 54"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5785" y="3936302"/>
            <a:ext cx="251543" cy="202352"/>
          </a:xfrm>
          <a:prstGeom prst="rect">
            <a:avLst/>
          </a:prstGeom>
        </p:spPr>
      </p:pic>
      <p:sp>
        <p:nvSpPr>
          <p:cNvPr id="56" name="Documento 55"/>
          <p:cNvSpPr/>
          <p:nvPr/>
        </p:nvSpPr>
        <p:spPr>
          <a:xfrm>
            <a:off x="3884968" y="2785337"/>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BOZZA DEL VERBALE</a:t>
            </a:r>
            <a:endParaRPr lang="it-IT" sz="800" dirty="0"/>
          </a:p>
        </p:txBody>
      </p:sp>
      <p:sp>
        <p:nvSpPr>
          <p:cNvPr id="63" name="Documento 62"/>
          <p:cNvSpPr/>
          <p:nvPr/>
        </p:nvSpPr>
        <p:spPr>
          <a:xfrm>
            <a:off x="5813519" y="2788641"/>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BOZZA DEL VERBALE</a:t>
            </a:r>
            <a:endParaRPr lang="it-IT" sz="800" dirty="0"/>
          </a:p>
        </p:txBody>
      </p:sp>
      <p:cxnSp>
        <p:nvCxnSpPr>
          <p:cNvPr id="69" name="Connettore 2 68"/>
          <p:cNvCxnSpPr>
            <a:stCxn id="56" idx="3"/>
            <a:endCxn id="63" idx="1"/>
          </p:cNvCxnSpPr>
          <p:nvPr/>
        </p:nvCxnSpPr>
        <p:spPr>
          <a:xfrm>
            <a:off x="4551530" y="2991076"/>
            <a:ext cx="1261989" cy="3304"/>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Processo 72"/>
          <p:cNvSpPr/>
          <p:nvPr/>
        </p:nvSpPr>
        <p:spPr>
          <a:xfrm>
            <a:off x="5695255" y="3309895"/>
            <a:ext cx="903089" cy="29216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CORREZIONI E INTEGRAZIONI</a:t>
            </a:r>
            <a:endParaRPr lang="it-IT" sz="800" dirty="0"/>
          </a:p>
        </p:txBody>
      </p:sp>
      <p:sp>
        <p:nvSpPr>
          <p:cNvPr id="82" name="Documento 81"/>
          <p:cNvSpPr/>
          <p:nvPr/>
        </p:nvSpPr>
        <p:spPr>
          <a:xfrm>
            <a:off x="3465008" y="4719566"/>
            <a:ext cx="755462" cy="463834"/>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LETTERA DI CONVOCAZIONE</a:t>
            </a:r>
          </a:p>
          <a:p>
            <a:pPr algn="ctr"/>
            <a:r>
              <a:rPr lang="it-IT" sz="700" dirty="0" smtClean="0"/>
              <a:t>RIUNIONE DOPO</a:t>
            </a:r>
            <a:endParaRPr lang="it-IT" sz="700" dirty="0"/>
          </a:p>
        </p:txBody>
      </p:sp>
      <p:sp>
        <p:nvSpPr>
          <p:cNvPr id="87" name="Documento 86"/>
          <p:cNvSpPr/>
          <p:nvPr/>
        </p:nvSpPr>
        <p:spPr>
          <a:xfrm>
            <a:off x="8239031" y="4714418"/>
            <a:ext cx="755462" cy="463834"/>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LETTERA DI CONVOCAZIONE</a:t>
            </a:r>
          </a:p>
          <a:p>
            <a:pPr algn="ctr"/>
            <a:r>
              <a:rPr lang="it-IT" sz="700" dirty="0" smtClean="0"/>
              <a:t>RIUNIONE DOPO</a:t>
            </a:r>
            <a:endParaRPr lang="it-IT" sz="700" dirty="0"/>
          </a:p>
        </p:txBody>
      </p:sp>
      <p:sp>
        <p:nvSpPr>
          <p:cNvPr id="70" name="Ovale 69"/>
          <p:cNvSpPr/>
          <p:nvPr/>
        </p:nvSpPr>
        <p:spPr>
          <a:xfrm>
            <a:off x="164398" y="4086420"/>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17</a:t>
            </a:r>
          </a:p>
        </p:txBody>
      </p:sp>
      <p:sp>
        <p:nvSpPr>
          <p:cNvPr id="71" name="CasellaDiTesto 70"/>
          <p:cNvSpPr txBox="1"/>
          <p:nvPr/>
        </p:nvSpPr>
        <p:spPr>
          <a:xfrm>
            <a:off x="402833" y="3251986"/>
            <a:ext cx="2688345" cy="784830"/>
          </a:xfrm>
          <a:prstGeom prst="rect">
            <a:avLst/>
          </a:prstGeom>
          <a:noFill/>
        </p:spPr>
        <p:txBody>
          <a:bodyPr wrap="square" rtlCol="0">
            <a:spAutoFit/>
          </a:bodyPr>
          <a:lstStyle/>
          <a:p>
            <a:pPr algn="just"/>
            <a:r>
              <a:rPr lang="it-IT" sz="900" dirty="0" smtClean="0">
                <a:solidFill>
                  <a:srgbClr val="000000"/>
                </a:solidFill>
              </a:rPr>
              <a:t>Il verbale verrà quindi inserito dalla Segreteria generale come primo punto dell’ordine del giorno nella lettera di convocazione per la riunione successiva del Comitato Centrale, affinché venga approvato.</a:t>
            </a:r>
          </a:p>
        </p:txBody>
      </p:sp>
      <p:cxnSp>
        <p:nvCxnSpPr>
          <p:cNvPr id="72" name="Connettore 1 71"/>
          <p:cNvCxnSpPr/>
          <p:nvPr/>
        </p:nvCxnSpPr>
        <p:spPr>
          <a:xfrm>
            <a:off x="7905752" y="470483"/>
            <a:ext cx="0" cy="6374817"/>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75" name="Titolo 1"/>
          <p:cNvSpPr txBox="1">
            <a:spLocks/>
          </p:cNvSpPr>
          <p:nvPr/>
        </p:nvSpPr>
        <p:spPr>
          <a:xfrm>
            <a:off x="7905752" y="473683"/>
            <a:ext cx="1402415"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Comitato Centrale</a:t>
            </a:r>
            <a:endParaRPr lang="it-IT" sz="1200" b="1" dirty="0">
              <a:solidFill>
                <a:srgbClr val="000000"/>
              </a:solidFill>
            </a:endParaRPr>
          </a:p>
        </p:txBody>
      </p:sp>
      <p:sp>
        <p:nvSpPr>
          <p:cNvPr id="76" name="Titolo 1"/>
          <p:cNvSpPr txBox="1">
            <a:spLocks/>
          </p:cNvSpPr>
          <p:nvPr/>
        </p:nvSpPr>
        <p:spPr>
          <a:xfrm>
            <a:off x="0" y="-25592"/>
            <a:ext cx="8961239" cy="4738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400" b="1" dirty="0" smtClean="0">
                <a:solidFill>
                  <a:srgbClr val="000000"/>
                </a:solidFill>
              </a:rPr>
              <a:t>Scheda 27. PROCESSO “COMITATO CENTRALE DI INDIRIZZO E DI CONTROLLO” (segue)</a:t>
            </a:r>
            <a:endParaRPr lang="it-IT" sz="1400" b="1" dirty="0">
              <a:solidFill>
                <a:srgbClr val="000000"/>
              </a:solidFill>
            </a:endParaRPr>
          </a:p>
        </p:txBody>
      </p:sp>
      <p:sp>
        <p:nvSpPr>
          <p:cNvPr id="123" name="Processo 122"/>
          <p:cNvSpPr/>
          <p:nvPr/>
        </p:nvSpPr>
        <p:spPr>
          <a:xfrm>
            <a:off x="3131201" y="4190328"/>
            <a:ext cx="1025827" cy="272284"/>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PUBBLICAZIONE SITO</a:t>
            </a:r>
          </a:p>
          <a:p>
            <a:pPr algn="ctr"/>
            <a:r>
              <a:rPr lang="it-IT" sz="700" dirty="0" smtClean="0"/>
              <a:t>AREA RISERVATA CC</a:t>
            </a:r>
            <a:endParaRPr lang="it-IT" sz="700" dirty="0"/>
          </a:p>
        </p:txBody>
      </p:sp>
      <p:cxnSp>
        <p:nvCxnSpPr>
          <p:cNvPr id="174" name="Connettore 4 173"/>
          <p:cNvCxnSpPr>
            <a:endCxn id="56" idx="1"/>
          </p:cNvCxnSpPr>
          <p:nvPr/>
        </p:nvCxnSpPr>
        <p:spPr>
          <a:xfrm rot="16200000" flipH="1">
            <a:off x="3192532" y="2298639"/>
            <a:ext cx="744745" cy="640127"/>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0" name="Connettore 4 179"/>
          <p:cNvCxnSpPr>
            <a:stCxn id="123" idx="0"/>
            <a:endCxn id="55" idx="1"/>
          </p:cNvCxnSpPr>
          <p:nvPr/>
        </p:nvCxnSpPr>
        <p:spPr>
          <a:xfrm rot="5400000" flipH="1" flipV="1">
            <a:off x="3613525" y="4068068"/>
            <a:ext cx="152850" cy="91670"/>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88" name="CasellaDiTesto 187"/>
          <p:cNvSpPr txBox="1"/>
          <p:nvPr/>
        </p:nvSpPr>
        <p:spPr>
          <a:xfrm>
            <a:off x="3279022" y="4498969"/>
            <a:ext cx="1730611" cy="200055"/>
          </a:xfrm>
          <a:prstGeom prst="rect">
            <a:avLst/>
          </a:prstGeom>
          <a:noFill/>
        </p:spPr>
        <p:txBody>
          <a:bodyPr wrap="square" rtlCol="0">
            <a:spAutoFit/>
          </a:bodyPr>
          <a:lstStyle/>
          <a:p>
            <a:pPr algn="ctr"/>
            <a:r>
              <a:rPr lang="it-IT" sz="700" dirty="0" smtClean="0"/>
              <a:t>Inserito nella</a:t>
            </a:r>
          </a:p>
        </p:txBody>
      </p:sp>
      <p:cxnSp>
        <p:nvCxnSpPr>
          <p:cNvPr id="192" name="Connettore 2 191"/>
          <p:cNvCxnSpPr>
            <a:stCxn id="82" idx="3"/>
            <a:endCxn id="87" idx="1"/>
          </p:cNvCxnSpPr>
          <p:nvPr/>
        </p:nvCxnSpPr>
        <p:spPr>
          <a:xfrm flipV="1">
            <a:off x="4220470" y="4946335"/>
            <a:ext cx="4018561" cy="5148"/>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8" name="Titolo 1"/>
          <p:cNvSpPr txBox="1">
            <a:spLocks/>
          </p:cNvSpPr>
          <p:nvPr/>
        </p:nvSpPr>
        <p:spPr>
          <a:xfrm>
            <a:off x="5485476" y="476974"/>
            <a:ext cx="1226476"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Direzione</a:t>
            </a:r>
            <a:endParaRPr lang="it-IT" sz="1200" b="1" dirty="0">
              <a:solidFill>
                <a:srgbClr val="000000"/>
              </a:solidFill>
            </a:endParaRPr>
          </a:p>
        </p:txBody>
      </p:sp>
      <p:sp>
        <p:nvSpPr>
          <p:cNvPr id="129" name="Titolo 1"/>
          <p:cNvSpPr txBox="1">
            <a:spLocks/>
          </p:cNvSpPr>
          <p:nvPr/>
        </p:nvSpPr>
        <p:spPr>
          <a:xfrm>
            <a:off x="6711952" y="479512"/>
            <a:ext cx="1193800"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Comitato Direttivo Centrale</a:t>
            </a:r>
            <a:endParaRPr lang="it-IT" sz="1200" b="1" dirty="0">
              <a:solidFill>
                <a:srgbClr val="000000"/>
              </a:solidFill>
            </a:endParaRPr>
          </a:p>
        </p:txBody>
      </p:sp>
      <p:sp>
        <p:nvSpPr>
          <p:cNvPr id="152" name="Ovale 151"/>
          <p:cNvSpPr/>
          <p:nvPr/>
        </p:nvSpPr>
        <p:spPr>
          <a:xfrm>
            <a:off x="170642" y="983732"/>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13</a:t>
            </a:r>
          </a:p>
        </p:txBody>
      </p:sp>
      <p:sp>
        <p:nvSpPr>
          <p:cNvPr id="157" name="CasellaDiTesto 156"/>
          <p:cNvSpPr txBox="1"/>
          <p:nvPr/>
        </p:nvSpPr>
        <p:spPr>
          <a:xfrm>
            <a:off x="4074115" y="1311189"/>
            <a:ext cx="1109521" cy="200055"/>
          </a:xfrm>
          <a:prstGeom prst="rect">
            <a:avLst/>
          </a:prstGeom>
          <a:noFill/>
        </p:spPr>
        <p:txBody>
          <a:bodyPr wrap="square" rtlCol="0">
            <a:spAutoFit/>
          </a:bodyPr>
          <a:lstStyle/>
          <a:p>
            <a:pPr algn="ctr"/>
            <a:r>
              <a:rPr lang="it-IT" sz="700" dirty="0" smtClean="0"/>
              <a:t>Via mail</a:t>
            </a:r>
          </a:p>
        </p:txBody>
      </p:sp>
      <p:sp>
        <p:nvSpPr>
          <p:cNvPr id="158" name="Processo 157"/>
          <p:cNvSpPr/>
          <p:nvPr/>
        </p:nvSpPr>
        <p:spPr>
          <a:xfrm>
            <a:off x="3378851" y="1127794"/>
            <a:ext cx="871687" cy="409098"/>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COMUNICAZIONE DELIBERE </a:t>
            </a:r>
          </a:p>
          <a:p>
            <a:pPr algn="ctr"/>
            <a:r>
              <a:rPr lang="it-IT" sz="700" dirty="0" smtClean="0"/>
              <a:t>PER ALBO PRETORIO</a:t>
            </a:r>
          </a:p>
        </p:txBody>
      </p:sp>
      <p:sp>
        <p:nvSpPr>
          <p:cNvPr id="160" name="CasellaDiTesto 159"/>
          <p:cNvSpPr txBox="1"/>
          <p:nvPr/>
        </p:nvSpPr>
        <p:spPr>
          <a:xfrm>
            <a:off x="4051974" y="1071964"/>
            <a:ext cx="1109521" cy="200055"/>
          </a:xfrm>
          <a:prstGeom prst="rect">
            <a:avLst/>
          </a:prstGeom>
          <a:noFill/>
        </p:spPr>
        <p:txBody>
          <a:bodyPr wrap="square" rtlCol="0">
            <a:spAutoFit/>
          </a:bodyPr>
          <a:lstStyle/>
          <a:p>
            <a:pPr algn="ctr"/>
            <a:r>
              <a:rPr lang="it-IT" sz="700" b="1" dirty="0" smtClean="0"/>
              <a:t>A Gestore Sito</a:t>
            </a:r>
          </a:p>
        </p:txBody>
      </p:sp>
      <p:cxnSp>
        <p:nvCxnSpPr>
          <p:cNvPr id="161" name="Connettore 1 160"/>
          <p:cNvCxnSpPr>
            <a:stCxn id="163" idx="0"/>
          </p:cNvCxnSpPr>
          <p:nvPr/>
        </p:nvCxnSpPr>
        <p:spPr>
          <a:xfrm flipV="1">
            <a:off x="5019747" y="1071964"/>
            <a:ext cx="0" cy="429702"/>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63" name="Processo 162"/>
          <p:cNvSpPr/>
          <p:nvPr/>
        </p:nvSpPr>
        <p:spPr>
          <a:xfrm>
            <a:off x="4577077" y="1501666"/>
            <a:ext cx="885340" cy="272284"/>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PUBBLICAZIONE DELIBERE </a:t>
            </a:r>
            <a:endParaRPr lang="it-IT" sz="800" dirty="0"/>
          </a:p>
        </p:txBody>
      </p:sp>
      <p:cxnSp>
        <p:nvCxnSpPr>
          <p:cNvPr id="164" name="Connettore 1 163"/>
          <p:cNvCxnSpPr>
            <a:endCxn id="158" idx="3"/>
          </p:cNvCxnSpPr>
          <p:nvPr/>
        </p:nvCxnSpPr>
        <p:spPr>
          <a:xfrm flipH="1">
            <a:off x="4250538" y="1332343"/>
            <a:ext cx="769270" cy="0"/>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65" name="Ovale 164"/>
          <p:cNvSpPr/>
          <p:nvPr/>
        </p:nvSpPr>
        <p:spPr>
          <a:xfrm>
            <a:off x="170642" y="1711846"/>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14</a:t>
            </a:r>
          </a:p>
        </p:txBody>
      </p:sp>
      <p:sp>
        <p:nvSpPr>
          <p:cNvPr id="166" name="CasellaDiTesto 165"/>
          <p:cNvSpPr txBox="1"/>
          <p:nvPr/>
        </p:nvSpPr>
        <p:spPr>
          <a:xfrm>
            <a:off x="402833" y="956535"/>
            <a:ext cx="2688345" cy="646331"/>
          </a:xfrm>
          <a:prstGeom prst="rect">
            <a:avLst/>
          </a:prstGeom>
          <a:noFill/>
        </p:spPr>
        <p:txBody>
          <a:bodyPr wrap="square" rtlCol="0">
            <a:spAutoFit/>
          </a:bodyPr>
          <a:lstStyle/>
          <a:p>
            <a:pPr algn="just"/>
            <a:r>
              <a:rPr lang="it-IT" sz="900" dirty="0" smtClean="0">
                <a:solidFill>
                  <a:srgbClr val="000000"/>
                </a:solidFill>
              </a:rPr>
              <a:t>Trascorsi quindici giorni la Segreteria avverte il </a:t>
            </a:r>
            <a:r>
              <a:rPr lang="it-IT" sz="900" dirty="0" err="1" smtClean="0">
                <a:solidFill>
                  <a:srgbClr val="000000"/>
                </a:solidFill>
              </a:rPr>
              <a:t>il</a:t>
            </a:r>
            <a:r>
              <a:rPr lang="it-IT" sz="900" dirty="0" smtClean="0">
                <a:solidFill>
                  <a:srgbClr val="000000"/>
                </a:solidFill>
              </a:rPr>
              <a:t> gestore del sito internet CAI </a:t>
            </a:r>
            <a:r>
              <a:rPr lang="it-IT" sz="900" dirty="0" err="1" smtClean="0">
                <a:solidFill>
                  <a:srgbClr val="000000"/>
                </a:solidFill>
              </a:rPr>
              <a:t>affinchè</a:t>
            </a:r>
            <a:r>
              <a:rPr lang="it-IT" sz="900" dirty="0" smtClean="0">
                <a:solidFill>
                  <a:srgbClr val="000000"/>
                </a:solidFill>
              </a:rPr>
              <a:t> le delibere vengano trasferite dall’Albo pretorio online all’area riservata dei componenti del CDC e del CC.</a:t>
            </a:r>
          </a:p>
        </p:txBody>
      </p:sp>
      <p:sp>
        <p:nvSpPr>
          <p:cNvPr id="167" name="Processo 166"/>
          <p:cNvSpPr/>
          <p:nvPr/>
        </p:nvSpPr>
        <p:spPr>
          <a:xfrm>
            <a:off x="4408183" y="2429172"/>
            <a:ext cx="1025827" cy="272284"/>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PUBBLICAZIONE SITO</a:t>
            </a:r>
          </a:p>
          <a:p>
            <a:pPr algn="ctr"/>
            <a:r>
              <a:rPr lang="it-IT" sz="700" dirty="0" smtClean="0"/>
              <a:t>AREA RISERVATA CDC/CC</a:t>
            </a:r>
            <a:endParaRPr lang="it-IT" sz="700" dirty="0"/>
          </a:p>
        </p:txBody>
      </p:sp>
      <p:pic>
        <p:nvPicPr>
          <p:cNvPr id="168" name="Immagine 167"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068" y="1859831"/>
            <a:ext cx="251543" cy="202352"/>
          </a:xfrm>
          <a:prstGeom prst="rect">
            <a:avLst/>
          </a:prstGeom>
        </p:spPr>
      </p:pic>
      <p:sp>
        <p:nvSpPr>
          <p:cNvPr id="169" name="CasellaDiTesto 168"/>
          <p:cNvSpPr txBox="1"/>
          <p:nvPr/>
        </p:nvSpPr>
        <p:spPr>
          <a:xfrm>
            <a:off x="4049989" y="2212479"/>
            <a:ext cx="1109521" cy="200055"/>
          </a:xfrm>
          <a:prstGeom prst="rect">
            <a:avLst/>
          </a:prstGeom>
          <a:noFill/>
        </p:spPr>
        <p:txBody>
          <a:bodyPr wrap="square" rtlCol="0">
            <a:spAutoFit/>
          </a:bodyPr>
          <a:lstStyle/>
          <a:p>
            <a:pPr algn="ctr"/>
            <a:r>
              <a:rPr lang="it-IT" sz="700" dirty="0" smtClean="0"/>
              <a:t>Via mail</a:t>
            </a:r>
          </a:p>
        </p:txBody>
      </p:sp>
      <p:sp>
        <p:nvSpPr>
          <p:cNvPr id="170" name="Processo 169"/>
          <p:cNvSpPr/>
          <p:nvPr/>
        </p:nvSpPr>
        <p:spPr>
          <a:xfrm>
            <a:off x="3430925" y="2041784"/>
            <a:ext cx="871687" cy="409098"/>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COMUNICAZIONE  SPOSTAMENTO DELIBERE </a:t>
            </a:r>
          </a:p>
        </p:txBody>
      </p:sp>
      <p:sp>
        <p:nvSpPr>
          <p:cNvPr id="171" name="CasellaDiTesto 170"/>
          <p:cNvSpPr txBox="1"/>
          <p:nvPr/>
        </p:nvSpPr>
        <p:spPr>
          <a:xfrm>
            <a:off x="4053248" y="1973254"/>
            <a:ext cx="1109521" cy="200055"/>
          </a:xfrm>
          <a:prstGeom prst="rect">
            <a:avLst/>
          </a:prstGeom>
          <a:noFill/>
        </p:spPr>
        <p:txBody>
          <a:bodyPr wrap="square" rtlCol="0">
            <a:spAutoFit/>
          </a:bodyPr>
          <a:lstStyle/>
          <a:p>
            <a:pPr algn="ctr"/>
            <a:r>
              <a:rPr lang="it-IT" sz="700" b="1" dirty="0" smtClean="0"/>
              <a:t>A Gestore Sito</a:t>
            </a:r>
          </a:p>
        </p:txBody>
      </p:sp>
      <p:cxnSp>
        <p:nvCxnSpPr>
          <p:cNvPr id="172" name="Connettore 1 171"/>
          <p:cNvCxnSpPr>
            <a:stCxn id="167" idx="0"/>
          </p:cNvCxnSpPr>
          <p:nvPr/>
        </p:nvCxnSpPr>
        <p:spPr>
          <a:xfrm flipV="1">
            <a:off x="4921097" y="2011214"/>
            <a:ext cx="0" cy="417958"/>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73" name="Connettore 4 172"/>
          <p:cNvCxnSpPr>
            <a:stCxn id="168" idx="2"/>
            <a:endCxn id="170" idx="1"/>
          </p:cNvCxnSpPr>
          <p:nvPr/>
        </p:nvCxnSpPr>
        <p:spPr>
          <a:xfrm rot="16200000" flipH="1">
            <a:off x="3245807" y="2061215"/>
            <a:ext cx="184150" cy="186085"/>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5" name="Connettore 4 174"/>
          <p:cNvCxnSpPr>
            <a:stCxn id="163" idx="2"/>
            <a:endCxn id="168" idx="0"/>
          </p:cNvCxnSpPr>
          <p:nvPr/>
        </p:nvCxnSpPr>
        <p:spPr>
          <a:xfrm rot="5400000">
            <a:off x="4089354" y="929437"/>
            <a:ext cx="85881" cy="1774907"/>
          </a:xfrm>
          <a:prstGeom prst="bentConnector3">
            <a:avLst>
              <a:gd name="adj1" fmla="val 50000"/>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76" name="CasellaDiTesto 175"/>
          <p:cNvSpPr txBox="1"/>
          <p:nvPr/>
        </p:nvSpPr>
        <p:spPr>
          <a:xfrm>
            <a:off x="3201724" y="1639597"/>
            <a:ext cx="1109521" cy="200055"/>
          </a:xfrm>
          <a:prstGeom prst="rect">
            <a:avLst/>
          </a:prstGeom>
          <a:noFill/>
        </p:spPr>
        <p:txBody>
          <a:bodyPr wrap="square" rtlCol="0">
            <a:spAutoFit/>
          </a:bodyPr>
          <a:lstStyle/>
          <a:p>
            <a:pPr algn="ctr"/>
            <a:r>
              <a:rPr lang="it-IT" sz="700" dirty="0" smtClean="0"/>
              <a:t>Trascorsi quindici giorni</a:t>
            </a:r>
          </a:p>
        </p:txBody>
      </p:sp>
      <p:cxnSp>
        <p:nvCxnSpPr>
          <p:cNvPr id="177" name="Connettore 1 176"/>
          <p:cNvCxnSpPr>
            <a:endCxn id="170" idx="3"/>
          </p:cNvCxnSpPr>
          <p:nvPr/>
        </p:nvCxnSpPr>
        <p:spPr>
          <a:xfrm flipH="1">
            <a:off x="4302612" y="2246333"/>
            <a:ext cx="618485" cy="0"/>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79" name="Ovale 178"/>
          <p:cNvSpPr/>
          <p:nvPr/>
        </p:nvSpPr>
        <p:spPr>
          <a:xfrm>
            <a:off x="5126414" y="1135116"/>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12</a:t>
            </a:r>
          </a:p>
        </p:txBody>
      </p:sp>
      <p:sp>
        <p:nvSpPr>
          <p:cNvPr id="181" name="Ovale 180"/>
          <p:cNvSpPr/>
          <p:nvPr/>
        </p:nvSpPr>
        <p:spPr>
          <a:xfrm>
            <a:off x="5020180" y="2074811"/>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13</a:t>
            </a:r>
          </a:p>
        </p:txBody>
      </p:sp>
      <p:sp>
        <p:nvSpPr>
          <p:cNvPr id="182" name="Ovale 181"/>
          <p:cNvSpPr/>
          <p:nvPr/>
        </p:nvSpPr>
        <p:spPr>
          <a:xfrm>
            <a:off x="164398" y="2450882"/>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15</a:t>
            </a:r>
          </a:p>
        </p:txBody>
      </p:sp>
      <p:sp>
        <p:nvSpPr>
          <p:cNvPr id="184" name="CasellaDiTesto 183"/>
          <p:cNvSpPr txBox="1"/>
          <p:nvPr/>
        </p:nvSpPr>
        <p:spPr>
          <a:xfrm>
            <a:off x="402833" y="1639597"/>
            <a:ext cx="2688345" cy="646331"/>
          </a:xfrm>
          <a:prstGeom prst="rect">
            <a:avLst/>
          </a:prstGeom>
          <a:noFill/>
        </p:spPr>
        <p:txBody>
          <a:bodyPr wrap="square" rtlCol="0">
            <a:spAutoFit/>
          </a:bodyPr>
          <a:lstStyle/>
          <a:p>
            <a:pPr algn="just"/>
            <a:r>
              <a:rPr lang="it-IT" sz="900" dirty="0" smtClean="0">
                <a:solidFill>
                  <a:srgbClr val="000000"/>
                </a:solidFill>
              </a:rPr>
              <a:t>La Segreteria generale, su incarico del Direttore, verifica il testo del verbale, eventualmente avvalendosi della registrazione, e ne trasmette bozza al Direttore. </a:t>
            </a:r>
          </a:p>
        </p:txBody>
      </p:sp>
      <p:sp>
        <p:nvSpPr>
          <p:cNvPr id="185" name="Ovale 184"/>
          <p:cNvSpPr/>
          <p:nvPr/>
        </p:nvSpPr>
        <p:spPr>
          <a:xfrm>
            <a:off x="164398" y="3277212"/>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16</a:t>
            </a:r>
          </a:p>
        </p:txBody>
      </p:sp>
      <p:sp>
        <p:nvSpPr>
          <p:cNvPr id="186" name="CasellaDiTesto 185"/>
          <p:cNvSpPr txBox="1"/>
          <p:nvPr/>
        </p:nvSpPr>
        <p:spPr>
          <a:xfrm>
            <a:off x="402833" y="2413361"/>
            <a:ext cx="2688345" cy="784830"/>
          </a:xfrm>
          <a:prstGeom prst="rect">
            <a:avLst/>
          </a:prstGeom>
          <a:noFill/>
        </p:spPr>
        <p:txBody>
          <a:bodyPr wrap="square" rtlCol="0">
            <a:spAutoFit/>
          </a:bodyPr>
          <a:lstStyle/>
          <a:p>
            <a:pPr algn="just"/>
            <a:r>
              <a:rPr lang="it-IT" sz="900" dirty="0" smtClean="0">
                <a:solidFill>
                  <a:srgbClr val="000000"/>
                </a:solidFill>
              </a:rPr>
              <a:t>Il verbale corretto dal Direttore viene quindi trasmesso al Presidente generale perché apporti le dovute modifiche. Dopodiché viene pubblicato dalla Segreteria generale sul sito internet CAI, nell’area riservata ai Consiglieri.</a:t>
            </a:r>
          </a:p>
        </p:txBody>
      </p:sp>
      <p:sp>
        <p:nvSpPr>
          <p:cNvPr id="187" name="CasellaDiTesto 186"/>
          <p:cNvSpPr txBox="1"/>
          <p:nvPr/>
        </p:nvSpPr>
        <p:spPr>
          <a:xfrm>
            <a:off x="3011746" y="2820697"/>
            <a:ext cx="1109521" cy="200055"/>
          </a:xfrm>
          <a:prstGeom prst="rect">
            <a:avLst/>
          </a:prstGeom>
          <a:noFill/>
        </p:spPr>
        <p:txBody>
          <a:bodyPr wrap="square" rtlCol="0">
            <a:spAutoFit/>
          </a:bodyPr>
          <a:lstStyle/>
          <a:p>
            <a:pPr algn="ctr"/>
            <a:r>
              <a:rPr lang="it-IT" sz="700" dirty="0" smtClean="0"/>
              <a:t>Nel frattempo</a:t>
            </a:r>
          </a:p>
        </p:txBody>
      </p:sp>
      <p:sp>
        <p:nvSpPr>
          <p:cNvPr id="189" name="Documento 188"/>
          <p:cNvSpPr/>
          <p:nvPr/>
        </p:nvSpPr>
        <p:spPr>
          <a:xfrm>
            <a:off x="4602441" y="3188908"/>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VERBALE</a:t>
            </a:r>
          </a:p>
          <a:p>
            <a:pPr algn="ctr"/>
            <a:r>
              <a:rPr lang="it-IT" sz="700" dirty="0" smtClean="0"/>
              <a:t>RIVISTO DA DIRETTORE</a:t>
            </a:r>
            <a:endParaRPr lang="it-IT" sz="700" dirty="0"/>
          </a:p>
        </p:txBody>
      </p:sp>
      <p:cxnSp>
        <p:nvCxnSpPr>
          <p:cNvPr id="190" name="Connettore 2 189"/>
          <p:cNvCxnSpPr>
            <a:stCxn id="73" idx="1"/>
            <a:endCxn id="189" idx="3"/>
          </p:cNvCxnSpPr>
          <p:nvPr/>
        </p:nvCxnSpPr>
        <p:spPr>
          <a:xfrm flipH="1" flipV="1">
            <a:off x="5269003" y="3394647"/>
            <a:ext cx="426252" cy="61328"/>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1" name="Connettore 4 190"/>
          <p:cNvCxnSpPr>
            <a:stCxn id="189" idx="2"/>
            <a:endCxn id="193" idx="1"/>
          </p:cNvCxnSpPr>
          <p:nvPr/>
        </p:nvCxnSpPr>
        <p:spPr>
          <a:xfrm rot="16200000" flipH="1">
            <a:off x="5868441" y="2640463"/>
            <a:ext cx="174410" cy="2039849"/>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3" name="Documento 192"/>
          <p:cNvSpPr/>
          <p:nvPr/>
        </p:nvSpPr>
        <p:spPr>
          <a:xfrm>
            <a:off x="6975571" y="3541854"/>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VERBALE</a:t>
            </a:r>
          </a:p>
          <a:p>
            <a:pPr algn="ctr"/>
            <a:r>
              <a:rPr lang="it-IT" sz="700" dirty="0" smtClean="0"/>
              <a:t>RIVISTO DA DIRETTORE</a:t>
            </a:r>
            <a:endParaRPr lang="it-IT" sz="700" dirty="0"/>
          </a:p>
        </p:txBody>
      </p:sp>
      <p:cxnSp>
        <p:nvCxnSpPr>
          <p:cNvPr id="194" name="Connettore 1 193"/>
          <p:cNvCxnSpPr>
            <a:stCxn id="193" idx="2"/>
            <a:endCxn id="195" idx="0"/>
          </p:cNvCxnSpPr>
          <p:nvPr/>
        </p:nvCxnSpPr>
        <p:spPr>
          <a:xfrm>
            <a:off x="7308852" y="3926129"/>
            <a:ext cx="0" cy="73981"/>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95" name="Processo 194"/>
          <p:cNvSpPr/>
          <p:nvPr/>
        </p:nvSpPr>
        <p:spPr>
          <a:xfrm>
            <a:off x="6857307" y="4000110"/>
            <a:ext cx="903089" cy="29216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800" dirty="0" smtClean="0"/>
              <a:t>CORREZIONI E INTEGRAZIONI</a:t>
            </a:r>
            <a:endParaRPr lang="it-IT" sz="800" dirty="0"/>
          </a:p>
        </p:txBody>
      </p:sp>
      <p:sp>
        <p:nvSpPr>
          <p:cNvPr id="196" name="Documento 195"/>
          <p:cNvSpPr/>
          <p:nvPr/>
        </p:nvSpPr>
        <p:spPr>
          <a:xfrm>
            <a:off x="4229217" y="3836000"/>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VERBALE</a:t>
            </a:r>
          </a:p>
        </p:txBody>
      </p:sp>
      <p:cxnSp>
        <p:nvCxnSpPr>
          <p:cNvPr id="197" name="Connettore 2 196"/>
          <p:cNvCxnSpPr>
            <a:stCxn id="101" idx="2"/>
          </p:cNvCxnSpPr>
          <p:nvPr/>
        </p:nvCxnSpPr>
        <p:spPr>
          <a:xfrm>
            <a:off x="4699924" y="5893413"/>
            <a:ext cx="0" cy="951887"/>
          </a:xfrm>
          <a:prstGeom prst="straightConnector1">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a:stCxn id="55" idx="3"/>
            <a:endCxn id="196" idx="1"/>
          </p:cNvCxnSpPr>
          <p:nvPr/>
        </p:nvCxnSpPr>
        <p:spPr>
          <a:xfrm>
            <a:off x="3987328" y="4037478"/>
            <a:ext cx="241889" cy="4261"/>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10" name="Ovale 209"/>
          <p:cNvSpPr/>
          <p:nvPr/>
        </p:nvSpPr>
        <p:spPr>
          <a:xfrm>
            <a:off x="4108272" y="3215865"/>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14</a:t>
            </a:r>
          </a:p>
        </p:txBody>
      </p:sp>
      <p:pic>
        <p:nvPicPr>
          <p:cNvPr id="232" name="Immagine 231"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572" y="4570732"/>
            <a:ext cx="251543" cy="202352"/>
          </a:xfrm>
          <a:prstGeom prst="rect">
            <a:avLst/>
          </a:prstGeom>
        </p:spPr>
      </p:pic>
      <p:cxnSp>
        <p:nvCxnSpPr>
          <p:cNvPr id="233" name="Connettore 1 232"/>
          <p:cNvCxnSpPr>
            <a:stCxn id="232" idx="0"/>
            <a:endCxn id="196" idx="2"/>
          </p:cNvCxnSpPr>
          <p:nvPr/>
        </p:nvCxnSpPr>
        <p:spPr>
          <a:xfrm flipH="1" flipV="1">
            <a:off x="4562498" y="4220275"/>
            <a:ext cx="2846" cy="350457"/>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6" name="Connettore 4 235"/>
          <p:cNvCxnSpPr>
            <a:stCxn id="82" idx="0"/>
            <a:endCxn id="232" idx="1"/>
          </p:cNvCxnSpPr>
          <p:nvPr/>
        </p:nvCxnSpPr>
        <p:spPr>
          <a:xfrm rot="5400000" flipH="1" flipV="1">
            <a:off x="4117326" y="4397321"/>
            <a:ext cx="47658" cy="596833"/>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41" name="Ovale 240"/>
          <p:cNvSpPr/>
          <p:nvPr/>
        </p:nvSpPr>
        <p:spPr>
          <a:xfrm>
            <a:off x="3136433" y="4790496"/>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16</a:t>
            </a:r>
          </a:p>
        </p:txBody>
      </p:sp>
      <p:cxnSp>
        <p:nvCxnSpPr>
          <p:cNvPr id="90" name="Connettore 1 89"/>
          <p:cNvCxnSpPr>
            <a:endCxn id="158" idx="0"/>
          </p:cNvCxnSpPr>
          <p:nvPr/>
        </p:nvCxnSpPr>
        <p:spPr>
          <a:xfrm>
            <a:off x="3814695" y="893623"/>
            <a:ext cx="0" cy="234171"/>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97" name="Ovale 96"/>
          <p:cNvSpPr/>
          <p:nvPr/>
        </p:nvSpPr>
        <p:spPr>
          <a:xfrm>
            <a:off x="170642" y="4981735"/>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18</a:t>
            </a:r>
          </a:p>
        </p:txBody>
      </p:sp>
      <p:sp>
        <p:nvSpPr>
          <p:cNvPr id="98" name="CasellaDiTesto 97"/>
          <p:cNvSpPr txBox="1"/>
          <p:nvPr/>
        </p:nvSpPr>
        <p:spPr>
          <a:xfrm>
            <a:off x="402833" y="4070197"/>
            <a:ext cx="2688345" cy="646331"/>
          </a:xfrm>
          <a:prstGeom prst="rect">
            <a:avLst/>
          </a:prstGeom>
          <a:noFill/>
        </p:spPr>
        <p:txBody>
          <a:bodyPr wrap="square" rtlCol="0">
            <a:spAutoFit/>
          </a:bodyPr>
          <a:lstStyle/>
          <a:p>
            <a:pPr algn="just"/>
            <a:r>
              <a:rPr lang="it-IT" sz="900" dirty="0" smtClean="0">
                <a:solidFill>
                  <a:srgbClr val="000000"/>
                </a:solidFill>
              </a:rPr>
              <a:t>I componenti del CC possono emendare i propri interventi trasmettendone il testo corretto alla Segreteria generale prima della riunione successiva o dandone lettura in sede di riunione.</a:t>
            </a:r>
          </a:p>
        </p:txBody>
      </p:sp>
      <p:sp>
        <p:nvSpPr>
          <p:cNvPr id="99" name="Ovale 98"/>
          <p:cNvSpPr/>
          <p:nvPr/>
        </p:nvSpPr>
        <p:spPr>
          <a:xfrm>
            <a:off x="8674100" y="5209927"/>
            <a:ext cx="384499" cy="35352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t-IT" sz="800" b="1" dirty="0" smtClean="0"/>
          </a:p>
        </p:txBody>
      </p:sp>
      <p:sp>
        <p:nvSpPr>
          <p:cNvPr id="100" name="Processo 99"/>
          <p:cNvSpPr/>
          <p:nvPr/>
        </p:nvSpPr>
        <p:spPr>
          <a:xfrm>
            <a:off x="7950200" y="5614954"/>
            <a:ext cx="964477" cy="284809"/>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COMUNICAZIONE MODIFICA VERBALE</a:t>
            </a:r>
            <a:endParaRPr lang="it-IT" sz="800" dirty="0"/>
          </a:p>
        </p:txBody>
      </p:sp>
      <p:sp>
        <p:nvSpPr>
          <p:cNvPr id="101" name="Processo 100"/>
          <p:cNvSpPr/>
          <p:nvPr/>
        </p:nvSpPr>
        <p:spPr>
          <a:xfrm>
            <a:off x="4187010" y="5608604"/>
            <a:ext cx="1025827" cy="284809"/>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MODIFICA VERBALE</a:t>
            </a:r>
            <a:endParaRPr lang="it-IT" sz="800" dirty="0"/>
          </a:p>
        </p:txBody>
      </p:sp>
      <p:cxnSp>
        <p:nvCxnSpPr>
          <p:cNvPr id="103" name="Connettore 4 102"/>
          <p:cNvCxnSpPr>
            <a:stCxn id="99" idx="2"/>
            <a:endCxn id="100" idx="0"/>
          </p:cNvCxnSpPr>
          <p:nvPr/>
        </p:nvCxnSpPr>
        <p:spPr>
          <a:xfrm rot="10800000" flipV="1">
            <a:off x="8432440" y="5386690"/>
            <a:ext cx="241661" cy="228264"/>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Connettore 2 103"/>
          <p:cNvCxnSpPr>
            <a:stCxn id="100" idx="1"/>
            <a:endCxn id="101" idx="3"/>
          </p:cNvCxnSpPr>
          <p:nvPr/>
        </p:nvCxnSpPr>
        <p:spPr>
          <a:xfrm flipH="1" flipV="1">
            <a:off x="5212837" y="5751009"/>
            <a:ext cx="2737363" cy="6350"/>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5" name="Processo 104"/>
          <p:cNvSpPr/>
          <p:nvPr/>
        </p:nvSpPr>
        <p:spPr>
          <a:xfrm>
            <a:off x="3091178" y="5959595"/>
            <a:ext cx="1367857" cy="231282"/>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700" dirty="0" smtClean="0"/>
              <a:t>Prima della riunione successiva o più raramente durante</a:t>
            </a:r>
            <a:endParaRPr lang="it-IT" sz="700" dirty="0"/>
          </a:p>
        </p:txBody>
      </p:sp>
      <p:cxnSp>
        <p:nvCxnSpPr>
          <p:cNvPr id="106" name="Connettore 1 105"/>
          <p:cNvCxnSpPr/>
          <p:nvPr/>
        </p:nvCxnSpPr>
        <p:spPr>
          <a:xfrm>
            <a:off x="3129113" y="5959595"/>
            <a:ext cx="0" cy="2439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07" name="Connettore 1 106"/>
          <p:cNvCxnSpPr/>
          <p:nvPr/>
        </p:nvCxnSpPr>
        <p:spPr>
          <a:xfrm>
            <a:off x="4423261" y="5959595"/>
            <a:ext cx="0" cy="2439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08" name="Connettore 4 107"/>
          <p:cNvCxnSpPr>
            <a:stCxn id="101" idx="1"/>
            <a:endCxn id="105" idx="0"/>
          </p:cNvCxnSpPr>
          <p:nvPr/>
        </p:nvCxnSpPr>
        <p:spPr>
          <a:xfrm rot="10800000" flipV="1">
            <a:off x="3775108" y="5751009"/>
            <a:ext cx="411903" cy="208586"/>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1" name="Ovale 110"/>
          <p:cNvSpPr/>
          <p:nvPr/>
        </p:nvSpPr>
        <p:spPr>
          <a:xfrm>
            <a:off x="3228022" y="5559332"/>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17</a:t>
            </a:r>
          </a:p>
        </p:txBody>
      </p:sp>
      <p:cxnSp>
        <p:nvCxnSpPr>
          <p:cNvPr id="112" name="Connettore 4 111"/>
          <p:cNvCxnSpPr>
            <a:stCxn id="99" idx="6"/>
            <a:endCxn id="87" idx="3"/>
          </p:cNvCxnSpPr>
          <p:nvPr/>
        </p:nvCxnSpPr>
        <p:spPr>
          <a:xfrm flipH="1" flipV="1">
            <a:off x="8994493" y="4946335"/>
            <a:ext cx="64106" cy="440355"/>
          </a:xfrm>
          <a:prstGeom prst="bentConnector3">
            <a:avLst>
              <a:gd name="adj1" fmla="val -356597"/>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7" name="CasellaDiTesto 116"/>
          <p:cNvSpPr txBox="1"/>
          <p:nvPr/>
        </p:nvSpPr>
        <p:spPr>
          <a:xfrm>
            <a:off x="7442642" y="5123817"/>
            <a:ext cx="1730611" cy="307777"/>
          </a:xfrm>
          <a:prstGeom prst="rect">
            <a:avLst/>
          </a:prstGeom>
          <a:noFill/>
        </p:spPr>
        <p:txBody>
          <a:bodyPr wrap="square" rtlCol="0">
            <a:spAutoFit/>
          </a:bodyPr>
          <a:lstStyle/>
          <a:p>
            <a:pPr algn="ctr"/>
            <a:r>
              <a:rPr lang="it-IT" sz="700" dirty="0" smtClean="0"/>
              <a:t>Se</a:t>
            </a:r>
            <a:r>
              <a:rPr lang="it-IT" sz="700" dirty="0"/>
              <a:t> </a:t>
            </a:r>
            <a:r>
              <a:rPr lang="it-IT" sz="700" dirty="0" smtClean="0"/>
              <a:t>emendamento </a:t>
            </a:r>
            <a:endParaRPr lang="it-IT" sz="700" dirty="0"/>
          </a:p>
          <a:p>
            <a:pPr algn="ctr"/>
            <a:r>
              <a:rPr lang="it-IT" sz="700" dirty="0"/>
              <a:t>s</a:t>
            </a:r>
            <a:r>
              <a:rPr lang="it-IT" sz="700" dirty="0" smtClean="0"/>
              <a:t>u quanto riferito</a:t>
            </a:r>
          </a:p>
        </p:txBody>
      </p:sp>
      <p:sp>
        <p:nvSpPr>
          <p:cNvPr id="127" name="Text Box 7"/>
          <p:cNvSpPr txBox="1">
            <a:spLocks noChangeArrowheads="1"/>
          </p:cNvSpPr>
          <p:nvPr/>
        </p:nvSpPr>
        <p:spPr bwMode="auto">
          <a:xfrm>
            <a:off x="12700" y="6681685"/>
            <a:ext cx="9404251" cy="200055"/>
          </a:xfrm>
          <a:prstGeom prst="rect">
            <a:avLst/>
          </a:prstGeom>
          <a:noFill/>
          <a:ln w="9525">
            <a:noFill/>
            <a:miter lim="800000"/>
            <a:headEnd/>
            <a:tailEnd/>
          </a:ln>
        </p:spPr>
        <p:txBody>
          <a:bodyPr wrap="square">
            <a:spAutoFit/>
          </a:bodyPr>
          <a:lstStyle/>
          <a:p>
            <a:pPr algn="ctr">
              <a:spcBef>
                <a:spcPct val="50000"/>
              </a:spcBef>
            </a:pPr>
            <a:r>
              <a:rPr lang="it-IT" sz="700" dirty="0"/>
              <a:t>Elaborato da Soa S.r.l. – Strategie e </a:t>
            </a:r>
            <a:r>
              <a:rPr lang="it-IT" sz="700" dirty="0" smtClean="0"/>
              <a:t>Organizzazione Aziendale                  </a:t>
            </a:r>
            <a:r>
              <a:rPr lang="it-IT" sz="700" b="1" dirty="0" smtClean="0"/>
              <a:t>Anno 2014</a:t>
            </a:r>
            <a:endParaRPr lang="it-IT" sz="700" b="1" dirty="0"/>
          </a:p>
        </p:txBody>
      </p:sp>
      <p:sp>
        <p:nvSpPr>
          <p:cNvPr id="3" name="Rettangolo 2"/>
          <p:cNvSpPr/>
          <p:nvPr/>
        </p:nvSpPr>
        <p:spPr>
          <a:xfrm>
            <a:off x="418843" y="4946335"/>
            <a:ext cx="2672335" cy="1338828"/>
          </a:xfrm>
          <a:prstGeom prst="rect">
            <a:avLst/>
          </a:prstGeom>
        </p:spPr>
        <p:txBody>
          <a:bodyPr wrap="square">
            <a:spAutoFit/>
          </a:bodyPr>
          <a:lstStyle/>
          <a:p>
            <a:pPr lvl="0" algn="just"/>
            <a:r>
              <a:rPr lang="it-IT" sz="900" dirty="0" smtClean="0">
                <a:solidFill>
                  <a:srgbClr val="000000"/>
                </a:solidFill>
              </a:rPr>
              <a:t>Il verbale</a:t>
            </a:r>
            <a:r>
              <a:rPr lang="it-IT" sz="900" dirty="0">
                <a:solidFill>
                  <a:srgbClr val="000000"/>
                </a:solidFill>
              </a:rPr>
              <a:t>, approvato dal </a:t>
            </a:r>
            <a:r>
              <a:rPr lang="it-IT" sz="900" dirty="0" smtClean="0">
                <a:solidFill>
                  <a:srgbClr val="000000"/>
                </a:solidFill>
              </a:rPr>
              <a:t>CC con eventuali emendamenti, viene archiviato dalla Segreteria generale completo di tutte </a:t>
            </a:r>
            <a:r>
              <a:rPr lang="it-IT" sz="900" dirty="0">
                <a:solidFill>
                  <a:srgbClr val="000000"/>
                </a:solidFill>
              </a:rPr>
              <a:t>le delibere </a:t>
            </a:r>
            <a:r>
              <a:rPr lang="it-IT" sz="900" dirty="0" smtClean="0">
                <a:solidFill>
                  <a:srgbClr val="000000"/>
                </a:solidFill>
              </a:rPr>
              <a:t>assunte. Dello stesso ne viene creata una copia in formato .pdf che viene pubblicata </a:t>
            </a:r>
            <a:r>
              <a:rPr lang="it-IT" sz="900" dirty="0">
                <a:solidFill>
                  <a:srgbClr val="000000"/>
                </a:solidFill>
              </a:rPr>
              <a:t>su intranet e sul sito internet </a:t>
            </a:r>
            <a:r>
              <a:rPr lang="it-IT" sz="900" dirty="0" smtClean="0">
                <a:solidFill>
                  <a:srgbClr val="000000"/>
                </a:solidFill>
              </a:rPr>
              <a:t>CAI </a:t>
            </a:r>
            <a:r>
              <a:rPr lang="it-IT" sz="900" dirty="0">
                <a:solidFill>
                  <a:srgbClr val="000000"/>
                </a:solidFill>
              </a:rPr>
              <a:t>nell’area riservata ai componenti del CC, CDC e ai Presidenti dei Gruppi Regionali. </a:t>
            </a:r>
          </a:p>
          <a:p>
            <a:pPr lvl="0" algn="just"/>
            <a:r>
              <a:rPr lang="it-IT" sz="900" dirty="0" smtClean="0">
                <a:solidFill>
                  <a:srgbClr val="000000"/>
                </a:solidFill>
              </a:rPr>
              <a:t>Il </a:t>
            </a:r>
            <a:r>
              <a:rPr lang="it-IT" sz="900" dirty="0">
                <a:solidFill>
                  <a:srgbClr val="000000"/>
                </a:solidFill>
              </a:rPr>
              <a:t>verbale approvato viene trasmesso alla Segreteria di </a:t>
            </a:r>
            <a:r>
              <a:rPr lang="it-IT" sz="900" dirty="0" smtClean="0">
                <a:solidFill>
                  <a:srgbClr val="000000"/>
                </a:solidFill>
              </a:rPr>
              <a:t>Presidenza per </a:t>
            </a:r>
            <a:r>
              <a:rPr lang="it-IT" sz="900" dirty="0">
                <a:solidFill>
                  <a:srgbClr val="000000"/>
                </a:solidFill>
              </a:rPr>
              <a:t>la </a:t>
            </a:r>
            <a:r>
              <a:rPr lang="it-IT" sz="900" dirty="0" smtClean="0">
                <a:solidFill>
                  <a:srgbClr val="000000"/>
                </a:solidFill>
              </a:rPr>
              <a:t>stampa </a:t>
            </a:r>
            <a:r>
              <a:rPr lang="it-IT" sz="900" dirty="0">
                <a:solidFill>
                  <a:srgbClr val="000000"/>
                </a:solidFill>
              </a:rPr>
              <a:t>sul libro </a:t>
            </a:r>
            <a:r>
              <a:rPr lang="it-IT" sz="900" dirty="0" smtClean="0">
                <a:solidFill>
                  <a:srgbClr val="000000"/>
                </a:solidFill>
              </a:rPr>
              <a:t>bollato.</a:t>
            </a:r>
            <a:endParaRPr lang="it-IT" sz="900" dirty="0">
              <a:solidFill>
                <a:srgbClr val="000000"/>
              </a:solidFill>
            </a:endParaRPr>
          </a:p>
        </p:txBody>
      </p:sp>
      <p:sp>
        <p:nvSpPr>
          <p:cNvPr id="102" name="Ovale 101"/>
          <p:cNvSpPr/>
          <p:nvPr/>
        </p:nvSpPr>
        <p:spPr>
          <a:xfrm>
            <a:off x="7166263" y="3024931"/>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15</a:t>
            </a:r>
          </a:p>
        </p:txBody>
      </p:sp>
    </p:spTree>
    <p:extLst>
      <p:ext uri="{BB962C8B-B14F-4D97-AF65-F5344CB8AC3E}">
        <p14:creationId xmlns:p14="http://schemas.microsoft.com/office/powerpoint/2010/main" val="290479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asellaDiTesto 110"/>
          <p:cNvSpPr txBox="1"/>
          <p:nvPr/>
        </p:nvSpPr>
        <p:spPr>
          <a:xfrm>
            <a:off x="3654885" y="1936750"/>
            <a:ext cx="1413010" cy="307777"/>
          </a:xfrm>
          <a:prstGeom prst="rect">
            <a:avLst/>
          </a:prstGeom>
          <a:noFill/>
        </p:spPr>
        <p:txBody>
          <a:bodyPr wrap="square" rtlCol="0">
            <a:spAutoFit/>
          </a:bodyPr>
          <a:lstStyle/>
          <a:p>
            <a:pPr algn="ctr"/>
            <a:r>
              <a:rPr lang="it-IT" sz="700" b="1" dirty="0" smtClean="0"/>
              <a:t>A SEGRETERIA </a:t>
            </a:r>
          </a:p>
          <a:p>
            <a:pPr algn="ctr"/>
            <a:r>
              <a:rPr lang="it-IT" sz="700" b="1" dirty="0" smtClean="0"/>
              <a:t>DI PRESIDENZA</a:t>
            </a:r>
          </a:p>
        </p:txBody>
      </p:sp>
      <p:sp>
        <p:nvSpPr>
          <p:cNvPr id="100" name="CasellaDiTesto 99"/>
          <p:cNvSpPr txBox="1"/>
          <p:nvPr/>
        </p:nvSpPr>
        <p:spPr>
          <a:xfrm>
            <a:off x="3389992" y="1715964"/>
            <a:ext cx="1109521" cy="200055"/>
          </a:xfrm>
          <a:prstGeom prst="rect">
            <a:avLst/>
          </a:prstGeom>
          <a:noFill/>
        </p:spPr>
        <p:txBody>
          <a:bodyPr wrap="square" rtlCol="0">
            <a:spAutoFit/>
          </a:bodyPr>
          <a:lstStyle/>
          <a:p>
            <a:pPr algn="ctr"/>
            <a:r>
              <a:rPr lang="it-IT" sz="700" dirty="0" smtClean="0"/>
              <a:t>Scansione</a:t>
            </a:r>
          </a:p>
        </p:txBody>
      </p:sp>
      <p:cxnSp>
        <p:nvCxnSpPr>
          <p:cNvPr id="5" name="Connettore 1 4"/>
          <p:cNvCxnSpPr/>
          <p:nvPr/>
        </p:nvCxnSpPr>
        <p:spPr>
          <a:xfrm flipH="1">
            <a:off x="119600" y="470482"/>
            <a:ext cx="4" cy="2346154"/>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6" name="Processo 5"/>
          <p:cNvSpPr/>
          <p:nvPr/>
        </p:nvSpPr>
        <p:spPr>
          <a:xfrm>
            <a:off x="352935" y="531934"/>
            <a:ext cx="2454337" cy="291877"/>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smtClean="0">
                <a:solidFill>
                  <a:srgbClr val="000000"/>
                </a:solidFill>
              </a:rPr>
              <a:t>ORGANIZZAZIONE DEL LAVORO</a:t>
            </a:r>
            <a:endParaRPr lang="it-IT" sz="1200" b="1" dirty="0">
              <a:solidFill>
                <a:srgbClr val="000000"/>
              </a:solidFill>
            </a:endParaRPr>
          </a:p>
        </p:txBody>
      </p:sp>
      <p:cxnSp>
        <p:nvCxnSpPr>
          <p:cNvPr id="7" name="Connettore 1 6"/>
          <p:cNvCxnSpPr/>
          <p:nvPr/>
        </p:nvCxnSpPr>
        <p:spPr>
          <a:xfrm>
            <a:off x="3053301" y="470482"/>
            <a:ext cx="0" cy="2346154"/>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9" name="Connettore 1 8"/>
          <p:cNvCxnSpPr/>
          <p:nvPr/>
        </p:nvCxnSpPr>
        <p:spPr>
          <a:xfrm>
            <a:off x="119603" y="893623"/>
            <a:ext cx="9188567" cy="0"/>
          </a:xfrm>
          <a:prstGeom prst="line">
            <a:avLst/>
          </a:prstGeom>
          <a:ln w="3175" cmpd="sng"/>
          <a:effectLst/>
        </p:spPr>
        <p:style>
          <a:lnRef idx="2">
            <a:schemeClr val="dk1"/>
          </a:lnRef>
          <a:fillRef idx="0">
            <a:schemeClr val="dk1"/>
          </a:fillRef>
          <a:effectRef idx="1">
            <a:schemeClr val="dk1"/>
          </a:effectRef>
          <a:fontRef idx="minor">
            <a:schemeClr val="tx1"/>
          </a:fontRef>
        </p:style>
      </p:cxnSp>
      <p:pic>
        <p:nvPicPr>
          <p:cNvPr id="10" name="Immagine 9" descr="logo_c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239" y="-21317"/>
            <a:ext cx="443012" cy="477212"/>
          </a:xfrm>
          <a:prstGeom prst="rect">
            <a:avLst/>
          </a:prstGeom>
        </p:spPr>
      </p:pic>
      <p:cxnSp>
        <p:nvCxnSpPr>
          <p:cNvPr id="11" name="Connettore 1 10"/>
          <p:cNvCxnSpPr/>
          <p:nvPr/>
        </p:nvCxnSpPr>
        <p:spPr>
          <a:xfrm>
            <a:off x="119600" y="470482"/>
            <a:ext cx="9194918" cy="0"/>
          </a:xfrm>
          <a:prstGeom prst="line">
            <a:avLst/>
          </a:prstGeom>
          <a:ln w="3175" cmpd="sng">
            <a:solidFill>
              <a:schemeClr val="tx1"/>
            </a:solidFill>
          </a:ln>
        </p:spPr>
        <p:style>
          <a:lnRef idx="1">
            <a:schemeClr val="dk1"/>
          </a:lnRef>
          <a:fillRef idx="0">
            <a:schemeClr val="dk1"/>
          </a:fillRef>
          <a:effectRef idx="0">
            <a:schemeClr val="dk1"/>
          </a:effectRef>
          <a:fontRef idx="minor">
            <a:schemeClr val="tx1"/>
          </a:fontRef>
        </p:style>
      </p:cxnSp>
      <p:cxnSp>
        <p:nvCxnSpPr>
          <p:cNvPr id="35" name="Connettore 1 34"/>
          <p:cNvCxnSpPr/>
          <p:nvPr/>
        </p:nvCxnSpPr>
        <p:spPr>
          <a:xfrm flipH="1">
            <a:off x="9308170" y="470483"/>
            <a:ext cx="6364" cy="2346153"/>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38" name="Titolo 1"/>
          <p:cNvSpPr txBox="1">
            <a:spLocks/>
          </p:cNvSpPr>
          <p:nvPr/>
        </p:nvSpPr>
        <p:spPr>
          <a:xfrm>
            <a:off x="3053301" y="476974"/>
            <a:ext cx="2432175"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Segreteria Generale</a:t>
            </a:r>
            <a:endParaRPr lang="it-IT" sz="1200" b="1" dirty="0">
              <a:solidFill>
                <a:srgbClr val="000000"/>
              </a:solidFill>
            </a:endParaRPr>
          </a:p>
        </p:txBody>
      </p:sp>
      <p:sp>
        <p:nvSpPr>
          <p:cNvPr id="19" name="Titolo 1"/>
          <p:cNvSpPr txBox="1">
            <a:spLocks/>
          </p:cNvSpPr>
          <p:nvPr/>
        </p:nvSpPr>
        <p:spPr>
          <a:xfrm>
            <a:off x="0" y="-25592"/>
            <a:ext cx="8961239" cy="4738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400" b="1" dirty="0" smtClean="0">
                <a:solidFill>
                  <a:srgbClr val="000000"/>
                </a:solidFill>
              </a:rPr>
              <a:t>Scheda 27. PROCESSO “COMITATO CENTRALE DI INDIRIZZO E DI CONTROLLO” (segue)</a:t>
            </a:r>
            <a:endParaRPr lang="it-IT" sz="1400" b="1" dirty="0">
              <a:solidFill>
                <a:srgbClr val="000000"/>
              </a:solidFill>
            </a:endParaRPr>
          </a:p>
        </p:txBody>
      </p:sp>
      <p:cxnSp>
        <p:nvCxnSpPr>
          <p:cNvPr id="24" name="Connettore 1 23"/>
          <p:cNvCxnSpPr/>
          <p:nvPr/>
        </p:nvCxnSpPr>
        <p:spPr>
          <a:xfrm flipH="1">
            <a:off x="5485476" y="483183"/>
            <a:ext cx="1" cy="2333453"/>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25" name="Connettore 1 24"/>
          <p:cNvCxnSpPr/>
          <p:nvPr/>
        </p:nvCxnSpPr>
        <p:spPr>
          <a:xfrm>
            <a:off x="6711952" y="476974"/>
            <a:ext cx="0" cy="2339662"/>
          </a:xfrm>
          <a:prstGeom prst="line">
            <a:avLst/>
          </a:prstGeom>
          <a:ln w="3175" cmpd="sng"/>
          <a:effectLst/>
        </p:spPr>
        <p:style>
          <a:lnRef idx="2">
            <a:schemeClr val="dk1"/>
          </a:lnRef>
          <a:fillRef idx="0">
            <a:schemeClr val="dk1"/>
          </a:fillRef>
          <a:effectRef idx="1">
            <a:schemeClr val="dk1"/>
          </a:effectRef>
          <a:fontRef idx="minor">
            <a:schemeClr val="tx1"/>
          </a:fontRef>
        </p:style>
      </p:cxnSp>
      <p:cxnSp>
        <p:nvCxnSpPr>
          <p:cNvPr id="26" name="Connettore 1 25"/>
          <p:cNvCxnSpPr/>
          <p:nvPr/>
        </p:nvCxnSpPr>
        <p:spPr>
          <a:xfrm>
            <a:off x="7905752" y="470483"/>
            <a:ext cx="0" cy="2346153"/>
          </a:xfrm>
          <a:prstGeom prst="line">
            <a:avLst/>
          </a:prstGeom>
          <a:ln w="3175" cmpd="sng"/>
          <a:effectLst/>
        </p:spPr>
        <p:style>
          <a:lnRef idx="2">
            <a:schemeClr val="dk1"/>
          </a:lnRef>
          <a:fillRef idx="0">
            <a:schemeClr val="dk1"/>
          </a:fillRef>
          <a:effectRef idx="1">
            <a:schemeClr val="dk1"/>
          </a:effectRef>
          <a:fontRef idx="minor">
            <a:schemeClr val="tx1"/>
          </a:fontRef>
        </p:style>
      </p:cxnSp>
      <p:sp>
        <p:nvSpPr>
          <p:cNvPr id="28" name="Titolo 1"/>
          <p:cNvSpPr txBox="1">
            <a:spLocks/>
          </p:cNvSpPr>
          <p:nvPr/>
        </p:nvSpPr>
        <p:spPr>
          <a:xfrm>
            <a:off x="7905752" y="473683"/>
            <a:ext cx="1402415"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Comitato Centrale</a:t>
            </a:r>
            <a:endParaRPr lang="it-IT" sz="1200" b="1" dirty="0">
              <a:solidFill>
                <a:srgbClr val="000000"/>
              </a:solidFill>
            </a:endParaRPr>
          </a:p>
        </p:txBody>
      </p:sp>
      <p:sp>
        <p:nvSpPr>
          <p:cNvPr id="29" name="Text Box 7"/>
          <p:cNvSpPr txBox="1">
            <a:spLocks noChangeArrowheads="1"/>
          </p:cNvSpPr>
          <p:nvPr/>
        </p:nvSpPr>
        <p:spPr bwMode="auto">
          <a:xfrm>
            <a:off x="12700" y="6681685"/>
            <a:ext cx="9404251" cy="200055"/>
          </a:xfrm>
          <a:prstGeom prst="rect">
            <a:avLst/>
          </a:prstGeom>
          <a:noFill/>
          <a:ln w="9525">
            <a:noFill/>
            <a:miter lim="800000"/>
            <a:headEnd/>
            <a:tailEnd/>
          </a:ln>
        </p:spPr>
        <p:txBody>
          <a:bodyPr wrap="square">
            <a:spAutoFit/>
          </a:bodyPr>
          <a:lstStyle/>
          <a:p>
            <a:pPr algn="ctr">
              <a:spcBef>
                <a:spcPct val="50000"/>
              </a:spcBef>
            </a:pPr>
            <a:r>
              <a:rPr lang="it-IT" sz="700" dirty="0"/>
              <a:t>Elaborato da Soa S.r.l. – Strategie e </a:t>
            </a:r>
            <a:r>
              <a:rPr lang="it-IT" sz="700" dirty="0" smtClean="0"/>
              <a:t>Organizzazione Aziendale                  </a:t>
            </a:r>
            <a:r>
              <a:rPr lang="it-IT" sz="700" b="1" dirty="0" smtClean="0"/>
              <a:t>Anno 2014</a:t>
            </a:r>
            <a:endParaRPr lang="it-IT" sz="700" b="1" dirty="0"/>
          </a:p>
        </p:txBody>
      </p:sp>
      <p:pic>
        <p:nvPicPr>
          <p:cNvPr id="55" name="Immagine 54"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5531" y="1775236"/>
            <a:ext cx="251543" cy="202352"/>
          </a:xfrm>
          <a:prstGeom prst="rect">
            <a:avLst/>
          </a:prstGeom>
        </p:spPr>
      </p:pic>
      <p:sp>
        <p:nvSpPr>
          <p:cNvPr id="58" name="Estrai 57"/>
          <p:cNvSpPr/>
          <p:nvPr/>
        </p:nvSpPr>
        <p:spPr>
          <a:xfrm>
            <a:off x="3245049" y="1150403"/>
            <a:ext cx="364065" cy="297165"/>
          </a:xfrm>
          <a:prstGeom prst="flowChartExtra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sp>
        <p:nvSpPr>
          <p:cNvPr id="59" name="Documento 58"/>
          <p:cNvSpPr/>
          <p:nvPr/>
        </p:nvSpPr>
        <p:spPr>
          <a:xfrm>
            <a:off x="3944753" y="1093247"/>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VERBALE APPROVATO</a:t>
            </a:r>
            <a:endParaRPr lang="it-IT" sz="800" dirty="0"/>
          </a:p>
        </p:txBody>
      </p:sp>
      <p:cxnSp>
        <p:nvCxnSpPr>
          <p:cNvPr id="62" name="Connettore 1 61"/>
          <p:cNvCxnSpPr>
            <a:stCxn id="59" idx="2"/>
            <a:endCxn id="55" idx="0"/>
          </p:cNvCxnSpPr>
          <p:nvPr/>
        </p:nvCxnSpPr>
        <p:spPr>
          <a:xfrm>
            <a:off x="4278034" y="1477522"/>
            <a:ext cx="3269" cy="297714"/>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63" name="Processo 62"/>
          <p:cNvSpPr/>
          <p:nvPr/>
        </p:nvSpPr>
        <p:spPr>
          <a:xfrm>
            <a:off x="3084829" y="1511310"/>
            <a:ext cx="671656" cy="243982"/>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700" dirty="0" smtClean="0"/>
              <a:t>Con delibere assunte</a:t>
            </a:r>
            <a:endParaRPr lang="it-IT" sz="700" dirty="0"/>
          </a:p>
        </p:txBody>
      </p:sp>
      <p:cxnSp>
        <p:nvCxnSpPr>
          <p:cNvPr id="64" name="Connettore 1 63"/>
          <p:cNvCxnSpPr/>
          <p:nvPr/>
        </p:nvCxnSpPr>
        <p:spPr>
          <a:xfrm>
            <a:off x="3122763" y="1511310"/>
            <a:ext cx="0" cy="2439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5" name="Connettore 1 64"/>
          <p:cNvCxnSpPr/>
          <p:nvPr/>
        </p:nvCxnSpPr>
        <p:spPr>
          <a:xfrm>
            <a:off x="3721619" y="1511310"/>
            <a:ext cx="0" cy="2439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6" name="Connettore 4 65"/>
          <p:cNvCxnSpPr>
            <a:stCxn id="101" idx="0"/>
            <a:endCxn id="55" idx="1"/>
          </p:cNvCxnSpPr>
          <p:nvPr/>
        </p:nvCxnSpPr>
        <p:spPr>
          <a:xfrm rot="5400000" flipH="1" flipV="1">
            <a:off x="3848658" y="1689015"/>
            <a:ext cx="119476" cy="494270"/>
          </a:xfrm>
          <a:prstGeom prst="bentConnector2">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a:stCxn id="63" idx="0"/>
            <a:endCxn id="58" idx="2"/>
          </p:cNvCxnSpPr>
          <p:nvPr/>
        </p:nvCxnSpPr>
        <p:spPr>
          <a:xfrm flipV="1">
            <a:off x="3420657" y="1447568"/>
            <a:ext cx="6425" cy="63742"/>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119601" y="2816636"/>
            <a:ext cx="9188567" cy="0"/>
          </a:xfrm>
          <a:prstGeom prst="line">
            <a:avLst/>
          </a:prstGeom>
          <a:ln w="3175" cmpd="sng"/>
          <a:effectLst/>
        </p:spPr>
        <p:style>
          <a:lnRef idx="2">
            <a:schemeClr val="dk1"/>
          </a:lnRef>
          <a:fillRef idx="0">
            <a:schemeClr val="dk1"/>
          </a:fillRef>
          <a:effectRef idx="1">
            <a:schemeClr val="dk1"/>
          </a:effectRef>
          <a:fontRef idx="minor">
            <a:schemeClr val="tx1"/>
          </a:fontRef>
        </p:style>
      </p:cxnSp>
      <p:grpSp>
        <p:nvGrpSpPr>
          <p:cNvPr id="72" name="Gruppo 71"/>
          <p:cNvGrpSpPr/>
          <p:nvPr/>
        </p:nvGrpSpPr>
        <p:grpSpPr>
          <a:xfrm>
            <a:off x="178265" y="4000255"/>
            <a:ext cx="8612762" cy="211687"/>
            <a:chOff x="164050" y="4364959"/>
            <a:chExt cx="8612762" cy="211687"/>
          </a:xfrm>
        </p:grpSpPr>
        <p:sp>
          <p:nvSpPr>
            <p:cNvPr id="73" name="CasellaDiTesto 72"/>
            <p:cNvSpPr txBox="1"/>
            <p:nvPr/>
          </p:nvSpPr>
          <p:spPr>
            <a:xfrm>
              <a:off x="4539595" y="4376591"/>
              <a:ext cx="1464368" cy="200055"/>
            </a:xfrm>
            <a:prstGeom prst="rect">
              <a:avLst/>
            </a:prstGeom>
            <a:noFill/>
          </p:spPr>
          <p:txBody>
            <a:bodyPr wrap="square" rtlCol="0">
              <a:spAutoFit/>
            </a:bodyPr>
            <a:lstStyle/>
            <a:p>
              <a:r>
                <a:rPr lang="it-IT" sz="700" dirty="0" smtClean="0"/>
                <a:t>Archivio /Intranet</a:t>
              </a:r>
              <a:endParaRPr lang="it-IT" sz="700" dirty="0"/>
            </a:p>
          </p:txBody>
        </p:sp>
        <p:grpSp>
          <p:nvGrpSpPr>
            <p:cNvPr id="74" name="Gruppo 73"/>
            <p:cNvGrpSpPr/>
            <p:nvPr/>
          </p:nvGrpSpPr>
          <p:grpSpPr>
            <a:xfrm>
              <a:off x="164050" y="4364959"/>
              <a:ext cx="8612762" cy="204855"/>
              <a:chOff x="96300" y="3366972"/>
              <a:chExt cx="8612762" cy="204855"/>
            </a:xfrm>
          </p:grpSpPr>
          <p:sp>
            <p:nvSpPr>
              <p:cNvPr id="76" name="Ovale 75"/>
              <p:cNvSpPr/>
              <p:nvPr/>
            </p:nvSpPr>
            <p:spPr>
              <a:xfrm>
                <a:off x="3514059" y="3382763"/>
                <a:ext cx="198558" cy="171907"/>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t-IT" sz="800" b="1" dirty="0" smtClean="0"/>
              </a:p>
            </p:txBody>
          </p:sp>
          <p:grpSp>
            <p:nvGrpSpPr>
              <p:cNvPr id="77" name="Gruppo 76"/>
              <p:cNvGrpSpPr/>
              <p:nvPr/>
            </p:nvGrpSpPr>
            <p:grpSpPr>
              <a:xfrm>
                <a:off x="96300" y="3366972"/>
                <a:ext cx="8612762" cy="204855"/>
                <a:chOff x="96300" y="3366972"/>
                <a:chExt cx="8612762" cy="204855"/>
              </a:xfrm>
            </p:grpSpPr>
            <p:sp>
              <p:nvSpPr>
                <p:cNvPr id="78" name="CasellaDiTesto 77"/>
                <p:cNvSpPr txBox="1"/>
                <p:nvPr/>
              </p:nvSpPr>
              <p:spPr>
                <a:xfrm>
                  <a:off x="3674520" y="3371772"/>
                  <a:ext cx="790975" cy="200055"/>
                </a:xfrm>
                <a:prstGeom prst="rect">
                  <a:avLst/>
                </a:prstGeom>
                <a:noFill/>
              </p:spPr>
              <p:txBody>
                <a:bodyPr wrap="square" rtlCol="0">
                  <a:spAutoFit/>
                </a:bodyPr>
                <a:lstStyle/>
                <a:p>
                  <a:r>
                    <a:rPr lang="it-IT" sz="700" dirty="0" smtClean="0"/>
                    <a:t>Alternative</a:t>
                  </a:r>
                  <a:endParaRPr lang="it-IT" sz="700" dirty="0"/>
                </a:p>
              </p:txBody>
            </p:sp>
            <p:grpSp>
              <p:nvGrpSpPr>
                <p:cNvPr id="79" name="Gruppo 78"/>
                <p:cNvGrpSpPr/>
                <p:nvPr/>
              </p:nvGrpSpPr>
              <p:grpSpPr>
                <a:xfrm>
                  <a:off x="96300" y="3366972"/>
                  <a:ext cx="8612762" cy="204855"/>
                  <a:chOff x="44851" y="6464188"/>
                  <a:chExt cx="8612762" cy="204855"/>
                </a:xfrm>
              </p:grpSpPr>
              <p:grpSp>
                <p:nvGrpSpPr>
                  <p:cNvPr id="80" name="Gruppo 79"/>
                  <p:cNvGrpSpPr/>
                  <p:nvPr/>
                </p:nvGrpSpPr>
                <p:grpSpPr>
                  <a:xfrm>
                    <a:off x="44851" y="6464188"/>
                    <a:ext cx="8612762" cy="204855"/>
                    <a:chOff x="44851" y="6464188"/>
                    <a:chExt cx="8612762" cy="204855"/>
                  </a:xfrm>
                </p:grpSpPr>
                <p:sp>
                  <p:nvSpPr>
                    <p:cNvPr id="82" name="CasellaDiTesto 81"/>
                    <p:cNvSpPr txBox="1"/>
                    <p:nvPr/>
                  </p:nvSpPr>
                  <p:spPr>
                    <a:xfrm>
                      <a:off x="2677985" y="6467363"/>
                      <a:ext cx="790975" cy="200055"/>
                    </a:xfrm>
                    <a:prstGeom prst="rect">
                      <a:avLst/>
                    </a:prstGeom>
                    <a:noFill/>
                  </p:spPr>
                  <p:txBody>
                    <a:bodyPr wrap="square" rtlCol="0">
                      <a:spAutoFit/>
                    </a:bodyPr>
                    <a:lstStyle/>
                    <a:p>
                      <a:r>
                        <a:rPr lang="it-IT" sz="700" dirty="0" smtClean="0"/>
                        <a:t>Specificazioni</a:t>
                      </a:r>
                      <a:endParaRPr lang="it-IT" sz="700" dirty="0"/>
                    </a:p>
                  </p:txBody>
                </p:sp>
                <p:grpSp>
                  <p:nvGrpSpPr>
                    <p:cNvPr id="83" name="Gruppo 82"/>
                    <p:cNvGrpSpPr/>
                    <p:nvPr/>
                  </p:nvGrpSpPr>
                  <p:grpSpPr>
                    <a:xfrm>
                      <a:off x="44851" y="6464188"/>
                      <a:ext cx="8612762" cy="204855"/>
                      <a:chOff x="-37699" y="6437114"/>
                      <a:chExt cx="8612762" cy="204855"/>
                    </a:xfrm>
                  </p:grpSpPr>
                  <p:pic>
                    <p:nvPicPr>
                      <p:cNvPr id="84" name="Immagine 83" descr="skd188257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123" y="6452128"/>
                        <a:ext cx="208652" cy="188216"/>
                      </a:xfrm>
                      <a:prstGeom prst="rect">
                        <a:avLst/>
                      </a:prstGeom>
                    </p:spPr>
                  </p:pic>
                  <p:sp>
                    <p:nvSpPr>
                      <p:cNvPr id="85" name="CasellaDiTesto 84"/>
                      <p:cNvSpPr txBox="1"/>
                      <p:nvPr/>
                    </p:nvSpPr>
                    <p:spPr>
                      <a:xfrm>
                        <a:off x="6640942" y="6441880"/>
                        <a:ext cx="790975" cy="200055"/>
                      </a:xfrm>
                      <a:prstGeom prst="rect">
                        <a:avLst/>
                      </a:prstGeom>
                      <a:noFill/>
                    </p:spPr>
                    <p:txBody>
                      <a:bodyPr wrap="square" rtlCol="0">
                        <a:spAutoFit/>
                      </a:bodyPr>
                      <a:lstStyle/>
                      <a:p>
                        <a:r>
                          <a:rPr lang="it-IT" sz="700" dirty="0" smtClean="0"/>
                          <a:t>Trasmissione</a:t>
                        </a:r>
                        <a:endParaRPr lang="it-IT" sz="700" dirty="0"/>
                      </a:p>
                    </p:txBody>
                  </p:sp>
                  <p:sp>
                    <p:nvSpPr>
                      <p:cNvPr id="86" name="CasellaDiTesto 85"/>
                      <p:cNvSpPr txBox="1"/>
                      <p:nvPr/>
                    </p:nvSpPr>
                    <p:spPr>
                      <a:xfrm>
                        <a:off x="1639331" y="6441880"/>
                        <a:ext cx="790975" cy="200055"/>
                      </a:xfrm>
                      <a:prstGeom prst="rect">
                        <a:avLst/>
                      </a:prstGeom>
                      <a:noFill/>
                    </p:spPr>
                    <p:txBody>
                      <a:bodyPr wrap="square" rtlCol="0">
                        <a:spAutoFit/>
                      </a:bodyPr>
                      <a:lstStyle/>
                      <a:p>
                        <a:r>
                          <a:rPr lang="it-IT" sz="700" dirty="0" smtClean="0"/>
                          <a:t>Documenti</a:t>
                        </a:r>
                        <a:endParaRPr lang="it-IT" sz="700" dirty="0"/>
                      </a:p>
                    </p:txBody>
                  </p:sp>
                  <p:sp>
                    <p:nvSpPr>
                      <p:cNvPr id="87" name="CasellaDiTesto 86"/>
                      <p:cNvSpPr txBox="1"/>
                      <p:nvPr/>
                    </p:nvSpPr>
                    <p:spPr>
                      <a:xfrm>
                        <a:off x="-37699" y="6437114"/>
                        <a:ext cx="650435" cy="200055"/>
                      </a:xfrm>
                      <a:prstGeom prst="rect">
                        <a:avLst/>
                      </a:prstGeom>
                      <a:noFill/>
                    </p:spPr>
                    <p:txBody>
                      <a:bodyPr wrap="square" rtlCol="0">
                        <a:spAutoFit/>
                      </a:bodyPr>
                      <a:lstStyle/>
                      <a:p>
                        <a:r>
                          <a:rPr lang="it-IT" sz="700" b="1" dirty="0" smtClean="0"/>
                          <a:t>LEGENDA:</a:t>
                        </a:r>
                      </a:p>
                    </p:txBody>
                  </p:sp>
                  <p:sp>
                    <p:nvSpPr>
                      <p:cNvPr id="88" name="Processo 87"/>
                      <p:cNvSpPr/>
                      <p:nvPr/>
                    </p:nvSpPr>
                    <p:spPr>
                      <a:xfrm>
                        <a:off x="638352" y="6448229"/>
                        <a:ext cx="215154" cy="172823"/>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it-IT" sz="800" dirty="0" smtClean="0"/>
                      </a:p>
                    </p:txBody>
                  </p:sp>
                  <p:sp>
                    <p:nvSpPr>
                      <p:cNvPr id="89" name="CasellaDiTesto 88"/>
                      <p:cNvSpPr txBox="1"/>
                      <p:nvPr/>
                    </p:nvSpPr>
                    <p:spPr>
                      <a:xfrm>
                        <a:off x="819179" y="6439922"/>
                        <a:ext cx="609965" cy="200055"/>
                      </a:xfrm>
                      <a:prstGeom prst="rect">
                        <a:avLst/>
                      </a:prstGeom>
                      <a:noFill/>
                    </p:spPr>
                    <p:txBody>
                      <a:bodyPr wrap="square" rtlCol="0">
                        <a:spAutoFit/>
                      </a:bodyPr>
                      <a:lstStyle/>
                      <a:p>
                        <a:r>
                          <a:rPr lang="it-IT" sz="700" dirty="0" smtClean="0"/>
                          <a:t>Azioni</a:t>
                        </a:r>
                        <a:endParaRPr lang="it-IT" sz="700" dirty="0"/>
                      </a:p>
                    </p:txBody>
                  </p:sp>
                  <p:sp>
                    <p:nvSpPr>
                      <p:cNvPr id="90" name="Documento multiplo 89"/>
                      <p:cNvSpPr/>
                      <p:nvPr/>
                    </p:nvSpPr>
                    <p:spPr>
                      <a:xfrm>
                        <a:off x="1384694" y="6455096"/>
                        <a:ext cx="283382" cy="182073"/>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sz="800" dirty="0"/>
                      </a:p>
                    </p:txBody>
                  </p:sp>
                  <p:sp>
                    <p:nvSpPr>
                      <p:cNvPr id="91" name="CasellaDiTesto 90"/>
                      <p:cNvSpPr txBox="1"/>
                      <p:nvPr/>
                    </p:nvSpPr>
                    <p:spPr>
                      <a:xfrm>
                        <a:off x="5409805" y="6441914"/>
                        <a:ext cx="1113022" cy="200055"/>
                      </a:xfrm>
                      <a:prstGeom prst="rect">
                        <a:avLst/>
                      </a:prstGeom>
                      <a:noFill/>
                    </p:spPr>
                    <p:txBody>
                      <a:bodyPr wrap="square" rtlCol="0">
                        <a:spAutoFit/>
                      </a:bodyPr>
                      <a:lstStyle/>
                      <a:p>
                        <a:r>
                          <a:rPr lang="it-IT" sz="700" dirty="0" smtClean="0"/>
                          <a:t>Procedura informatica</a:t>
                        </a:r>
                        <a:endParaRPr lang="it-IT" sz="700" dirty="0"/>
                      </a:p>
                    </p:txBody>
                  </p:sp>
                  <p:cxnSp>
                    <p:nvCxnSpPr>
                      <p:cNvPr id="92" name="Connettore 1 91"/>
                      <p:cNvCxnSpPr/>
                      <p:nvPr/>
                    </p:nvCxnSpPr>
                    <p:spPr>
                      <a:xfrm>
                        <a:off x="7421972" y="6554874"/>
                        <a:ext cx="149025" cy="0"/>
                      </a:xfrm>
                      <a:prstGeom prst="line">
                        <a:avLst/>
                      </a:prstGeom>
                      <a:ln w="9525" cmpd="sng">
                        <a:prstDash val="sysDash"/>
                      </a:ln>
                      <a:effectLst/>
                    </p:spPr>
                    <p:style>
                      <a:lnRef idx="2">
                        <a:schemeClr val="dk1"/>
                      </a:lnRef>
                      <a:fillRef idx="0">
                        <a:schemeClr val="dk1"/>
                      </a:fillRef>
                      <a:effectRef idx="1">
                        <a:schemeClr val="dk1"/>
                      </a:effectRef>
                      <a:fontRef idx="minor">
                        <a:schemeClr val="tx1"/>
                      </a:fontRef>
                    </p:style>
                  </p:cxnSp>
                  <p:cxnSp>
                    <p:nvCxnSpPr>
                      <p:cNvPr id="93" name="Connettore 1 92"/>
                      <p:cNvCxnSpPr/>
                      <p:nvPr/>
                    </p:nvCxnSpPr>
                    <p:spPr>
                      <a:xfrm>
                        <a:off x="6533031" y="6554874"/>
                        <a:ext cx="155536" cy="0"/>
                      </a:xfrm>
                      <a:prstGeom prst="line">
                        <a:avLst/>
                      </a:prstGeom>
                      <a:ln w="9525" cmpd="sng"/>
                      <a:effectLst/>
                    </p:spPr>
                    <p:style>
                      <a:lnRef idx="2">
                        <a:schemeClr val="dk1"/>
                      </a:lnRef>
                      <a:fillRef idx="0">
                        <a:schemeClr val="dk1"/>
                      </a:fillRef>
                      <a:effectRef idx="1">
                        <a:schemeClr val="dk1"/>
                      </a:effectRef>
                      <a:fontRef idx="minor">
                        <a:schemeClr val="tx1"/>
                      </a:fontRef>
                    </p:style>
                  </p:cxnSp>
                  <p:sp>
                    <p:nvSpPr>
                      <p:cNvPr id="94" name="CasellaDiTesto 93"/>
                      <p:cNvSpPr txBox="1"/>
                      <p:nvPr/>
                    </p:nvSpPr>
                    <p:spPr>
                      <a:xfrm>
                        <a:off x="7516769" y="6439922"/>
                        <a:ext cx="1058294" cy="200055"/>
                      </a:xfrm>
                      <a:prstGeom prst="rect">
                        <a:avLst/>
                      </a:prstGeom>
                      <a:noFill/>
                    </p:spPr>
                    <p:txBody>
                      <a:bodyPr wrap="square" rtlCol="0">
                        <a:spAutoFit/>
                      </a:bodyPr>
                      <a:lstStyle/>
                      <a:p>
                        <a:r>
                          <a:rPr lang="it-IT" sz="700" dirty="0" smtClean="0"/>
                          <a:t>Elaborazione/Sequenza</a:t>
                        </a:r>
                        <a:endParaRPr lang="it-IT" sz="700" dirty="0"/>
                      </a:p>
                    </p:txBody>
                  </p:sp>
                </p:grpSp>
              </p:grpSp>
              <p:sp>
                <p:nvSpPr>
                  <p:cNvPr id="81" name="Elaborazione predefinita 80"/>
                  <p:cNvSpPr/>
                  <p:nvPr/>
                </p:nvSpPr>
                <p:spPr>
                  <a:xfrm>
                    <a:off x="2479676" y="6479980"/>
                    <a:ext cx="234950" cy="171906"/>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p>
                </p:txBody>
              </p:sp>
            </p:grpSp>
          </p:grpSp>
        </p:grpSp>
        <p:sp>
          <p:nvSpPr>
            <p:cNvPr id="75" name="Estrai 74"/>
            <p:cNvSpPr/>
            <p:nvPr/>
          </p:nvSpPr>
          <p:spPr>
            <a:xfrm>
              <a:off x="4387436" y="4364959"/>
              <a:ext cx="216589" cy="195530"/>
            </a:xfrm>
            <a:prstGeom prst="flowChartExtra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a:p>
          </p:txBody>
        </p:sp>
      </p:grpSp>
      <p:sp>
        <p:nvSpPr>
          <p:cNvPr id="95" name="Titolo 1"/>
          <p:cNvSpPr txBox="1">
            <a:spLocks/>
          </p:cNvSpPr>
          <p:nvPr/>
        </p:nvSpPr>
        <p:spPr>
          <a:xfrm>
            <a:off x="5485476" y="476974"/>
            <a:ext cx="1226476"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Direzione</a:t>
            </a:r>
            <a:endParaRPr lang="it-IT" sz="1200" b="1" dirty="0">
              <a:solidFill>
                <a:srgbClr val="000000"/>
              </a:solidFill>
            </a:endParaRPr>
          </a:p>
        </p:txBody>
      </p:sp>
      <p:sp>
        <p:nvSpPr>
          <p:cNvPr id="96" name="Titolo 1"/>
          <p:cNvSpPr txBox="1">
            <a:spLocks/>
          </p:cNvSpPr>
          <p:nvPr/>
        </p:nvSpPr>
        <p:spPr>
          <a:xfrm>
            <a:off x="6711952" y="479512"/>
            <a:ext cx="1193800" cy="407969"/>
          </a:xfrm>
          <a:prstGeom prst="rect">
            <a:avLst/>
          </a:prstGeom>
        </p:spPr>
        <p:txBody>
          <a:bodyPr vert="horz" lIns="36000" tIns="45720" rIns="36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200" b="1" dirty="0" smtClean="0">
                <a:solidFill>
                  <a:srgbClr val="000000"/>
                </a:solidFill>
              </a:rPr>
              <a:t>Comitato Direttivo Centrale</a:t>
            </a:r>
            <a:endParaRPr lang="it-IT" sz="1200" b="1" dirty="0">
              <a:solidFill>
                <a:srgbClr val="000000"/>
              </a:solidFill>
            </a:endParaRPr>
          </a:p>
        </p:txBody>
      </p:sp>
      <p:sp>
        <p:nvSpPr>
          <p:cNvPr id="99" name="Processo 98"/>
          <p:cNvSpPr/>
          <p:nvPr/>
        </p:nvSpPr>
        <p:spPr>
          <a:xfrm>
            <a:off x="3110228" y="2447659"/>
            <a:ext cx="1102183" cy="272284"/>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PUBBLICAZIONE SITO</a:t>
            </a:r>
          </a:p>
          <a:p>
            <a:pPr algn="ctr"/>
            <a:r>
              <a:rPr lang="it-IT" sz="700" dirty="0" smtClean="0"/>
              <a:t>AREA RISERVATA CC/CDC/GR</a:t>
            </a:r>
            <a:endParaRPr lang="it-IT" sz="700" dirty="0"/>
          </a:p>
        </p:txBody>
      </p:sp>
      <p:sp>
        <p:nvSpPr>
          <p:cNvPr id="101" name="Documento 100"/>
          <p:cNvSpPr/>
          <p:nvPr/>
        </p:nvSpPr>
        <p:spPr>
          <a:xfrm>
            <a:off x="3327980" y="1995888"/>
            <a:ext cx="666562" cy="411478"/>
          </a:xfrm>
          <a:prstGeom prst="flowChartDocument">
            <a:avLst/>
          </a:prstGeom>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pPr algn="ctr"/>
            <a:r>
              <a:rPr lang="it-IT" sz="800" dirty="0" smtClean="0"/>
              <a:t>VERBALE APPROVATO</a:t>
            </a:r>
            <a:endParaRPr lang="it-IT" sz="800" dirty="0"/>
          </a:p>
        </p:txBody>
      </p:sp>
      <p:cxnSp>
        <p:nvCxnSpPr>
          <p:cNvPr id="102" name="Connettore 1 101"/>
          <p:cNvCxnSpPr>
            <a:stCxn id="59" idx="1"/>
            <a:endCxn id="58" idx="3"/>
          </p:cNvCxnSpPr>
          <p:nvPr/>
        </p:nvCxnSpPr>
        <p:spPr>
          <a:xfrm flipH="1">
            <a:off x="3518098" y="1298986"/>
            <a:ext cx="426655" cy="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a:stCxn id="105" idx="0"/>
          </p:cNvCxnSpPr>
          <p:nvPr/>
        </p:nvCxnSpPr>
        <p:spPr>
          <a:xfrm flipV="1">
            <a:off x="4878872" y="1933179"/>
            <a:ext cx="0" cy="423596"/>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104" name="Connettore 1 103"/>
          <p:cNvCxnSpPr>
            <a:endCxn id="101" idx="3"/>
          </p:cNvCxnSpPr>
          <p:nvPr/>
        </p:nvCxnSpPr>
        <p:spPr>
          <a:xfrm flipH="1">
            <a:off x="3994542" y="2201627"/>
            <a:ext cx="890680" cy="0"/>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05" name="Processo 104"/>
          <p:cNvSpPr/>
          <p:nvPr/>
        </p:nvSpPr>
        <p:spPr>
          <a:xfrm>
            <a:off x="4313053" y="2356775"/>
            <a:ext cx="1131638" cy="394968"/>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STAMPATO SUL LIBRO BOLLATO</a:t>
            </a:r>
            <a:endParaRPr lang="it-IT" sz="800" dirty="0"/>
          </a:p>
        </p:txBody>
      </p:sp>
      <p:cxnSp>
        <p:nvCxnSpPr>
          <p:cNvPr id="107" name="Connettore 1 106"/>
          <p:cNvCxnSpPr>
            <a:stCxn id="101" idx="2"/>
            <a:endCxn id="99" idx="0"/>
          </p:cNvCxnSpPr>
          <p:nvPr/>
        </p:nvCxnSpPr>
        <p:spPr>
          <a:xfrm>
            <a:off x="3661261" y="2380163"/>
            <a:ext cx="59" cy="67496"/>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3" name="Ovale 122"/>
          <p:cNvSpPr/>
          <p:nvPr/>
        </p:nvSpPr>
        <p:spPr>
          <a:xfrm>
            <a:off x="4557335" y="1620049"/>
            <a:ext cx="285178" cy="295970"/>
          </a:xfrm>
          <a:prstGeom prst="ellipse">
            <a:avLst/>
          </a:prstGeom>
          <a:ln w="19050" cmpd="sng">
            <a:solidFill>
              <a:schemeClr val="tx2"/>
            </a:solidFill>
          </a:ln>
        </p:spPr>
        <p:style>
          <a:lnRef idx="2">
            <a:schemeClr val="dk1"/>
          </a:lnRef>
          <a:fillRef idx="1">
            <a:schemeClr val="lt1"/>
          </a:fillRef>
          <a:effectRef idx="0">
            <a:schemeClr val="dk1"/>
          </a:effectRef>
          <a:fontRef idx="minor">
            <a:schemeClr val="dk1"/>
          </a:fontRef>
        </p:style>
        <p:txBody>
          <a:bodyPr lIns="36000" tIns="0" rIns="36000" bIns="0" rtlCol="0" anchor="ctr"/>
          <a:lstStyle/>
          <a:p>
            <a:pPr algn="ctr"/>
            <a:r>
              <a:rPr lang="it-IT" sz="800" b="1" dirty="0" smtClean="0"/>
              <a:t>18</a:t>
            </a:r>
          </a:p>
        </p:txBody>
      </p:sp>
      <p:sp>
        <p:nvSpPr>
          <p:cNvPr id="98" name="Processo 97"/>
          <p:cNvSpPr/>
          <p:nvPr/>
        </p:nvSpPr>
        <p:spPr>
          <a:xfrm>
            <a:off x="8086160" y="927813"/>
            <a:ext cx="1025827" cy="284809"/>
          </a:xfrm>
          <a:prstGeom prst="flowChartProcess">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it-IT" sz="800" dirty="0" smtClean="0"/>
              <a:t>APPROVAZIONE VERBALE</a:t>
            </a:r>
            <a:endParaRPr lang="it-IT" sz="800" dirty="0"/>
          </a:p>
        </p:txBody>
      </p:sp>
      <p:sp>
        <p:nvSpPr>
          <p:cNvPr id="108" name="CasellaDiTesto 107"/>
          <p:cNvSpPr txBox="1"/>
          <p:nvPr/>
        </p:nvSpPr>
        <p:spPr>
          <a:xfrm>
            <a:off x="6501599" y="909204"/>
            <a:ext cx="1730611" cy="200055"/>
          </a:xfrm>
          <a:prstGeom prst="rect">
            <a:avLst/>
          </a:prstGeom>
          <a:noFill/>
        </p:spPr>
        <p:txBody>
          <a:bodyPr wrap="square" rtlCol="0">
            <a:spAutoFit/>
          </a:bodyPr>
          <a:lstStyle/>
          <a:p>
            <a:pPr algn="ctr"/>
            <a:r>
              <a:rPr lang="it-IT" sz="700" dirty="0" smtClean="0"/>
              <a:t>Nella riunione successiva</a:t>
            </a:r>
          </a:p>
        </p:txBody>
      </p:sp>
      <p:cxnSp>
        <p:nvCxnSpPr>
          <p:cNvPr id="110" name="Connettore 2 109"/>
          <p:cNvCxnSpPr>
            <a:endCxn id="98" idx="1"/>
          </p:cNvCxnSpPr>
          <p:nvPr/>
        </p:nvCxnSpPr>
        <p:spPr>
          <a:xfrm>
            <a:off x="4699924" y="1070218"/>
            <a:ext cx="3386236" cy="0"/>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Connettore 2 112"/>
          <p:cNvCxnSpPr/>
          <p:nvPr/>
        </p:nvCxnSpPr>
        <p:spPr>
          <a:xfrm>
            <a:off x="4699924" y="893623"/>
            <a:ext cx="0" cy="176595"/>
          </a:xfrm>
          <a:prstGeom prst="straightConnector1">
            <a:avLst/>
          </a:prstGeom>
          <a:ln w="952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5" name="Connettore 4 114"/>
          <p:cNvCxnSpPr>
            <a:stCxn id="98" idx="2"/>
            <a:endCxn id="59" idx="3"/>
          </p:cNvCxnSpPr>
          <p:nvPr/>
        </p:nvCxnSpPr>
        <p:spPr>
          <a:xfrm rot="5400000">
            <a:off x="6562013" y="-738075"/>
            <a:ext cx="86364" cy="3987759"/>
          </a:xfrm>
          <a:prstGeom prst="bentConnector2">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3177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8578</TotalTime>
  <Words>1193</Words>
  <Application>Microsoft Office PowerPoint</Application>
  <PresentationFormat>Personalizzato</PresentationFormat>
  <Paragraphs>206</Paragraphs>
  <Slides>4</Slides>
  <Notes>4</Notes>
  <HiddenSlides>0</HiddenSlides>
  <MMClips>0</MMClips>
  <ScaleCrop>false</ScaleCrop>
  <HeadingPairs>
    <vt:vector size="4" baseType="variant">
      <vt:variant>
        <vt:lpstr>Tema</vt:lpstr>
      </vt:variant>
      <vt:variant>
        <vt:i4>1</vt:i4>
      </vt:variant>
      <vt:variant>
        <vt:lpstr>Titoli diapositive</vt:lpstr>
      </vt:variant>
      <vt:variant>
        <vt:i4>4</vt:i4>
      </vt:variant>
    </vt:vector>
  </HeadingPairs>
  <TitlesOfParts>
    <vt:vector size="5" baseType="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Martina Oppedisano</dc:creator>
  <cp:lastModifiedBy>Emanuela Pesenti</cp:lastModifiedBy>
  <cp:revision>101</cp:revision>
  <dcterms:created xsi:type="dcterms:W3CDTF">2014-05-22T21:39:30Z</dcterms:created>
  <dcterms:modified xsi:type="dcterms:W3CDTF">2015-09-04T13:14:37Z</dcterms:modified>
</cp:coreProperties>
</file>