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9399588" cy="683895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543" autoAdjust="0"/>
    <p:restoredTop sz="94612" autoAdjust="0"/>
  </p:normalViewPr>
  <p:slideViewPr>
    <p:cSldViewPr snapToGrid="0" snapToObjects="1">
      <p:cViewPr>
        <p:scale>
          <a:sx n="200" d="100"/>
          <a:sy n="200" d="100"/>
        </p:scale>
        <p:origin x="2664" y="4218"/>
      </p:cViewPr>
      <p:guideLst>
        <p:guide orient="horz" pos="2154"/>
        <p:guide pos="29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71961-A0C4-9D40-BC52-8E6F31E4B67D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73150" y="685800"/>
            <a:ext cx="4711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BA737-1A7F-E943-9472-AF629C13E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01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BA737-1A7F-E943-9472-AF629C13E4E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39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BA737-1A7F-E943-9472-AF629C13E4E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61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BA737-1A7F-E943-9472-AF629C13E4E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61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4969" y="2124507"/>
            <a:ext cx="7989650" cy="146594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9938" y="3875405"/>
            <a:ext cx="6579712" cy="17477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1EF-24C6-DA44-BC58-5A30AADA7E28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74FF-6697-1B4B-96C8-1891BE884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39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1EF-24C6-DA44-BC58-5A30AADA7E28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74FF-6697-1B4B-96C8-1891BE884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36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5631" y="273875"/>
            <a:ext cx="2173655" cy="5817856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3034" y="273875"/>
            <a:ext cx="6365937" cy="5817856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1EF-24C6-DA44-BC58-5A30AADA7E28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74FF-6697-1B4B-96C8-1891BE884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54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1EF-24C6-DA44-BC58-5A30AADA7E28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74FF-6697-1B4B-96C8-1891BE884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503" y="4394659"/>
            <a:ext cx="7989650" cy="13582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2503" y="2898639"/>
            <a:ext cx="7989650" cy="14960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1EF-24C6-DA44-BC58-5A30AADA7E28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74FF-6697-1B4B-96C8-1891BE884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5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3034" y="1591006"/>
            <a:ext cx="4268980" cy="450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8674" y="1591006"/>
            <a:ext cx="4270612" cy="450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1EF-24C6-DA44-BC58-5A30AADA7E28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74FF-6697-1B4B-96C8-1891BE884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29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9980" y="273875"/>
            <a:ext cx="845962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9979" y="1530849"/>
            <a:ext cx="4153117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9979" y="2168834"/>
            <a:ext cx="4153117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74861" y="1530849"/>
            <a:ext cx="415474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74861" y="2168834"/>
            <a:ext cx="415474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1EF-24C6-DA44-BC58-5A30AADA7E28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74FF-6697-1B4B-96C8-1891BE884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4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1EF-24C6-DA44-BC58-5A30AADA7E28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74FF-6697-1B4B-96C8-1891BE884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59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1EF-24C6-DA44-BC58-5A30AADA7E28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74FF-6697-1B4B-96C8-1891BE884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6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9980" y="272292"/>
            <a:ext cx="3092400" cy="11588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74978" y="272292"/>
            <a:ext cx="5254631" cy="58368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9980" y="1431114"/>
            <a:ext cx="3092400" cy="467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1EF-24C6-DA44-BC58-5A30AADA7E28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74FF-6697-1B4B-96C8-1891BE884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30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2385" y="4787265"/>
            <a:ext cx="5639753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42385" y="611073"/>
            <a:ext cx="5639753" cy="4103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42385" y="5352429"/>
            <a:ext cx="5639753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1EF-24C6-DA44-BC58-5A30AADA7E28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74FF-6697-1B4B-96C8-1891BE884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4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9980" y="273875"/>
            <a:ext cx="8459629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9980" y="1595755"/>
            <a:ext cx="8459629" cy="451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69980" y="6338694"/>
            <a:ext cx="2193237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D1EF-24C6-DA44-BC58-5A30AADA7E28}" type="datetimeFigureOut">
              <a:rPr lang="it-IT" smtClean="0"/>
              <a:t>04/09/2015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11526" y="6338694"/>
            <a:ext cx="2976536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736372" y="6338694"/>
            <a:ext cx="2193237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574FF-6697-1B4B-96C8-1891BE884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75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asellaDiTesto 123"/>
          <p:cNvSpPr txBox="1"/>
          <p:nvPr/>
        </p:nvSpPr>
        <p:spPr>
          <a:xfrm>
            <a:off x="7847210" y="1254990"/>
            <a:ext cx="9469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Relativo a</a:t>
            </a:r>
          </a:p>
        </p:txBody>
      </p:sp>
      <p:cxnSp>
        <p:nvCxnSpPr>
          <p:cNvPr id="93" name="Connettore 4 92"/>
          <p:cNvCxnSpPr>
            <a:stCxn id="83" idx="1"/>
            <a:endCxn id="75" idx="0"/>
          </p:cNvCxnSpPr>
          <p:nvPr/>
        </p:nvCxnSpPr>
        <p:spPr>
          <a:xfrm rot="10800000" flipV="1">
            <a:off x="4184154" y="2970813"/>
            <a:ext cx="2088257" cy="287565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96483" y="1019386"/>
            <a:ext cx="26883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Entro il mese di novembre di ciascun anno, il Comitato Direttivo Centrale (CDC) e il Comitato Centrale (CC) stabiliscono il calendario delle riunioni degli organi CAI (CDC, CC, GR e Assemblea dei Delegati) previste per l’esercizio seguente.</a:t>
            </a:r>
          </a:p>
        </p:txBody>
      </p:sp>
      <p:sp>
        <p:nvSpPr>
          <p:cNvPr id="5" name="Ovale 4"/>
          <p:cNvSpPr/>
          <p:nvPr/>
        </p:nvSpPr>
        <p:spPr>
          <a:xfrm>
            <a:off x="164398" y="988444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1</a:t>
            </a:r>
          </a:p>
        </p:txBody>
      </p:sp>
      <p:cxnSp>
        <p:nvCxnSpPr>
          <p:cNvPr id="6" name="Connettore 1 5"/>
          <p:cNvCxnSpPr/>
          <p:nvPr/>
        </p:nvCxnSpPr>
        <p:spPr>
          <a:xfrm flipH="1">
            <a:off x="119600" y="467332"/>
            <a:ext cx="4" cy="6371618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Processo 6"/>
          <p:cNvSpPr/>
          <p:nvPr/>
        </p:nvSpPr>
        <p:spPr>
          <a:xfrm>
            <a:off x="352935" y="531934"/>
            <a:ext cx="2454337" cy="29187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</a:rPr>
              <a:t>ORGANIZZAZIONE DEL LAVORO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053300" y="473683"/>
            <a:ext cx="0" cy="636526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0" y="-25592"/>
            <a:ext cx="8961239" cy="47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solidFill>
                  <a:srgbClr val="000000"/>
                </a:solidFill>
              </a:rPr>
              <a:t>Scheda 26. PROCESSO “COMITATO DIRETTIVO CENTRALE”</a:t>
            </a:r>
            <a:endParaRPr lang="it-IT" sz="1400" b="1" dirty="0">
              <a:solidFill>
                <a:srgbClr val="000000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119603" y="893623"/>
            <a:ext cx="9188567" cy="0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Immagine 10" descr="logo_c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39" y="-21317"/>
            <a:ext cx="443012" cy="477212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>
            <a:off x="119600" y="470482"/>
            <a:ext cx="9194918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5485475" y="470483"/>
            <a:ext cx="1" cy="636846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7239002" y="476974"/>
            <a:ext cx="0" cy="637481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olo 1"/>
          <p:cNvSpPr txBox="1">
            <a:spLocks/>
          </p:cNvSpPr>
          <p:nvPr/>
        </p:nvSpPr>
        <p:spPr>
          <a:xfrm>
            <a:off x="7239002" y="473683"/>
            <a:ext cx="2075524" cy="407969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Comitato Direttivo Centrale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6483" y="1840427"/>
            <a:ext cx="2688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Di prassi almeno dieci giorni prima delle date stabilite, la Segreteria generale predispone una bozza dell’ordine del giorno, verificando gli argomenti da trattare in relazione ad eventuali scadenze istituzionali o a eventuali priorità definite con il Direttore e gli Uffici.</a:t>
            </a:r>
          </a:p>
          <a:p>
            <a:pPr algn="just"/>
            <a:endParaRPr lang="it-IT" sz="900" dirty="0">
              <a:solidFill>
                <a:srgbClr val="000000"/>
              </a:solidFill>
            </a:endParaRPr>
          </a:p>
          <a:p>
            <a:pPr algn="just"/>
            <a:endParaRPr lang="it-IT" sz="900" dirty="0" smtClean="0">
              <a:solidFill>
                <a:srgbClr val="000000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164398" y="1904902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2</a:t>
            </a:r>
            <a:endParaRPr lang="it-IT" sz="800" b="1" dirty="0" smtClean="0"/>
          </a:p>
        </p:txBody>
      </p:sp>
      <p:cxnSp>
        <p:nvCxnSpPr>
          <p:cNvPr id="19" name="Connettore 4 18"/>
          <p:cNvCxnSpPr>
            <a:stCxn id="47" idx="3"/>
            <a:endCxn id="76" idx="0"/>
          </p:cNvCxnSpPr>
          <p:nvPr/>
        </p:nvCxnSpPr>
        <p:spPr>
          <a:xfrm>
            <a:off x="5025434" y="2039135"/>
            <a:ext cx="1067297" cy="377677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73496" y="3397665"/>
            <a:ext cx="268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Contestualmente la Segreteria generale, in accordo con il Direttore, redige la tabella “incontri preparatori” e la trasmette agli Uffici Interni </a:t>
            </a:r>
            <a:r>
              <a:rPr lang="it-IT" sz="900" dirty="0" err="1" smtClean="0">
                <a:solidFill>
                  <a:srgbClr val="000000"/>
                </a:solidFill>
              </a:rPr>
              <a:t>affinchè</a:t>
            </a:r>
            <a:r>
              <a:rPr lang="it-IT" sz="900" dirty="0" smtClean="0">
                <a:solidFill>
                  <a:srgbClr val="000000"/>
                </a:solidFill>
              </a:rPr>
              <a:t> predispongano la documentazione preparatoria e le bozze di delibera del CDC, entro la data stabilita per l’inoltro della convocazione.</a:t>
            </a:r>
          </a:p>
        </p:txBody>
      </p:sp>
      <p:sp>
        <p:nvSpPr>
          <p:cNvPr id="22" name="Ovale 21"/>
          <p:cNvSpPr/>
          <p:nvPr/>
        </p:nvSpPr>
        <p:spPr>
          <a:xfrm>
            <a:off x="141411" y="3366723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96483" y="2720674"/>
            <a:ext cx="268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La bozza dell’ordine del giorno approvata dal Direttore, viene inviata via mail al Presidente generale per eventuali ulteriori punti da inserire e per il suo benestare all’inoltro ai destinatari.</a:t>
            </a:r>
          </a:p>
        </p:txBody>
      </p:sp>
      <p:sp>
        <p:nvSpPr>
          <p:cNvPr id="25" name="Ovale 24"/>
          <p:cNvSpPr/>
          <p:nvPr/>
        </p:nvSpPr>
        <p:spPr>
          <a:xfrm>
            <a:off x="164398" y="2689732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3</a:t>
            </a:r>
            <a:endParaRPr lang="it-IT" sz="800" b="1" dirty="0" smtClean="0"/>
          </a:p>
        </p:txBody>
      </p:sp>
      <p:sp>
        <p:nvSpPr>
          <p:cNvPr id="28" name="CasellaDiTesto 27"/>
          <p:cNvSpPr txBox="1"/>
          <p:nvPr/>
        </p:nvSpPr>
        <p:spPr>
          <a:xfrm>
            <a:off x="373496" y="4330796"/>
            <a:ext cx="268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Ottenuto il benestare del Presidente generale sulla bozza di ordine del giorno proposta, la convocazione viene trasmessa per e-mail con la documentazione predisposta dagli Uffici a ciascun componente del CDC e ai Componenti del Collegio Nazionale dei Revisori dei Conti.</a:t>
            </a:r>
          </a:p>
        </p:txBody>
      </p:sp>
      <p:sp>
        <p:nvSpPr>
          <p:cNvPr id="29" name="Ovale 28"/>
          <p:cNvSpPr/>
          <p:nvPr/>
        </p:nvSpPr>
        <p:spPr>
          <a:xfrm>
            <a:off x="141411" y="4299854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5</a:t>
            </a:r>
            <a:endParaRPr lang="it-IT" sz="800" b="1" dirty="0" smtClean="0"/>
          </a:p>
        </p:txBody>
      </p:sp>
      <p:sp>
        <p:nvSpPr>
          <p:cNvPr id="30" name="CasellaDiTesto 29"/>
          <p:cNvSpPr txBox="1"/>
          <p:nvPr/>
        </p:nvSpPr>
        <p:spPr>
          <a:xfrm>
            <a:off x="396483" y="5278109"/>
            <a:ext cx="2688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La riunione del CDC viene registrata e verbalizzata a cura della Direzione. Il CDC evade l’ordine del giorno assumendo le delibere necessarie. </a:t>
            </a:r>
          </a:p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Nel caso il Presidente generale abbia adottato deliberazioni su questioni urgenti e indifferibili nel periodo intercorrente tra la riunione precedente e la riunione in oggetto, queste vengono sottoposte alla ratifica del Comitato Direttivo Centrale.</a:t>
            </a:r>
          </a:p>
        </p:txBody>
      </p:sp>
      <p:sp>
        <p:nvSpPr>
          <p:cNvPr id="31" name="Ovale 30"/>
          <p:cNvSpPr/>
          <p:nvPr/>
        </p:nvSpPr>
        <p:spPr>
          <a:xfrm>
            <a:off x="170748" y="5260885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6</a:t>
            </a:r>
            <a:endParaRPr lang="it-IT" sz="800" b="1" dirty="0" smtClean="0"/>
          </a:p>
        </p:txBody>
      </p:sp>
      <p:sp>
        <p:nvSpPr>
          <p:cNvPr id="32" name="Titolo 1"/>
          <p:cNvSpPr txBox="1">
            <a:spLocks/>
          </p:cNvSpPr>
          <p:nvPr/>
        </p:nvSpPr>
        <p:spPr>
          <a:xfrm>
            <a:off x="3053301" y="476974"/>
            <a:ext cx="2432175" cy="407969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Segreteria Generale</a:t>
            </a:r>
            <a:endParaRPr lang="it-IT" sz="1200" b="1" dirty="0">
              <a:solidFill>
                <a:srgbClr val="000000"/>
              </a:solidFill>
            </a:endParaRPr>
          </a:p>
        </p:txBody>
      </p:sp>
      <p:cxnSp>
        <p:nvCxnSpPr>
          <p:cNvPr id="35" name="Connettore 1 34"/>
          <p:cNvCxnSpPr/>
          <p:nvPr/>
        </p:nvCxnSpPr>
        <p:spPr>
          <a:xfrm flipH="1">
            <a:off x="9308167" y="470483"/>
            <a:ext cx="6360" cy="6381308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itolo 1"/>
          <p:cNvSpPr txBox="1">
            <a:spLocks/>
          </p:cNvSpPr>
          <p:nvPr/>
        </p:nvSpPr>
        <p:spPr>
          <a:xfrm>
            <a:off x="5485476" y="476974"/>
            <a:ext cx="1772576" cy="407969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Direzione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38" name="Documento 37"/>
          <p:cNvSpPr/>
          <p:nvPr/>
        </p:nvSpPr>
        <p:spPr>
          <a:xfrm>
            <a:off x="3664138" y="1341181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CALENDARIO RIUNIONI</a:t>
            </a:r>
            <a:endParaRPr lang="it-IT" sz="800" dirty="0"/>
          </a:p>
        </p:txBody>
      </p:sp>
      <p:pic>
        <p:nvPicPr>
          <p:cNvPr id="41" name="Immagine 40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47" y="1937959"/>
            <a:ext cx="251543" cy="202352"/>
          </a:xfrm>
          <a:prstGeom prst="rect">
            <a:avLst/>
          </a:prstGeom>
        </p:spPr>
      </p:pic>
      <p:cxnSp>
        <p:nvCxnSpPr>
          <p:cNvPr id="44" name="Connettore 1 43"/>
          <p:cNvCxnSpPr>
            <a:stCxn id="41" idx="3"/>
            <a:endCxn id="47" idx="1"/>
          </p:cNvCxnSpPr>
          <p:nvPr/>
        </p:nvCxnSpPr>
        <p:spPr>
          <a:xfrm>
            <a:off x="3666390" y="2039135"/>
            <a:ext cx="692482" cy="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Documento 46"/>
          <p:cNvSpPr/>
          <p:nvPr/>
        </p:nvSpPr>
        <p:spPr>
          <a:xfrm>
            <a:off x="4358872" y="1833396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BOZZA ORDINE DEL GIORNO</a:t>
            </a:r>
            <a:endParaRPr lang="it-IT" sz="800" dirty="0"/>
          </a:p>
        </p:txBody>
      </p:sp>
      <p:sp>
        <p:nvSpPr>
          <p:cNvPr id="67" name="Documento multiplo 66"/>
          <p:cNvSpPr/>
          <p:nvPr/>
        </p:nvSpPr>
        <p:spPr>
          <a:xfrm>
            <a:off x="3797955" y="4675355"/>
            <a:ext cx="730221" cy="481329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 algn="ctr"/>
            <a:r>
              <a:rPr lang="it-IT" sz="800" dirty="0" smtClean="0"/>
              <a:t>DOCUMENTI NECESSARI</a:t>
            </a:r>
            <a:endParaRPr lang="it-IT" sz="800" dirty="0"/>
          </a:p>
        </p:txBody>
      </p:sp>
      <p:sp>
        <p:nvSpPr>
          <p:cNvPr id="68" name="Processo 67"/>
          <p:cNvSpPr/>
          <p:nvPr/>
        </p:nvSpPr>
        <p:spPr>
          <a:xfrm>
            <a:off x="4012892" y="2319252"/>
            <a:ext cx="1367857" cy="320987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700" dirty="0" smtClean="0"/>
              <a:t>Secondo le scadenze istituzionali e priorità definite con il Direttore e Uffici interni</a:t>
            </a:r>
            <a:endParaRPr lang="it-IT" sz="700" dirty="0"/>
          </a:p>
        </p:txBody>
      </p:sp>
      <p:cxnSp>
        <p:nvCxnSpPr>
          <p:cNvPr id="69" name="Connettore 1 68"/>
          <p:cNvCxnSpPr/>
          <p:nvPr/>
        </p:nvCxnSpPr>
        <p:spPr>
          <a:xfrm>
            <a:off x="4050827" y="2320350"/>
            <a:ext cx="0" cy="33258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>
            <a:off x="5344975" y="2326700"/>
            <a:ext cx="0" cy="33258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stCxn id="47" idx="2"/>
            <a:endCxn id="68" idx="0"/>
          </p:cNvCxnSpPr>
          <p:nvPr/>
        </p:nvCxnSpPr>
        <p:spPr>
          <a:xfrm>
            <a:off x="4692153" y="2217671"/>
            <a:ext cx="4668" cy="101581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Documento 75"/>
          <p:cNvSpPr/>
          <p:nvPr/>
        </p:nvSpPr>
        <p:spPr>
          <a:xfrm>
            <a:off x="5759450" y="2416812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BOZZA ORDINE DEL GIORNO</a:t>
            </a:r>
            <a:endParaRPr lang="it-IT" sz="800" dirty="0"/>
          </a:p>
        </p:txBody>
      </p:sp>
      <p:sp>
        <p:nvSpPr>
          <p:cNvPr id="83" name="Processo 82"/>
          <p:cNvSpPr/>
          <p:nvPr/>
        </p:nvSpPr>
        <p:spPr>
          <a:xfrm>
            <a:off x="6272410" y="2828409"/>
            <a:ext cx="903089" cy="28480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APPROVAZIONE</a:t>
            </a:r>
            <a:endParaRPr lang="it-IT" sz="800" dirty="0"/>
          </a:p>
        </p:txBody>
      </p:sp>
      <p:cxnSp>
        <p:nvCxnSpPr>
          <p:cNvPr id="84" name="Connettore 4 83"/>
          <p:cNvCxnSpPr>
            <a:stCxn id="76" idx="3"/>
            <a:endCxn id="83" idx="0"/>
          </p:cNvCxnSpPr>
          <p:nvPr/>
        </p:nvCxnSpPr>
        <p:spPr>
          <a:xfrm>
            <a:off x="6426012" y="2622551"/>
            <a:ext cx="297943" cy="205858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Documento 87"/>
          <p:cNvSpPr/>
          <p:nvPr/>
        </p:nvSpPr>
        <p:spPr>
          <a:xfrm>
            <a:off x="7442200" y="3240218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BOZZA ORDINE DEL GIORNO</a:t>
            </a:r>
            <a:endParaRPr lang="it-IT" sz="800" dirty="0"/>
          </a:p>
        </p:txBody>
      </p:sp>
      <p:sp>
        <p:nvSpPr>
          <p:cNvPr id="90" name="Processo 89"/>
          <p:cNvSpPr/>
          <p:nvPr/>
        </p:nvSpPr>
        <p:spPr>
          <a:xfrm>
            <a:off x="7775970" y="3697057"/>
            <a:ext cx="903089" cy="28480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APPROVAZIONE PRESIDENTE </a:t>
            </a:r>
            <a:endParaRPr lang="it-IT" sz="800" dirty="0"/>
          </a:p>
        </p:txBody>
      </p:sp>
      <p:sp>
        <p:nvSpPr>
          <p:cNvPr id="91" name="Processo 90"/>
          <p:cNvSpPr/>
          <p:nvPr/>
        </p:nvSpPr>
        <p:spPr>
          <a:xfrm>
            <a:off x="8310760" y="3303718"/>
            <a:ext cx="903089" cy="28480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EVENTUALI MODIFICHE</a:t>
            </a:r>
            <a:endParaRPr lang="it-IT" sz="800" dirty="0"/>
          </a:p>
        </p:txBody>
      </p:sp>
      <p:sp>
        <p:nvSpPr>
          <p:cNvPr id="92" name="Documento 91"/>
          <p:cNvSpPr/>
          <p:nvPr/>
        </p:nvSpPr>
        <p:spPr>
          <a:xfrm>
            <a:off x="4585790" y="4945072"/>
            <a:ext cx="755462" cy="463834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LETTERA DI CONVOCAZIONE PROTOCOLLATA</a:t>
            </a:r>
            <a:endParaRPr lang="it-IT" sz="800" dirty="0"/>
          </a:p>
        </p:txBody>
      </p:sp>
      <p:cxnSp>
        <p:nvCxnSpPr>
          <p:cNvPr id="96" name="Connettore 2 95"/>
          <p:cNvCxnSpPr>
            <a:stCxn id="75" idx="3"/>
            <a:endCxn id="88" idx="1"/>
          </p:cNvCxnSpPr>
          <p:nvPr/>
        </p:nvCxnSpPr>
        <p:spPr>
          <a:xfrm flipV="1">
            <a:off x="4517434" y="3445957"/>
            <a:ext cx="2924766" cy="1816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1 98"/>
          <p:cNvCxnSpPr>
            <a:stCxn id="88" idx="3"/>
            <a:endCxn id="91" idx="1"/>
          </p:cNvCxnSpPr>
          <p:nvPr/>
        </p:nvCxnSpPr>
        <p:spPr>
          <a:xfrm>
            <a:off x="8108762" y="3445957"/>
            <a:ext cx="201998" cy="166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4 103"/>
          <p:cNvCxnSpPr>
            <a:stCxn id="91" idx="2"/>
            <a:endCxn id="90" idx="3"/>
          </p:cNvCxnSpPr>
          <p:nvPr/>
        </p:nvCxnSpPr>
        <p:spPr>
          <a:xfrm rot="5400000">
            <a:off x="8595215" y="3672371"/>
            <a:ext cx="250935" cy="83246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Documento 74"/>
          <p:cNvSpPr/>
          <p:nvPr/>
        </p:nvSpPr>
        <p:spPr>
          <a:xfrm>
            <a:off x="3850872" y="3258379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BOZZA ORDINE DEL GIORNO</a:t>
            </a:r>
            <a:endParaRPr lang="it-IT" sz="800" dirty="0"/>
          </a:p>
        </p:txBody>
      </p:sp>
      <p:sp>
        <p:nvSpPr>
          <p:cNvPr id="108" name="Documento 107"/>
          <p:cNvSpPr/>
          <p:nvPr/>
        </p:nvSpPr>
        <p:spPr>
          <a:xfrm>
            <a:off x="4623890" y="3638716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ORDINE DEL GIORNO</a:t>
            </a:r>
            <a:endParaRPr lang="it-IT" sz="800" dirty="0"/>
          </a:p>
        </p:txBody>
      </p:sp>
      <p:cxnSp>
        <p:nvCxnSpPr>
          <p:cNvPr id="109" name="Connettore 2 108"/>
          <p:cNvCxnSpPr>
            <a:stCxn id="90" idx="1"/>
            <a:endCxn id="108" idx="3"/>
          </p:cNvCxnSpPr>
          <p:nvPr/>
        </p:nvCxnSpPr>
        <p:spPr>
          <a:xfrm flipH="1">
            <a:off x="5290452" y="3839462"/>
            <a:ext cx="2485518" cy="499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5" name="Immagine 114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62" y="4575826"/>
            <a:ext cx="251543" cy="202352"/>
          </a:xfrm>
          <a:prstGeom prst="rect">
            <a:avLst/>
          </a:prstGeom>
        </p:spPr>
      </p:pic>
      <p:cxnSp>
        <p:nvCxnSpPr>
          <p:cNvPr id="119" name="Connettore 1 118"/>
          <p:cNvCxnSpPr>
            <a:stCxn id="108" idx="2"/>
            <a:endCxn id="115" idx="0"/>
          </p:cNvCxnSpPr>
          <p:nvPr/>
        </p:nvCxnSpPr>
        <p:spPr>
          <a:xfrm>
            <a:off x="4957171" y="4022991"/>
            <a:ext cx="4763" cy="552835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2 121"/>
          <p:cNvCxnSpPr>
            <a:stCxn id="92" idx="3"/>
            <a:endCxn id="125" idx="1"/>
          </p:cNvCxnSpPr>
          <p:nvPr/>
        </p:nvCxnSpPr>
        <p:spPr>
          <a:xfrm flipV="1">
            <a:off x="5341252" y="5173600"/>
            <a:ext cx="2014463" cy="338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Documento multiplo 125"/>
          <p:cNvSpPr/>
          <p:nvPr/>
        </p:nvSpPr>
        <p:spPr>
          <a:xfrm>
            <a:off x="7512050" y="5145239"/>
            <a:ext cx="730221" cy="481329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93600" rIns="36000"/>
          <a:lstStyle/>
          <a:p>
            <a:pPr algn="ctr"/>
            <a:r>
              <a:rPr lang="it-IT" sz="800" dirty="0" smtClean="0"/>
              <a:t>DOCUMENTI NECESSARI</a:t>
            </a:r>
            <a:endParaRPr lang="it-IT" sz="800" dirty="0"/>
          </a:p>
        </p:txBody>
      </p:sp>
      <p:sp>
        <p:nvSpPr>
          <p:cNvPr id="130" name="Ovale 129"/>
          <p:cNvSpPr/>
          <p:nvPr/>
        </p:nvSpPr>
        <p:spPr>
          <a:xfrm>
            <a:off x="8975292" y="935197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1</a:t>
            </a:r>
          </a:p>
        </p:txBody>
      </p:sp>
      <p:sp>
        <p:nvSpPr>
          <p:cNvPr id="133" name="Ovale 132"/>
          <p:cNvSpPr/>
          <p:nvPr/>
        </p:nvSpPr>
        <p:spPr>
          <a:xfrm>
            <a:off x="3718592" y="2083777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2</a:t>
            </a:r>
            <a:endParaRPr lang="it-IT" sz="800" b="1" dirty="0" smtClean="0"/>
          </a:p>
        </p:txBody>
      </p:sp>
      <p:sp>
        <p:nvSpPr>
          <p:cNvPr id="135" name="Ovale 134"/>
          <p:cNvSpPr/>
          <p:nvPr/>
        </p:nvSpPr>
        <p:spPr>
          <a:xfrm>
            <a:off x="4057725" y="4320995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4</a:t>
            </a:r>
            <a:endParaRPr lang="it-IT" sz="800" b="1" dirty="0" smtClean="0"/>
          </a:p>
        </p:txBody>
      </p:sp>
      <p:sp>
        <p:nvSpPr>
          <p:cNvPr id="136" name="Ovale 135"/>
          <p:cNvSpPr/>
          <p:nvPr/>
        </p:nvSpPr>
        <p:spPr>
          <a:xfrm>
            <a:off x="8345600" y="4930722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5</a:t>
            </a:r>
            <a:endParaRPr lang="it-IT" sz="800" b="1" dirty="0" smtClean="0"/>
          </a:p>
        </p:txBody>
      </p:sp>
      <p:sp>
        <p:nvSpPr>
          <p:cNvPr id="125" name="Documento 124"/>
          <p:cNvSpPr/>
          <p:nvPr/>
        </p:nvSpPr>
        <p:spPr>
          <a:xfrm>
            <a:off x="7355715" y="4941683"/>
            <a:ext cx="755462" cy="463834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LETTERA DI CONVOCAZIONE PROTOCOLLATA</a:t>
            </a:r>
            <a:endParaRPr lang="it-IT" sz="800" dirty="0"/>
          </a:p>
        </p:txBody>
      </p:sp>
      <p:sp>
        <p:nvSpPr>
          <p:cNvPr id="140" name="Processo 139"/>
          <p:cNvSpPr/>
          <p:nvPr/>
        </p:nvSpPr>
        <p:spPr>
          <a:xfrm>
            <a:off x="8174113" y="5747471"/>
            <a:ext cx="1017741" cy="340791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EVASIONE ORDINE DEL GIORNO E ADOZIONEDELIBERE</a:t>
            </a:r>
            <a:endParaRPr lang="it-IT" sz="800" dirty="0"/>
          </a:p>
        </p:txBody>
      </p:sp>
      <p:sp>
        <p:nvSpPr>
          <p:cNvPr id="142" name="Processo 141"/>
          <p:cNvSpPr/>
          <p:nvPr/>
        </p:nvSpPr>
        <p:spPr>
          <a:xfrm>
            <a:off x="3786135" y="5751704"/>
            <a:ext cx="1199638" cy="28480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800" dirty="0" smtClean="0"/>
              <a:t>REGISTRAZIONE RIUNIONE E VERBALIZZAZIONE</a:t>
            </a:r>
            <a:endParaRPr lang="it-IT" sz="800" dirty="0"/>
          </a:p>
        </p:txBody>
      </p:sp>
      <p:cxnSp>
        <p:nvCxnSpPr>
          <p:cNvPr id="143" name="Connettore 4 142"/>
          <p:cNvCxnSpPr>
            <a:stCxn id="126" idx="3"/>
            <a:endCxn id="140" idx="0"/>
          </p:cNvCxnSpPr>
          <p:nvPr/>
        </p:nvCxnSpPr>
        <p:spPr>
          <a:xfrm>
            <a:off x="8242271" y="5385904"/>
            <a:ext cx="440713" cy="361567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CasellaDiTesto 145"/>
          <p:cNvSpPr txBox="1"/>
          <p:nvPr/>
        </p:nvSpPr>
        <p:spPr>
          <a:xfrm>
            <a:off x="7820103" y="5207707"/>
            <a:ext cx="17306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Il giorno della riunione</a:t>
            </a:r>
          </a:p>
        </p:txBody>
      </p:sp>
      <p:cxnSp>
        <p:nvCxnSpPr>
          <p:cNvPr id="147" name="Connettore 2 146"/>
          <p:cNvCxnSpPr>
            <a:stCxn id="142" idx="3"/>
            <a:endCxn id="140" idx="1"/>
          </p:cNvCxnSpPr>
          <p:nvPr/>
        </p:nvCxnSpPr>
        <p:spPr>
          <a:xfrm>
            <a:off x="4985773" y="5894109"/>
            <a:ext cx="3188340" cy="23758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e 149"/>
          <p:cNvSpPr/>
          <p:nvPr/>
        </p:nvSpPr>
        <p:spPr>
          <a:xfrm>
            <a:off x="8935021" y="6144244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6</a:t>
            </a:r>
            <a:endParaRPr lang="it-IT" sz="800" b="1" dirty="0" smtClean="0"/>
          </a:p>
        </p:txBody>
      </p:sp>
      <p:sp>
        <p:nvSpPr>
          <p:cNvPr id="167" name="CasellaDiTesto 166"/>
          <p:cNvSpPr txBox="1"/>
          <p:nvPr/>
        </p:nvSpPr>
        <p:spPr>
          <a:xfrm>
            <a:off x="3986689" y="2152045"/>
            <a:ext cx="17306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Redatta</a:t>
            </a: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12700" y="6681685"/>
            <a:ext cx="94042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700" dirty="0"/>
              <a:t>Elaborato da Soa S.r.l. – Strategie e </a:t>
            </a:r>
            <a:r>
              <a:rPr lang="it-IT" sz="700" dirty="0" smtClean="0"/>
              <a:t>Organizzazione Aziendale                  </a:t>
            </a:r>
            <a:r>
              <a:rPr lang="it-IT" sz="700" b="1" dirty="0" smtClean="0"/>
              <a:t>Anno 2014</a:t>
            </a:r>
            <a:endParaRPr lang="it-IT" sz="700" b="1" dirty="0"/>
          </a:p>
        </p:txBody>
      </p:sp>
      <p:pic>
        <p:nvPicPr>
          <p:cNvPr id="102" name="Immagine 101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638" y="1070186"/>
            <a:ext cx="251543" cy="202352"/>
          </a:xfrm>
          <a:prstGeom prst="rect">
            <a:avLst/>
          </a:prstGeom>
        </p:spPr>
      </p:pic>
      <p:sp>
        <p:nvSpPr>
          <p:cNvPr id="103" name="Documento 102"/>
          <p:cNvSpPr/>
          <p:nvPr/>
        </p:nvSpPr>
        <p:spPr>
          <a:xfrm>
            <a:off x="7567782" y="966713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CALENDARIO RIUNIONI </a:t>
            </a:r>
            <a:endParaRPr lang="it-IT" sz="800" dirty="0"/>
          </a:p>
        </p:txBody>
      </p:sp>
      <p:sp>
        <p:nvSpPr>
          <p:cNvPr id="106" name="Processo 105"/>
          <p:cNvSpPr/>
          <p:nvPr/>
        </p:nvSpPr>
        <p:spPr>
          <a:xfrm>
            <a:off x="7449511" y="1446882"/>
            <a:ext cx="1541370" cy="185068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it-IT" sz="700" dirty="0" smtClean="0"/>
              <a:t>CDC – CC – GR – Assemblea dei Delegati</a:t>
            </a:r>
            <a:endParaRPr lang="it-IT" sz="700" dirty="0"/>
          </a:p>
        </p:txBody>
      </p:sp>
      <p:cxnSp>
        <p:nvCxnSpPr>
          <p:cNvPr id="107" name="Connettore 1 106"/>
          <p:cNvCxnSpPr/>
          <p:nvPr/>
        </p:nvCxnSpPr>
        <p:spPr>
          <a:xfrm>
            <a:off x="7476809" y="1447979"/>
            <a:ext cx="0" cy="18397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0" name="Connettore 1 109"/>
          <p:cNvCxnSpPr/>
          <p:nvPr/>
        </p:nvCxnSpPr>
        <p:spPr>
          <a:xfrm flipH="1">
            <a:off x="8961239" y="1447979"/>
            <a:ext cx="218" cy="18397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3" name="Connettore 1 112"/>
          <p:cNvCxnSpPr>
            <a:stCxn id="103" idx="3"/>
            <a:endCxn id="102" idx="1"/>
          </p:cNvCxnSpPr>
          <p:nvPr/>
        </p:nvCxnSpPr>
        <p:spPr>
          <a:xfrm flipV="1">
            <a:off x="8234344" y="1171362"/>
            <a:ext cx="492294" cy="109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4 119"/>
          <p:cNvCxnSpPr>
            <a:stCxn id="103" idx="2"/>
            <a:endCxn id="106" idx="0"/>
          </p:cNvCxnSpPr>
          <p:nvPr/>
        </p:nvCxnSpPr>
        <p:spPr>
          <a:xfrm rot="16200000" flipH="1">
            <a:off x="8012682" y="1239368"/>
            <a:ext cx="95894" cy="319133"/>
          </a:xfrm>
          <a:prstGeom prst="bentConnector3">
            <a:avLst>
              <a:gd name="adj1" fmla="val 63244"/>
            </a:avLst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CasellaDiTesto 127"/>
          <p:cNvSpPr txBox="1"/>
          <p:nvPr/>
        </p:nvSpPr>
        <p:spPr>
          <a:xfrm>
            <a:off x="7945512" y="1000186"/>
            <a:ext cx="1109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A novembre</a:t>
            </a:r>
          </a:p>
        </p:txBody>
      </p:sp>
      <p:cxnSp>
        <p:nvCxnSpPr>
          <p:cNvPr id="132" name="Connettore 4 131"/>
          <p:cNvCxnSpPr>
            <a:stCxn id="103" idx="1"/>
            <a:endCxn id="38" idx="0"/>
          </p:cNvCxnSpPr>
          <p:nvPr/>
        </p:nvCxnSpPr>
        <p:spPr>
          <a:xfrm rot="10800000" flipV="1">
            <a:off x="3997420" y="1172451"/>
            <a:ext cx="3570363" cy="168729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4 137"/>
          <p:cNvCxnSpPr>
            <a:stCxn id="38" idx="1"/>
            <a:endCxn id="41" idx="0"/>
          </p:cNvCxnSpPr>
          <p:nvPr/>
        </p:nvCxnSpPr>
        <p:spPr>
          <a:xfrm rot="10800000" flipV="1">
            <a:off x="3540620" y="1546919"/>
            <a:ext cx="123519" cy="391039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vale 140"/>
          <p:cNvSpPr/>
          <p:nvPr/>
        </p:nvSpPr>
        <p:spPr>
          <a:xfrm>
            <a:off x="8488189" y="6144244"/>
            <a:ext cx="384499" cy="35352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800" b="1" dirty="0" smtClean="0"/>
          </a:p>
        </p:txBody>
      </p:sp>
      <p:sp>
        <p:nvSpPr>
          <p:cNvPr id="144" name="CasellaDiTesto 143"/>
          <p:cNvSpPr txBox="1"/>
          <p:nvPr/>
        </p:nvSpPr>
        <p:spPr>
          <a:xfrm>
            <a:off x="7000076" y="6042644"/>
            <a:ext cx="1730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Se il Presidente ha adottato </a:t>
            </a:r>
          </a:p>
          <a:p>
            <a:pPr algn="ctr"/>
            <a:r>
              <a:rPr lang="it-IT" sz="700" dirty="0"/>
              <a:t>d</a:t>
            </a:r>
            <a:r>
              <a:rPr lang="it-IT" sz="700" dirty="0" smtClean="0"/>
              <a:t>eliberazioni su questioni urgenti</a:t>
            </a:r>
          </a:p>
        </p:txBody>
      </p:sp>
      <p:cxnSp>
        <p:nvCxnSpPr>
          <p:cNvPr id="145" name="Connettore 1 144"/>
          <p:cNvCxnSpPr>
            <a:stCxn id="140" idx="2"/>
            <a:endCxn id="141" idx="0"/>
          </p:cNvCxnSpPr>
          <p:nvPr/>
        </p:nvCxnSpPr>
        <p:spPr>
          <a:xfrm flipH="1">
            <a:off x="8680439" y="6088262"/>
            <a:ext cx="2545" cy="55982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Processo 147"/>
          <p:cNvSpPr/>
          <p:nvPr/>
        </p:nvSpPr>
        <p:spPr>
          <a:xfrm>
            <a:off x="7294732" y="6497769"/>
            <a:ext cx="903089" cy="28480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RATIFICA DELIBERAZIONI</a:t>
            </a:r>
            <a:endParaRPr lang="it-IT" sz="800" dirty="0"/>
          </a:p>
        </p:txBody>
      </p:sp>
      <p:cxnSp>
        <p:nvCxnSpPr>
          <p:cNvPr id="149" name="Connettore 4 148"/>
          <p:cNvCxnSpPr>
            <a:stCxn id="141" idx="2"/>
            <a:endCxn id="148" idx="0"/>
          </p:cNvCxnSpPr>
          <p:nvPr/>
        </p:nvCxnSpPr>
        <p:spPr>
          <a:xfrm rot="10800000" flipV="1">
            <a:off x="7746277" y="6321007"/>
            <a:ext cx="741912" cy="176762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1 167"/>
          <p:cNvCxnSpPr/>
          <p:nvPr/>
        </p:nvCxnSpPr>
        <p:spPr>
          <a:xfrm flipV="1">
            <a:off x="3504281" y="5894109"/>
            <a:ext cx="0" cy="944842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1 168"/>
          <p:cNvCxnSpPr>
            <a:stCxn id="142" idx="1"/>
          </p:cNvCxnSpPr>
          <p:nvPr/>
        </p:nvCxnSpPr>
        <p:spPr>
          <a:xfrm flipH="1">
            <a:off x="3504281" y="5894109"/>
            <a:ext cx="281854" cy="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Documento 116"/>
          <p:cNvSpPr/>
          <p:nvPr/>
        </p:nvSpPr>
        <p:spPr>
          <a:xfrm>
            <a:off x="3288110" y="4083314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TABELLA</a:t>
            </a:r>
          </a:p>
          <a:p>
            <a:pPr algn="ctr"/>
            <a:r>
              <a:rPr lang="it-IT" sz="700" dirty="0" smtClean="0"/>
              <a:t>INCONTRI PREPARATORI</a:t>
            </a:r>
            <a:endParaRPr lang="it-IT" sz="700" dirty="0"/>
          </a:p>
        </p:txBody>
      </p:sp>
      <p:sp>
        <p:nvSpPr>
          <p:cNvPr id="118" name="CasellaDiTesto 117"/>
          <p:cNvSpPr txBox="1"/>
          <p:nvPr/>
        </p:nvSpPr>
        <p:spPr>
          <a:xfrm>
            <a:off x="3689417" y="4023019"/>
            <a:ext cx="1109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A </a:t>
            </a:r>
          </a:p>
          <a:p>
            <a:pPr algn="ctr"/>
            <a:r>
              <a:rPr lang="it-IT" sz="700" b="1" dirty="0" smtClean="0"/>
              <a:t>UFFICI INTERNI</a:t>
            </a:r>
          </a:p>
        </p:txBody>
      </p:sp>
      <p:cxnSp>
        <p:nvCxnSpPr>
          <p:cNvPr id="121" name="Connettore 1 120"/>
          <p:cNvCxnSpPr/>
          <p:nvPr/>
        </p:nvCxnSpPr>
        <p:spPr>
          <a:xfrm flipV="1">
            <a:off x="4559007" y="4111535"/>
            <a:ext cx="0" cy="329134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Connettore 1 122"/>
          <p:cNvCxnSpPr>
            <a:endCxn id="117" idx="3"/>
          </p:cNvCxnSpPr>
          <p:nvPr/>
        </p:nvCxnSpPr>
        <p:spPr>
          <a:xfrm flipH="1">
            <a:off x="3954672" y="4289053"/>
            <a:ext cx="604335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CasellaDiTesto 126"/>
          <p:cNvSpPr txBox="1"/>
          <p:nvPr/>
        </p:nvSpPr>
        <p:spPr>
          <a:xfrm>
            <a:off x="5457243" y="6109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31" name="CasellaDiTesto 130"/>
          <p:cNvSpPr txBox="1"/>
          <p:nvPr/>
        </p:nvSpPr>
        <p:spPr>
          <a:xfrm>
            <a:off x="2809286" y="4683051"/>
            <a:ext cx="1109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DA </a:t>
            </a:r>
          </a:p>
          <a:p>
            <a:pPr algn="ctr"/>
            <a:r>
              <a:rPr lang="it-IT" sz="700" b="1" dirty="0" smtClean="0"/>
              <a:t>UFFICI INTERNI</a:t>
            </a:r>
          </a:p>
        </p:txBody>
      </p:sp>
      <p:cxnSp>
        <p:nvCxnSpPr>
          <p:cNvPr id="139" name="Connettore 1 138"/>
          <p:cNvCxnSpPr/>
          <p:nvPr/>
        </p:nvCxnSpPr>
        <p:spPr>
          <a:xfrm flipV="1">
            <a:off x="3697926" y="4769088"/>
            <a:ext cx="0" cy="329134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Connettore 1 150"/>
          <p:cNvCxnSpPr/>
          <p:nvPr/>
        </p:nvCxnSpPr>
        <p:spPr>
          <a:xfrm flipH="1">
            <a:off x="3061841" y="4946606"/>
            <a:ext cx="636085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5" name="Immagine 154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38" y="3746968"/>
            <a:ext cx="251543" cy="202352"/>
          </a:xfrm>
          <a:prstGeom prst="rect">
            <a:avLst/>
          </a:prstGeom>
        </p:spPr>
      </p:pic>
      <p:cxnSp>
        <p:nvCxnSpPr>
          <p:cNvPr id="156" name="Connettore 1 155"/>
          <p:cNvCxnSpPr>
            <a:stCxn id="155" idx="3"/>
            <a:endCxn id="108" idx="1"/>
          </p:cNvCxnSpPr>
          <p:nvPr/>
        </p:nvCxnSpPr>
        <p:spPr>
          <a:xfrm flipV="1">
            <a:off x="3363081" y="3844455"/>
            <a:ext cx="1260809" cy="3689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4 156"/>
          <p:cNvCxnSpPr>
            <a:stCxn id="155" idx="2"/>
            <a:endCxn id="117" idx="1"/>
          </p:cNvCxnSpPr>
          <p:nvPr/>
        </p:nvCxnSpPr>
        <p:spPr>
          <a:xfrm rot="16200000" flipH="1">
            <a:off x="3092844" y="4093786"/>
            <a:ext cx="339733" cy="50800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Connettore 1 157"/>
          <p:cNvCxnSpPr>
            <a:stCxn id="115" idx="2"/>
            <a:endCxn id="92" idx="0"/>
          </p:cNvCxnSpPr>
          <p:nvPr/>
        </p:nvCxnSpPr>
        <p:spPr>
          <a:xfrm>
            <a:off x="4961934" y="4778178"/>
            <a:ext cx="1587" cy="166894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4 158"/>
          <p:cNvCxnSpPr>
            <a:stCxn id="67" idx="2"/>
            <a:endCxn id="92" idx="1"/>
          </p:cNvCxnSpPr>
          <p:nvPr/>
        </p:nvCxnSpPr>
        <p:spPr>
          <a:xfrm rot="16200000" flipH="1">
            <a:off x="4329773" y="4920971"/>
            <a:ext cx="38533" cy="473502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CasellaDiTesto 159"/>
          <p:cNvSpPr txBox="1"/>
          <p:nvPr/>
        </p:nvSpPr>
        <p:spPr>
          <a:xfrm>
            <a:off x="3607752" y="5010894"/>
            <a:ext cx="17306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con</a:t>
            </a:r>
          </a:p>
        </p:txBody>
      </p:sp>
      <p:sp>
        <p:nvSpPr>
          <p:cNvPr id="161" name="Ovale 160"/>
          <p:cNvSpPr/>
          <p:nvPr/>
        </p:nvSpPr>
        <p:spPr>
          <a:xfrm>
            <a:off x="8872688" y="3669857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3</a:t>
            </a:r>
            <a:endParaRPr lang="it-IT" sz="800" b="1" dirty="0" smtClean="0"/>
          </a:p>
        </p:txBody>
      </p:sp>
      <p:sp>
        <p:nvSpPr>
          <p:cNvPr id="162" name="CasellaDiTesto 161"/>
          <p:cNvSpPr txBox="1"/>
          <p:nvPr/>
        </p:nvSpPr>
        <p:spPr>
          <a:xfrm>
            <a:off x="2510213" y="4902363"/>
            <a:ext cx="1730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Una settimana </a:t>
            </a:r>
          </a:p>
          <a:p>
            <a:pPr algn="ctr"/>
            <a:r>
              <a:rPr lang="it-IT" sz="700" dirty="0"/>
              <a:t>p</a:t>
            </a:r>
            <a:r>
              <a:rPr lang="it-IT" sz="700" dirty="0" smtClean="0"/>
              <a:t>rima della seduta</a:t>
            </a:r>
            <a:endParaRPr lang="it-IT" sz="700" dirty="0"/>
          </a:p>
        </p:txBody>
      </p:sp>
      <p:sp>
        <p:nvSpPr>
          <p:cNvPr id="163" name="CasellaDiTesto 162"/>
          <p:cNvSpPr txBox="1"/>
          <p:nvPr/>
        </p:nvSpPr>
        <p:spPr>
          <a:xfrm>
            <a:off x="4355124" y="4756388"/>
            <a:ext cx="17306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Inserito nella</a:t>
            </a:r>
          </a:p>
        </p:txBody>
      </p:sp>
    </p:spTree>
    <p:extLst>
      <p:ext uri="{BB962C8B-B14F-4D97-AF65-F5344CB8AC3E}">
        <p14:creationId xmlns:p14="http://schemas.microsoft.com/office/powerpoint/2010/main" val="25912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sellaDiTesto 63"/>
          <p:cNvSpPr txBox="1"/>
          <p:nvPr/>
        </p:nvSpPr>
        <p:spPr>
          <a:xfrm>
            <a:off x="2777085" y="2545027"/>
            <a:ext cx="1730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Dopo aver redatto</a:t>
            </a:r>
          </a:p>
          <a:p>
            <a:pPr algn="ctr"/>
            <a:r>
              <a:rPr lang="it-IT" sz="700" dirty="0" smtClean="0"/>
              <a:t> il verbale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119604" y="467332"/>
            <a:ext cx="0" cy="6384318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Processo 5"/>
          <p:cNvSpPr/>
          <p:nvPr/>
        </p:nvSpPr>
        <p:spPr>
          <a:xfrm>
            <a:off x="352935" y="531934"/>
            <a:ext cx="2454337" cy="29187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</a:rPr>
              <a:t>ORGANIZZAZIONE DEL LAVORO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3053300" y="473683"/>
            <a:ext cx="0" cy="636526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19603" y="893623"/>
            <a:ext cx="9188567" cy="0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Immagine 9" descr="logo_c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39" y="-21317"/>
            <a:ext cx="443012" cy="477212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119600" y="470482"/>
            <a:ext cx="9194918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e 34"/>
          <p:cNvSpPr/>
          <p:nvPr/>
        </p:nvSpPr>
        <p:spPr>
          <a:xfrm>
            <a:off x="177665" y="2718745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9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414990" y="1902167"/>
            <a:ext cx="2688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Il Direttore revisiona il testo del verbale lo trasmette alla Segreteria generale sia oggetto di approvazione nella prima seduta utile.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396483" y="918662"/>
            <a:ext cx="268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Nei giorni successivi alla riunione, </a:t>
            </a:r>
            <a:r>
              <a:rPr lang="it-IT" sz="900" dirty="0">
                <a:solidFill>
                  <a:srgbClr val="000000"/>
                </a:solidFill>
              </a:rPr>
              <a:t>l</a:t>
            </a:r>
            <a:r>
              <a:rPr lang="it-IT" sz="900" dirty="0" smtClean="0">
                <a:solidFill>
                  <a:srgbClr val="000000"/>
                </a:solidFill>
              </a:rPr>
              <a:t>a Segreteria generale, su incarico del Direttore, verifica il testo del verbale, eventualmente avvalendosi della registrazione, e ne trasmette la bozza al Direttore.</a:t>
            </a:r>
          </a:p>
        </p:txBody>
      </p:sp>
      <p:sp>
        <p:nvSpPr>
          <p:cNvPr id="38" name="Ovale 37"/>
          <p:cNvSpPr/>
          <p:nvPr/>
        </p:nvSpPr>
        <p:spPr>
          <a:xfrm>
            <a:off x="175882" y="1898546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8</a:t>
            </a:r>
            <a:endParaRPr lang="it-IT" sz="800" b="1" dirty="0" smtClean="0"/>
          </a:p>
        </p:txBody>
      </p:sp>
      <p:sp>
        <p:nvSpPr>
          <p:cNvPr id="39" name="Ovale 38"/>
          <p:cNvSpPr/>
          <p:nvPr/>
        </p:nvSpPr>
        <p:spPr>
          <a:xfrm>
            <a:off x="150348" y="4151260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b="1" dirty="0" smtClean="0"/>
              <a:t>10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404508" y="3996641"/>
            <a:ext cx="268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La Segreteria generale stampa un certificato di affissione per ciascun atto di delibera e lo firma; dopodiché, eseguite le scansioni degli atti insieme ai rispettivi certificati, pubblica tutto su intranet. </a:t>
            </a:r>
          </a:p>
        </p:txBody>
      </p:sp>
      <p:cxnSp>
        <p:nvCxnSpPr>
          <p:cNvPr id="47" name="Connettore 1 46"/>
          <p:cNvCxnSpPr/>
          <p:nvPr/>
        </p:nvCxnSpPr>
        <p:spPr>
          <a:xfrm flipH="1">
            <a:off x="9303678" y="470483"/>
            <a:ext cx="10849" cy="636846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>
            <a:off x="5485475" y="470483"/>
            <a:ext cx="1" cy="636846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7258052" y="476974"/>
            <a:ext cx="0" cy="6374817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itolo 1"/>
          <p:cNvSpPr txBox="1">
            <a:spLocks/>
          </p:cNvSpPr>
          <p:nvPr/>
        </p:nvSpPr>
        <p:spPr>
          <a:xfrm>
            <a:off x="3053301" y="476974"/>
            <a:ext cx="2432175" cy="407969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Segreteria Generale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51" name="Titolo 1"/>
          <p:cNvSpPr txBox="1">
            <a:spLocks/>
          </p:cNvSpPr>
          <p:nvPr/>
        </p:nvSpPr>
        <p:spPr>
          <a:xfrm>
            <a:off x="5485476" y="476974"/>
            <a:ext cx="1772576" cy="407969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Direzione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52" name="Titolo 1"/>
          <p:cNvSpPr txBox="1">
            <a:spLocks/>
          </p:cNvSpPr>
          <p:nvPr/>
        </p:nvSpPr>
        <p:spPr>
          <a:xfrm>
            <a:off x="7258052" y="473683"/>
            <a:ext cx="2045626" cy="407969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Comitato Direttivo Centrale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53" name="Titolo 1"/>
          <p:cNvSpPr txBox="1">
            <a:spLocks/>
          </p:cNvSpPr>
          <p:nvPr/>
        </p:nvSpPr>
        <p:spPr>
          <a:xfrm>
            <a:off x="0" y="-25592"/>
            <a:ext cx="8961239" cy="47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solidFill>
                  <a:srgbClr val="000000"/>
                </a:solidFill>
              </a:rPr>
              <a:t>Scheda 26. PROCESSO “COMITATO DIRETTIVO CENTRALE” (segue)</a:t>
            </a:r>
            <a:endParaRPr lang="it-IT" sz="1400" b="1" dirty="0">
              <a:solidFill>
                <a:srgbClr val="000000"/>
              </a:solidFill>
            </a:endParaRPr>
          </a:p>
        </p:txBody>
      </p:sp>
      <p:pic>
        <p:nvPicPr>
          <p:cNvPr id="55" name="Immagine 54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47" y="985555"/>
            <a:ext cx="251543" cy="202352"/>
          </a:xfrm>
          <a:prstGeom prst="rect">
            <a:avLst/>
          </a:prstGeom>
        </p:spPr>
      </p:pic>
      <p:sp>
        <p:nvSpPr>
          <p:cNvPr id="56" name="Documento 55"/>
          <p:cNvSpPr/>
          <p:nvPr/>
        </p:nvSpPr>
        <p:spPr>
          <a:xfrm>
            <a:off x="3901672" y="1079051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BOZZA DEL VERBALE</a:t>
            </a:r>
            <a:endParaRPr lang="it-IT" sz="800" dirty="0"/>
          </a:p>
        </p:txBody>
      </p:sp>
      <p:cxnSp>
        <p:nvCxnSpPr>
          <p:cNvPr id="59" name="Connettore 4 58"/>
          <p:cNvCxnSpPr>
            <a:stCxn id="55" idx="2"/>
            <a:endCxn id="56" idx="1"/>
          </p:cNvCxnSpPr>
          <p:nvPr/>
        </p:nvCxnSpPr>
        <p:spPr>
          <a:xfrm rot="16200000" flipH="1">
            <a:off x="3655604" y="1038721"/>
            <a:ext cx="96883" cy="395253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Documento 62"/>
          <p:cNvSpPr/>
          <p:nvPr/>
        </p:nvSpPr>
        <p:spPr>
          <a:xfrm>
            <a:off x="5736822" y="1072701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BOZZA DEL VERBALE</a:t>
            </a:r>
            <a:endParaRPr lang="it-IT" sz="800" dirty="0"/>
          </a:p>
        </p:txBody>
      </p:sp>
      <p:cxnSp>
        <p:nvCxnSpPr>
          <p:cNvPr id="69" name="Connettore 2 68"/>
          <p:cNvCxnSpPr>
            <a:stCxn id="56" idx="3"/>
            <a:endCxn id="63" idx="1"/>
          </p:cNvCxnSpPr>
          <p:nvPr/>
        </p:nvCxnSpPr>
        <p:spPr>
          <a:xfrm flipV="1">
            <a:off x="4568234" y="1278440"/>
            <a:ext cx="1168588" cy="635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Processo 72"/>
          <p:cNvSpPr/>
          <p:nvPr/>
        </p:nvSpPr>
        <p:spPr>
          <a:xfrm>
            <a:off x="6142186" y="1725833"/>
            <a:ext cx="903089" cy="28480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CORREZIONI E INTEGRAZIONI</a:t>
            </a:r>
            <a:endParaRPr lang="it-IT" sz="800" dirty="0"/>
          </a:p>
        </p:txBody>
      </p:sp>
      <p:cxnSp>
        <p:nvCxnSpPr>
          <p:cNvPr id="74" name="Connettore 4 73"/>
          <p:cNvCxnSpPr>
            <a:stCxn id="63" idx="3"/>
          </p:cNvCxnSpPr>
          <p:nvPr/>
        </p:nvCxnSpPr>
        <p:spPr>
          <a:xfrm>
            <a:off x="6403384" y="1278440"/>
            <a:ext cx="175414" cy="444877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Documento 78"/>
          <p:cNvSpPr/>
          <p:nvPr/>
        </p:nvSpPr>
        <p:spPr>
          <a:xfrm>
            <a:off x="4643576" y="1666604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VERBALE</a:t>
            </a:r>
            <a:endParaRPr lang="it-IT" sz="800" dirty="0"/>
          </a:p>
        </p:txBody>
      </p:sp>
      <p:pic>
        <p:nvPicPr>
          <p:cNvPr id="81" name="Immagine 80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30" y="1766486"/>
            <a:ext cx="251543" cy="202352"/>
          </a:xfrm>
          <a:prstGeom prst="rect">
            <a:avLst/>
          </a:prstGeom>
        </p:spPr>
      </p:pic>
      <p:sp>
        <p:nvSpPr>
          <p:cNvPr id="82" name="Documento 81"/>
          <p:cNvSpPr/>
          <p:nvPr/>
        </p:nvSpPr>
        <p:spPr>
          <a:xfrm>
            <a:off x="3828753" y="2031514"/>
            <a:ext cx="755462" cy="463834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LETTERA DI CONVOCAZIONE</a:t>
            </a:r>
          </a:p>
          <a:p>
            <a:pPr algn="ctr"/>
            <a:r>
              <a:rPr lang="it-IT" sz="700" dirty="0" smtClean="0"/>
              <a:t>RIUNIONE DOPO</a:t>
            </a:r>
            <a:endParaRPr lang="it-IT" sz="700" dirty="0"/>
          </a:p>
        </p:txBody>
      </p:sp>
      <p:sp>
        <p:nvSpPr>
          <p:cNvPr id="83" name="Documento 82"/>
          <p:cNvSpPr/>
          <p:nvPr/>
        </p:nvSpPr>
        <p:spPr>
          <a:xfrm>
            <a:off x="3998657" y="2613030"/>
            <a:ext cx="698809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TABELLA</a:t>
            </a:r>
          </a:p>
          <a:p>
            <a:pPr algn="ctr"/>
            <a:r>
              <a:rPr lang="it-IT" sz="700" dirty="0" smtClean="0"/>
              <a:t>ATTI SUCCESSIVI</a:t>
            </a:r>
            <a:endParaRPr lang="it-IT" sz="700" dirty="0"/>
          </a:p>
        </p:txBody>
      </p:sp>
      <p:sp>
        <p:nvSpPr>
          <p:cNvPr id="85" name="Processo 84"/>
          <p:cNvSpPr/>
          <p:nvPr/>
        </p:nvSpPr>
        <p:spPr>
          <a:xfrm>
            <a:off x="4461803" y="3472019"/>
            <a:ext cx="1025827" cy="28480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800" dirty="0" smtClean="0"/>
              <a:t>COMUNICAZIONE A UFFICI COMPETENTI</a:t>
            </a:r>
            <a:endParaRPr lang="it-IT" sz="800" dirty="0"/>
          </a:p>
        </p:txBody>
      </p:sp>
      <p:sp>
        <p:nvSpPr>
          <p:cNvPr id="86" name="Ovale 85"/>
          <p:cNvSpPr/>
          <p:nvPr/>
        </p:nvSpPr>
        <p:spPr>
          <a:xfrm>
            <a:off x="4153650" y="3107612"/>
            <a:ext cx="384499" cy="35352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800" b="1" dirty="0" smtClean="0"/>
          </a:p>
        </p:txBody>
      </p:sp>
      <p:sp>
        <p:nvSpPr>
          <p:cNvPr id="87" name="Documento 86"/>
          <p:cNvSpPr/>
          <p:nvPr/>
        </p:nvSpPr>
        <p:spPr>
          <a:xfrm>
            <a:off x="7920038" y="2050564"/>
            <a:ext cx="755462" cy="463834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LETTERA DI CONVOCAZIONE</a:t>
            </a:r>
          </a:p>
          <a:p>
            <a:pPr algn="ctr"/>
            <a:r>
              <a:rPr lang="it-IT" sz="700" dirty="0" smtClean="0"/>
              <a:t>RIUNIONE DOPO</a:t>
            </a:r>
            <a:endParaRPr lang="it-IT" sz="700" dirty="0"/>
          </a:p>
        </p:txBody>
      </p:sp>
      <p:sp>
        <p:nvSpPr>
          <p:cNvPr id="88" name="Documento multiplo 87"/>
          <p:cNvSpPr/>
          <p:nvPr/>
        </p:nvSpPr>
        <p:spPr>
          <a:xfrm>
            <a:off x="3699520" y="4117502"/>
            <a:ext cx="730221" cy="471658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 algn="ctr"/>
            <a:r>
              <a:rPr lang="it-IT" sz="800" dirty="0" smtClean="0"/>
              <a:t>ATTI DELIBERE </a:t>
            </a:r>
            <a:endParaRPr lang="it-IT" sz="800" dirty="0"/>
          </a:p>
        </p:txBody>
      </p:sp>
      <p:cxnSp>
        <p:nvCxnSpPr>
          <p:cNvPr id="57" name="Connettore 2 56"/>
          <p:cNvCxnSpPr>
            <a:stCxn id="73" idx="1"/>
            <a:endCxn id="79" idx="3"/>
          </p:cNvCxnSpPr>
          <p:nvPr/>
        </p:nvCxnSpPr>
        <p:spPr>
          <a:xfrm flipH="1">
            <a:off x="5310138" y="1868238"/>
            <a:ext cx="832048" cy="410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>
            <a:stCxn id="79" idx="1"/>
            <a:endCxn id="81" idx="3"/>
          </p:cNvCxnSpPr>
          <p:nvPr/>
        </p:nvCxnSpPr>
        <p:spPr>
          <a:xfrm flipH="1" flipV="1">
            <a:off x="3412173" y="1867662"/>
            <a:ext cx="1231403" cy="4681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4 59"/>
          <p:cNvCxnSpPr>
            <a:stCxn id="81" idx="2"/>
            <a:endCxn id="82" idx="1"/>
          </p:cNvCxnSpPr>
          <p:nvPr/>
        </p:nvCxnSpPr>
        <p:spPr>
          <a:xfrm rot="16200000" flipH="1">
            <a:off x="3410281" y="1844958"/>
            <a:ext cx="294593" cy="542351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4 61"/>
          <p:cNvCxnSpPr/>
          <p:nvPr/>
        </p:nvCxnSpPr>
        <p:spPr>
          <a:xfrm rot="16200000" flipH="1">
            <a:off x="3230591" y="2024648"/>
            <a:ext cx="823876" cy="712255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>
            <a:stCxn id="83" idx="2"/>
          </p:cNvCxnSpPr>
          <p:nvPr/>
        </p:nvCxnSpPr>
        <p:spPr>
          <a:xfrm>
            <a:off x="4348062" y="2997305"/>
            <a:ext cx="1665" cy="110307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4 66"/>
          <p:cNvCxnSpPr>
            <a:stCxn id="86" idx="2"/>
          </p:cNvCxnSpPr>
          <p:nvPr/>
        </p:nvCxnSpPr>
        <p:spPr>
          <a:xfrm rot="10800000" flipV="1">
            <a:off x="3622116" y="3284375"/>
            <a:ext cx="531535" cy="197674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e 71"/>
          <p:cNvSpPr/>
          <p:nvPr/>
        </p:nvSpPr>
        <p:spPr>
          <a:xfrm>
            <a:off x="4747764" y="2663235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b="1" dirty="0" smtClean="0"/>
              <a:t>9</a:t>
            </a:r>
          </a:p>
        </p:txBody>
      </p:sp>
      <p:sp>
        <p:nvSpPr>
          <p:cNvPr id="75" name="Ovale 74"/>
          <p:cNvSpPr/>
          <p:nvPr/>
        </p:nvSpPr>
        <p:spPr>
          <a:xfrm>
            <a:off x="5661209" y="1902167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8</a:t>
            </a:r>
          </a:p>
        </p:txBody>
      </p:sp>
      <p:sp>
        <p:nvSpPr>
          <p:cNvPr id="76" name="Ovale 75"/>
          <p:cNvSpPr/>
          <p:nvPr/>
        </p:nvSpPr>
        <p:spPr>
          <a:xfrm>
            <a:off x="3098095" y="946740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7</a:t>
            </a:r>
          </a:p>
        </p:txBody>
      </p:sp>
      <p:cxnSp>
        <p:nvCxnSpPr>
          <p:cNvPr id="89" name="Connettore 2 88"/>
          <p:cNvCxnSpPr/>
          <p:nvPr/>
        </p:nvCxnSpPr>
        <p:spPr>
          <a:xfrm>
            <a:off x="4606913" y="2257739"/>
            <a:ext cx="331312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Processo 89"/>
          <p:cNvSpPr/>
          <p:nvPr/>
        </p:nvSpPr>
        <p:spPr>
          <a:xfrm>
            <a:off x="4123922" y="4576819"/>
            <a:ext cx="1320327" cy="23128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it-IT" sz="700" dirty="0" smtClean="0"/>
              <a:t>Direttore, Presidente e </a:t>
            </a:r>
            <a:r>
              <a:rPr lang="it-IT" sz="700" dirty="0" err="1" smtClean="0"/>
              <a:t>Resp</a:t>
            </a:r>
            <a:r>
              <a:rPr lang="it-IT" sz="700" dirty="0" smtClean="0"/>
              <a:t>. Area Amministrativa, se spesa</a:t>
            </a:r>
            <a:endParaRPr lang="it-IT" sz="700" dirty="0"/>
          </a:p>
        </p:txBody>
      </p:sp>
      <p:cxnSp>
        <p:nvCxnSpPr>
          <p:cNvPr id="91" name="Connettore 1 90"/>
          <p:cNvCxnSpPr/>
          <p:nvPr/>
        </p:nvCxnSpPr>
        <p:spPr>
          <a:xfrm>
            <a:off x="4158777" y="5438080"/>
            <a:ext cx="0" cy="22493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Connettore 4 92"/>
          <p:cNvCxnSpPr>
            <a:stCxn id="88" idx="3"/>
            <a:endCxn id="90" idx="0"/>
          </p:cNvCxnSpPr>
          <p:nvPr/>
        </p:nvCxnSpPr>
        <p:spPr>
          <a:xfrm>
            <a:off x="4429741" y="4353331"/>
            <a:ext cx="354345" cy="223488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CasellaDiTesto 93"/>
          <p:cNvSpPr txBox="1"/>
          <p:nvPr/>
        </p:nvSpPr>
        <p:spPr>
          <a:xfrm>
            <a:off x="4236464" y="4184932"/>
            <a:ext cx="8513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Firmati da</a:t>
            </a:r>
          </a:p>
        </p:txBody>
      </p:sp>
      <p:sp>
        <p:nvSpPr>
          <p:cNvPr id="133" name="Ovale 132"/>
          <p:cNvSpPr/>
          <p:nvPr/>
        </p:nvSpPr>
        <p:spPr>
          <a:xfrm>
            <a:off x="3226362" y="4405191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b="1" dirty="0" smtClean="0"/>
              <a:t>10</a:t>
            </a:r>
          </a:p>
        </p:txBody>
      </p:sp>
      <p:cxnSp>
        <p:nvCxnSpPr>
          <p:cNvPr id="136" name="Connettore 1 135"/>
          <p:cNvCxnSpPr>
            <a:stCxn id="87" idx="2"/>
          </p:cNvCxnSpPr>
          <p:nvPr/>
        </p:nvCxnSpPr>
        <p:spPr>
          <a:xfrm>
            <a:off x="8297769" y="2483733"/>
            <a:ext cx="0" cy="3405041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CasellaDiTesto 176"/>
          <p:cNvSpPr txBox="1"/>
          <p:nvPr/>
        </p:nvSpPr>
        <p:spPr>
          <a:xfrm>
            <a:off x="3834584" y="5022639"/>
            <a:ext cx="1109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Scansioni</a:t>
            </a:r>
          </a:p>
        </p:txBody>
      </p:sp>
      <p:cxnSp>
        <p:nvCxnSpPr>
          <p:cNvPr id="179" name="Connettore 1 178"/>
          <p:cNvCxnSpPr>
            <a:stCxn id="153" idx="0"/>
            <a:endCxn id="145" idx="2"/>
          </p:cNvCxnSpPr>
          <p:nvPr/>
        </p:nvCxnSpPr>
        <p:spPr>
          <a:xfrm flipV="1">
            <a:off x="5024041" y="5408092"/>
            <a:ext cx="340" cy="97367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 Box 7"/>
          <p:cNvSpPr txBox="1">
            <a:spLocks noChangeArrowheads="1"/>
          </p:cNvSpPr>
          <p:nvPr/>
        </p:nvSpPr>
        <p:spPr bwMode="auto">
          <a:xfrm>
            <a:off x="-19593" y="6666620"/>
            <a:ext cx="94042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700" dirty="0"/>
              <a:t>Elaborato da Soa S.r.l. – Strategie e </a:t>
            </a:r>
            <a:r>
              <a:rPr lang="it-IT" sz="700" dirty="0" smtClean="0"/>
              <a:t>Organizzazione Aziendale                  </a:t>
            </a:r>
            <a:r>
              <a:rPr lang="it-IT" sz="700" b="1" dirty="0" smtClean="0"/>
              <a:t>Anno 2014</a:t>
            </a:r>
            <a:endParaRPr lang="it-IT" sz="700" b="1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414991" y="2562625"/>
            <a:ext cx="26778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La Segreteria generale predispone, in accordo con il Direttore, la tabella «atti successivi» che riporta per ciascun punto all’ordine del giorno il relativo adempimento, l’Ufficio competente a predisporlo e la data entro la quale sottoporlo alla verifica del Direttore (solitamente entro dieci giorni lavorativi dalla data della riunione). </a:t>
            </a:r>
          </a:p>
        </p:txBody>
      </p:sp>
      <p:sp>
        <p:nvSpPr>
          <p:cNvPr id="98" name="Ovale 97"/>
          <p:cNvSpPr/>
          <p:nvPr/>
        </p:nvSpPr>
        <p:spPr>
          <a:xfrm>
            <a:off x="170748" y="981646"/>
            <a:ext cx="285178" cy="296794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/>
              <a:t>7</a:t>
            </a:r>
            <a:endParaRPr lang="it-IT" sz="800" b="1" dirty="0" smtClean="0"/>
          </a:p>
        </p:txBody>
      </p:sp>
      <p:sp>
        <p:nvSpPr>
          <p:cNvPr id="122" name="CasellaDiTesto 121"/>
          <p:cNvSpPr txBox="1"/>
          <p:nvPr/>
        </p:nvSpPr>
        <p:spPr>
          <a:xfrm>
            <a:off x="2693806" y="2097132"/>
            <a:ext cx="17306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Inserito nella</a:t>
            </a:r>
          </a:p>
        </p:txBody>
      </p:sp>
      <p:sp>
        <p:nvSpPr>
          <p:cNvPr id="131" name="Processo 130"/>
          <p:cNvSpPr/>
          <p:nvPr/>
        </p:nvSpPr>
        <p:spPr>
          <a:xfrm>
            <a:off x="5931454" y="4083261"/>
            <a:ext cx="1025827" cy="28480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800" dirty="0" smtClean="0"/>
              <a:t>VERIFICA UFFICI COMPETENTI</a:t>
            </a:r>
            <a:endParaRPr lang="it-IT" sz="800" dirty="0"/>
          </a:p>
        </p:txBody>
      </p:sp>
      <p:pic>
        <p:nvPicPr>
          <p:cNvPr id="138" name="Immagine 137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44" y="5087342"/>
            <a:ext cx="251543" cy="202352"/>
          </a:xfrm>
          <a:prstGeom prst="rect">
            <a:avLst/>
          </a:prstGeom>
        </p:spPr>
      </p:pic>
      <p:cxnSp>
        <p:nvCxnSpPr>
          <p:cNvPr id="139" name="Connettore 1 138"/>
          <p:cNvCxnSpPr>
            <a:stCxn id="88" idx="2"/>
            <a:endCxn id="138" idx="0"/>
          </p:cNvCxnSpPr>
          <p:nvPr/>
        </p:nvCxnSpPr>
        <p:spPr>
          <a:xfrm flipH="1">
            <a:off x="4013016" y="4571298"/>
            <a:ext cx="837" cy="516044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Documento multiplo 144"/>
          <p:cNvSpPr/>
          <p:nvPr/>
        </p:nvSpPr>
        <p:spPr>
          <a:xfrm>
            <a:off x="4710048" y="4954296"/>
            <a:ext cx="730221" cy="471658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 algn="ctr"/>
            <a:r>
              <a:rPr lang="it-IT" sz="800" dirty="0" smtClean="0"/>
              <a:t>ATTI DELIBERE </a:t>
            </a:r>
            <a:endParaRPr lang="it-IT" sz="800" dirty="0"/>
          </a:p>
        </p:txBody>
      </p:sp>
      <p:cxnSp>
        <p:nvCxnSpPr>
          <p:cNvPr id="147" name="Connettore 4 146"/>
          <p:cNvCxnSpPr>
            <a:stCxn id="138" idx="2"/>
            <a:endCxn id="96" idx="1"/>
          </p:cNvCxnSpPr>
          <p:nvPr/>
        </p:nvCxnSpPr>
        <p:spPr>
          <a:xfrm rot="16200000" flipH="1">
            <a:off x="3868882" y="5433828"/>
            <a:ext cx="366927" cy="78658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1 149"/>
          <p:cNvCxnSpPr>
            <a:stCxn id="145" idx="1"/>
            <a:endCxn id="138" idx="3"/>
          </p:cNvCxnSpPr>
          <p:nvPr/>
        </p:nvCxnSpPr>
        <p:spPr>
          <a:xfrm flipH="1" flipV="1">
            <a:off x="4138787" y="5188518"/>
            <a:ext cx="571261" cy="1607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Estrai 152"/>
          <p:cNvSpPr/>
          <p:nvPr/>
        </p:nvSpPr>
        <p:spPr>
          <a:xfrm>
            <a:off x="4842008" y="5505459"/>
            <a:ext cx="364065" cy="297165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8" name="Connettore 1 157"/>
          <p:cNvCxnSpPr>
            <a:stCxn id="153" idx="1"/>
            <a:endCxn id="96" idx="3"/>
          </p:cNvCxnSpPr>
          <p:nvPr/>
        </p:nvCxnSpPr>
        <p:spPr>
          <a:xfrm flipH="1">
            <a:off x="4821895" y="5654042"/>
            <a:ext cx="111129" cy="2579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1 163"/>
          <p:cNvCxnSpPr/>
          <p:nvPr/>
        </p:nvCxnSpPr>
        <p:spPr>
          <a:xfrm flipV="1">
            <a:off x="4013016" y="5575003"/>
            <a:ext cx="0" cy="409036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4 167"/>
          <p:cNvCxnSpPr>
            <a:stCxn id="131" idx="2"/>
            <a:endCxn id="85" idx="3"/>
          </p:cNvCxnSpPr>
          <p:nvPr/>
        </p:nvCxnSpPr>
        <p:spPr>
          <a:xfrm rot="5400000" flipH="1">
            <a:off x="5589176" y="3512878"/>
            <a:ext cx="753646" cy="956738"/>
          </a:xfrm>
          <a:prstGeom prst="bentConnector4">
            <a:avLst>
              <a:gd name="adj1" fmla="val -30333"/>
              <a:gd name="adj2" fmla="val 76805"/>
            </a:avLst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Documento multiplo 95"/>
          <p:cNvSpPr/>
          <p:nvPr/>
        </p:nvSpPr>
        <p:spPr>
          <a:xfrm>
            <a:off x="4091674" y="5420792"/>
            <a:ext cx="730221" cy="471658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/>
          <a:lstStyle/>
          <a:p>
            <a:pPr algn="ctr"/>
            <a:r>
              <a:rPr lang="it-IT" sz="800" dirty="0" smtClean="0"/>
              <a:t>CERTIFICATI</a:t>
            </a:r>
          </a:p>
          <a:p>
            <a:pPr algn="ctr"/>
            <a:r>
              <a:rPr lang="it-IT" sz="800" dirty="0" smtClean="0"/>
              <a:t>AFFISSIONE</a:t>
            </a:r>
          </a:p>
          <a:p>
            <a:pPr algn="ctr"/>
            <a:r>
              <a:rPr lang="it-IT" sz="700" dirty="0" smtClean="0"/>
              <a:t>FIRMATI</a:t>
            </a:r>
            <a:endParaRPr lang="it-IT" sz="700" dirty="0"/>
          </a:p>
        </p:txBody>
      </p:sp>
      <p:sp>
        <p:nvSpPr>
          <p:cNvPr id="99" name="Processo 84"/>
          <p:cNvSpPr/>
          <p:nvPr/>
        </p:nvSpPr>
        <p:spPr>
          <a:xfrm>
            <a:off x="3144311" y="3482050"/>
            <a:ext cx="1025827" cy="28480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800" dirty="0" smtClean="0"/>
              <a:t>COMUNICAZIONE DELLA DECISIONE</a:t>
            </a:r>
            <a:endParaRPr lang="it-IT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49" y="3260568"/>
            <a:ext cx="717743" cy="24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2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e 147"/>
          <p:cNvSpPr/>
          <p:nvPr/>
        </p:nvSpPr>
        <p:spPr>
          <a:xfrm>
            <a:off x="171915" y="981646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b="1" dirty="0" smtClean="0"/>
              <a:t>11</a:t>
            </a:r>
          </a:p>
        </p:txBody>
      </p:sp>
      <p:sp>
        <p:nvSpPr>
          <p:cNvPr id="147" name="Ovale 146"/>
          <p:cNvSpPr/>
          <p:nvPr/>
        </p:nvSpPr>
        <p:spPr>
          <a:xfrm>
            <a:off x="164398" y="1905368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b="1" dirty="0" smtClean="0"/>
              <a:t>12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6921944" y="2677210"/>
            <a:ext cx="1730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Se</a:t>
            </a:r>
            <a:r>
              <a:rPr lang="it-IT" sz="700" dirty="0"/>
              <a:t> </a:t>
            </a:r>
            <a:r>
              <a:rPr lang="it-IT" sz="700" dirty="0" smtClean="0"/>
              <a:t>emendamento su </a:t>
            </a:r>
          </a:p>
          <a:p>
            <a:pPr algn="ctr"/>
            <a:r>
              <a:rPr lang="it-IT" sz="700" dirty="0" smtClean="0"/>
              <a:t>quanto riferito</a:t>
            </a:r>
          </a:p>
        </p:txBody>
      </p:sp>
      <p:sp>
        <p:nvSpPr>
          <p:cNvPr id="20" name="Ovale 19"/>
          <p:cNvSpPr/>
          <p:nvPr/>
        </p:nvSpPr>
        <p:spPr>
          <a:xfrm>
            <a:off x="164398" y="2695623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b="1" dirty="0" smtClean="0"/>
              <a:t>13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119604" y="467332"/>
            <a:ext cx="0" cy="5129205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Processo 5"/>
          <p:cNvSpPr/>
          <p:nvPr/>
        </p:nvSpPr>
        <p:spPr>
          <a:xfrm>
            <a:off x="352935" y="531934"/>
            <a:ext cx="2454337" cy="29187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</a:rPr>
              <a:t>ORGANIZZAZIONE DEL LAVORO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3053300" y="473683"/>
            <a:ext cx="0" cy="5122854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Immagine 9" descr="logo_c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39" y="-21317"/>
            <a:ext cx="443012" cy="477212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119600" y="476974"/>
            <a:ext cx="9194918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96483" y="2724899"/>
            <a:ext cx="268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I componenti del CDC possono emendare i propri interventi trasmettendone il testo corretto alla Segreteria generale prima della riunione successiva o dandone lettura in occasione della riunione.</a:t>
            </a:r>
          </a:p>
        </p:txBody>
      </p:sp>
      <p:sp>
        <p:nvSpPr>
          <p:cNvPr id="21" name="Ovale 20"/>
          <p:cNvSpPr/>
          <p:nvPr/>
        </p:nvSpPr>
        <p:spPr>
          <a:xfrm>
            <a:off x="169510" y="3527396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b="1" dirty="0" smtClean="0"/>
              <a:t>14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01595" y="3556672"/>
            <a:ext cx="26883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Il </a:t>
            </a:r>
            <a:r>
              <a:rPr lang="it-IT" sz="900" dirty="0">
                <a:solidFill>
                  <a:srgbClr val="000000"/>
                </a:solidFill>
              </a:rPr>
              <a:t>verbale </a:t>
            </a:r>
            <a:r>
              <a:rPr lang="it-IT" sz="900" dirty="0" smtClean="0">
                <a:solidFill>
                  <a:srgbClr val="000000"/>
                </a:solidFill>
              </a:rPr>
              <a:t>approvato dal CDC </a:t>
            </a:r>
            <a:r>
              <a:rPr lang="it-IT" sz="900" dirty="0">
                <a:solidFill>
                  <a:srgbClr val="000000"/>
                </a:solidFill>
              </a:rPr>
              <a:t>viene archiviato dalla </a:t>
            </a:r>
            <a:r>
              <a:rPr lang="it-IT" sz="900" dirty="0" smtClean="0">
                <a:solidFill>
                  <a:srgbClr val="000000"/>
                </a:solidFill>
              </a:rPr>
              <a:t>Segreteria generale </a:t>
            </a:r>
            <a:r>
              <a:rPr lang="it-IT" sz="900" dirty="0">
                <a:solidFill>
                  <a:srgbClr val="000000"/>
                </a:solidFill>
              </a:rPr>
              <a:t>in </a:t>
            </a:r>
            <a:r>
              <a:rPr lang="it-IT" sz="900" dirty="0" smtClean="0">
                <a:solidFill>
                  <a:srgbClr val="000000"/>
                </a:solidFill>
              </a:rPr>
              <a:t>formato cartaceo completo di  tutte le delibere assunte. Dello stesso ne viene creata una copia in formato .pdf che viene pubblicata su intranet e sul sito internet CAI nell’area riservata ai componenti del CDC, CC e ai Presidenti dei Gruppi Regionali. </a:t>
            </a:r>
          </a:p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Il verbale approvato viene trasmesso alla Segreteria di Presidenza per la stampa sul </a:t>
            </a:r>
            <a:r>
              <a:rPr lang="it-IT" sz="900" smtClean="0">
                <a:solidFill>
                  <a:srgbClr val="000000"/>
                </a:solidFill>
              </a:rPr>
              <a:t>libro bollato.</a:t>
            </a:r>
            <a:endParaRPr lang="it-IT" sz="900" dirty="0" smtClean="0">
              <a:solidFill>
                <a:srgbClr val="000000"/>
              </a:solidFill>
            </a:endParaRPr>
          </a:p>
        </p:txBody>
      </p:sp>
      <p:cxnSp>
        <p:nvCxnSpPr>
          <p:cNvPr id="35" name="Connettore 1 34"/>
          <p:cNvCxnSpPr/>
          <p:nvPr/>
        </p:nvCxnSpPr>
        <p:spPr>
          <a:xfrm flipH="1">
            <a:off x="9310028" y="470483"/>
            <a:ext cx="4501" cy="5126054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485478" y="470483"/>
            <a:ext cx="5609" cy="5126054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7258052" y="476974"/>
            <a:ext cx="0" cy="5119563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itolo 1"/>
          <p:cNvSpPr txBox="1">
            <a:spLocks/>
          </p:cNvSpPr>
          <p:nvPr/>
        </p:nvSpPr>
        <p:spPr>
          <a:xfrm>
            <a:off x="3053301" y="476974"/>
            <a:ext cx="2432175" cy="407969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Segreteria Generale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39" name="Titolo 1"/>
          <p:cNvSpPr txBox="1">
            <a:spLocks/>
          </p:cNvSpPr>
          <p:nvPr/>
        </p:nvSpPr>
        <p:spPr>
          <a:xfrm>
            <a:off x="5485476" y="476974"/>
            <a:ext cx="1772576" cy="407969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Direzione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40" name="Titolo 1"/>
          <p:cNvSpPr txBox="1">
            <a:spLocks/>
          </p:cNvSpPr>
          <p:nvPr/>
        </p:nvSpPr>
        <p:spPr>
          <a:xfrm>
            <a:off x="7264402" y="475797"/>
            <a:ext cx="2045626" cy="407969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>
                <a:solidFill>
                  <a:srgbClr val="000000"/>
                </a:solidFill>
              </a:rPr>
              <a:t>Comitato Direttivo Centrale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41" name="Titolo 1"/>
          <p:cNvSpPr txBox="1">
            <a:spLocks/>
          </p:cNvSpPr>
          <p:nvPr/>
        </p:nvSpPr>
        <p:spPr>
          <a:xfrm>
            <a:off x="0" y="-25592"/>
            <a:ext cx="8961239" cy="47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solidFill>
                  <a:srgbClr val="000000"/>
                </a:solidFill>
              </a:rPr>
              <a:t>Scheda 26. PROCESSO “COMITATO DIRETTIVO CENTRALE” (segue)</a:t>
            </a:r>
            <a:endParaRPr lang="it-IT" sz="1400" b="1" dirty="0">
              <a:solidFill>
                <a:srgbClr val="000000"/>
              </a:solidFill>
            </a:endParaRPr>
          </a:p>
        </p:txBody>
      </p:sp>
      <p:sp>
        <p:nvSpPr>
          <p:cNvPr id="28" name="Ovale 27"/>
          <p:cNvSpPr/>
          <p:nvPr/>
        </p:nvSpPr>
        <p:spPr>
          <a:xfrm>
            <a:off x="8147050" y="2773546"/>
            <a:ext cx="384499" cy="35352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800" b="1" dirty="0" smtClean="0"/>
          </a:p>
        </p:txBody>
      </p:sp>
      <p:cxnSp>
        <p:nvCxnSpPr>
          <p:cNvPr id="29" name="Connettore 1 28"/>
          <p:cNvCxnSpPr>
            <a:endCxn id="28" idx="0"/>
          </p:cNvCxnSpPr>
          <p:nvPr/>
        </p:nvCxnSpPr>
        <p:spPr>
          <a:xfrm>
            <a:off x="8339300" y="884943"/>
            <a:ext cx="0" cy="1888603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rocesso 32"/>
          <p:cNvSpPr/>
          <p:nvPr/>
        </p:nvSpPr>
        <p:spPr>
          <a:xfrm>
            <a:off x="7317350" y="3178573"/>
            <a:ext cx="1025827" cy="28480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800" dirty="0" smtClean="0"/>
              <a:t>COMUNICAZIONE MODIFICA VERBALE</a:t>
            </a:r>
            <a:endParaRPr lang="it-IT" sz="800" dirty="0"/>
          </a:p>
        </p:txBody>
      </p:sp>
      <p:sp>
        <p:nvSpPr>
          <p:cNvPr id="42" name="Processo 41"/>
          <p:cNvSpPr/>
          <p:nvPr/>
        </p:nvSpPr>
        <p:spPr>
          <a:xfrm>
            <a:off x="4193360" y="3178573"/>
            <a:ext cx="1025827" cy="28480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800" dirty="0" smtClean="0"/>
              <a:t>MODIFICA TESTUALE VERBALE</a:t>
            </a:r>
            <a:endParaRPr lang="it-IT" sz="800" dirty="0"/>
          </a:p>
        </p:txBody>
      </p:sp>
      <p:sp>
        <p:nvSpPr>
          <p:cNvPr id="43" name="Processo 42"/>
          <p:cNvSpPr/>
          <p:nvPr/>
        </p:nvSpPr>
        <p:spPr>
          <a:xfrm>
            <a:off x="7731136" y="3731631"/>
            <a:ext cx="921419" cy="284809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800" dirty="0" smtClean="0"/>
              <a:t>APPROVAZIONE VERBALE</a:t>
            </a:r>
            <a:endParaRPr lang="it-IT" sz="800" dirty="0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2700" y="6681685"/>
            <a:ext cx="94042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700" dirty="0"/>
              <a:t>Elaborato da Soa S.r.l. – Strategie e </a:t>
            </a:r>
            <a:r>
              <a:rPr lang="it-IT" sz="700" dirty="0" smtClean="0"/>
              <a:t>Organizzazione Aziendale                  </a:t>
            </a:r>
            <a:r>
              <a:rPr lang="it-IT" sz="700" b="1" dirty="0" smtClean="0"/>
              <a:t>Anno 2014</a:t>
            </a:r>
            <a:endParaRPr lang="it-IT" sz="700" b="1" dirty="0"/>
          </a:p>
        </p:txBody>
      </p:sp>
      <p:cxnSp>
        <p:nvCxnSpPr>
          <p:cNvPr id="45" name="Connettore 4 44"/>
          <p:cNvCxnSpPr>
            <a:stCxn id="28" idx="2"/>
            <a:endCxn id="33" idx="0"/>
          </p:cNvCxnSpPr>
          <p:nvPr/>
        </p:nvCxnSpPr>
        <p:spPr>
          <a:xfrm rot="10800000" flipV="1">
            <a:off x="7830264" y="2950309"/>
            <a:ext cx="316786" cy="228264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stCxn id="33" idx="1"/>
            <a:endCxn id="42" idx="3"/>
          </p:cNvCxnSpPr>
          <p:nvPr/>
        </p:nvCxnSpPr>
        <p:spPr>
          <a:xfrm flipH="1">
            <a:off x="5219187" y="3320978"/>
            <a:ext cx="2098163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Processo 49"/>
          <p:cNvSpPr/>
          <p:nvPr/>
        </p:nvSpPr>
        <p:spPr>
          <a:xfrm>
            <a:off x="3097528" y="3523214"/>
            <a:ext cx="1367857" cy="23128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700" dirty="0" smtClean="0"/>
              <a:t>Prima della riunione successiva o più raramente durante</a:t>
            </a:r>
            <a:endParaRPr lang="it-IT" sz="700" dirty="0"/>
          </a:p>
        </p:txBody>
      </p:sp>
      <p:cxnSp>
        <p:nvCxnSpPr>
          <p:cNvPr id="51" name="Connettore 1 50"/>
          <p:cNvCxnSpPr/>
          <p:nvPr/>
        </p:nvCxnSpPr>
        <p:spPr>
          <a:xfrm>
            <a:off x="3135463" y="3523214"/>
            <a:ext cx="0" cy="24398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4429611" y="3523214"/>
            <a:ext cx="0" cy="24398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Connettore 4 52"/>
          <p:cNvCxnSpPr>
            <a:stCxn id="42" idx="1"/>
            <a:endCxn id="50" idx="0"/>
          </p:cNvCxnSpPr>
          <p:nvPr/>
        </p:nvCxnSpPr>
        <p:spPr>
          <a:xfrm rot="10800000" flipV="1">
            <a:off x="3781458" y="3320978"/>
            <a:ext cx="411903" cy="202236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4 55"/>
          <p:cNvCxnSpPr>
            <a:stCxn id="42" idx="2"/>
            <a:endCxn id="43" idx="1"/>
          </p:cNvCxnSpPr>
          <p:nvPr/>
        </p:nvCxnSpPr>
        <p:spPr>
          <a:xfrm rot="16200000" flipH="1">
            <a:off x="6013378" y="2156278"/>
            <a:ext cx="410654" cy="3024862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5563044" y="3702355"/>
            <a:ext cx="17306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Nella riunione successiva</a:t>
            </a:r>
          </a:p>
        </p:txBody>
      </p:sp>
      <p:pic>
        <p:nvPicPr>
          <p:cNvPr id="61" name="Immagine 60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94" y="4543299"/>
            <a:ext cx="251543" cy="202352"/>
          </a:xfrm>
          <a:prstGeom prst="rect">
            <a:avLst/>
          </a:prstGeom>
        </p:spPr>
      </p:pic>
      <p:sp>
        <p:nvSpPr>
          <p:cNvPr id="63" name="Processo 62"/>
          <p:cNvSpPr/>
          <p:nvPr/>
        </p:nvSpPr>
        <p:spPr>
          <a:xfrm>
            <a:off x="3084828" y="5267053"/>
            <a:ext cx="1098510" cy="27228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800" dirty="0" smtClean="0"/>
              <a:t>PUBBLICAZIONE SITO</a:t>
            </a:r>
          </a:p>
          <a:p>
            <a:pPr algn="ctr"/>
            <a:r>
              <a:rPr lang="it-IT" sz="700" dirty="0" smtClean="0"/>
              <a:t>AREA RISERVATA CDC/CC/GR</a:t>
            </a:r>
            <a:endParaRPr lang="it-IT" sz="700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3366824" y="4610264"/>
            <a:ext cx="1109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Scansione</a:t>
            </a:r>
          </a:p>
        </p:txBody>
      </p:sp>
      <p:sp>
        <p:nvSpPr>
          <p:cNvPr id="65" name="Estrai 64"/>
          <p:cNvSpPr/>
          <p:nvPr/>
        </p:nvSpPr>
        <p:spPr>
          <a:xfrm>
            <a:off x="3275560" y="4023725"/>
            <a:ext cx="364065" cy="297165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Documento 66"/>
          <p:cNvSpPr/>
          <p:nvPr/>
        </p:nvSpPr>
        <p:spPr>
          <a:xfrm>
            <a:off x="3298093" y="4822806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VERBALE APPROVATO</a:t>
            </a:r>
            <a:endParaRPr lang="it-IT" sz="800" dirty="0"/>
          </a:p>
        </p:txBody>
      </p:sp>
      <p:cxnSp>
        <p:nvCxnSpPr>
          <p:cNvPr id="68" name="Connettore 4 67"/>
          <p:cNvCxnSpPr>
            <a:stCxn id="67" idx="0"/>
            <a:endCxn id="61" idx="2"/>
          </p:cNvCxnSpPr>
          <p:nvPr/>
        </p:nvCxnSpPr>
        <p:spPr>
          <a:xfrm rot="5400000" flipH="1" flipV="1">
            <a:off x="3923693" y="4453333"/>
            <a:ext cx="77155" cy="661792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stCxn id="116" idx="2"/>
            <a:endCxn id="61" idx="0"/>
          </p:cNvCxnSpPr>
          <p:nvPr/>
        </p:nvCxnSpPr>
        <p:spPr>
          <a:xfrm>
            <a:off x="4290284" y="4350486"/>
            <a:ext cx="2882" cy="192813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>
            <a:stCxn id="65" idx="3"/>
            <a:endCxn id="116" idx="1"/>
          </p:cNvCxnSpPr>
          <p:nvPr/>
        </p:nvCxnSpPr>
        <p:spPr>
          <a:xfrm flipV="1">
            <a:off x="3548609" y="4171950"/>
            <a:ext cx="408394" cy="358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Processo 76"/>
          <p:cNvSpPr/>
          <p:nvPr/>
        </p:nvSpPr>
        <p:spPr>
          <a:xfrm>
            <a:off x="3089940" y="4397332"/>
            <a:ext cx="744222" cy="23128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700" dirty="0" smtClean="0"/>
              <a:t>Con delibere assunte</a:t>
            </a:r>
            <a:endParaRPr lang="it-IT" sz="700" dirty="0"/>
          </a:p>
        </p:txBody>
      </p:sp>
      <p:cxnSp>
        <p:nvCxnSpPr>
          <p:cNvPr id="78" name="Connettore 1 77"/>
          <p:cNvCxnSpPr/>
          <p:nvPr/>
        </p:nvCxnSpPr>
        <p:spPr>
          <a:xfrm>
            <a:off x="3127874" y="4397332"/>
            <a:ext cx="0" cy="24398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>
            <a:off x="3796580" y="4397332"/>
            <a:ext cx="0" cy="24398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stCxn id="77" idx="0"/>
            <a:endCxn id="65" idx="2"/>
          </p:cNvCxnSpPr>
          <p:nvPr/>
        </p:nvCxnSpPr>
        <p:spPr>
          <a:xfrm flipH="1" flipV="1">
            <a:off x="3457593" y="4320890"/>
            <a:ext cx="4458" cy="76442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>
            <a:off x="118340" y="5596537"/>
            <a:ext cx="9188567" cy="0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Ovale 87"/>
          <p:cNvSpPr/>
          <p:nvPr/>
        </p:nvSpPr>
        <p:spPr>
          <a:xfrm>
            <a:off x="8724328" y="2802324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b="1" dirty="0" smtClean="0"/>
              <a:t>13</a:t>
            </a:r>
          </a:p>
        </p:txBody>
      </p:sp>
      <p:sp>
        <p:nvSpPr>
          <p:cNvPr id="89" name="Ovale 88"/>
          <p:cNvSpPr/>
          <p:nvPr/>
        </p:nvSpPr>
        <p:spPr>
          <a:xfrm>
            <a:off x="4966121" y="4350486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b="1" dirty="0" smtClean="0"/>
              <a:t>14</a:t>
            </a:r>
          </a:p>
        </p:txBody>
      </p:sp>
      <p:grpSp>
        <p:nvGrpSpPr>
          <p:cNvPr id="90" name="Gruppo 89"/>
          <p:cNvGrpSpPr/>
          <p:nvPr/>
        </p:nvGrpSpPr>
        <p:grpSpPr>
          <a:xfrm>
            <a:off x="178265" y="5805842"/>
            <a:ext cx="8612762" cy="211687"/>
            <a:chOff x="164050" y="4364959"/>
            <a:chExt cx="8612762" cy="211687"/>
          </a:xfrm>
        </p:grpSpPr>
        <p:sp>
          <p:nvSpPr>
            <p:cNvPr id="91" name="CasellaDiTesto 90"/>
            <p:cNvSpPr txBox="1"/>
            <p:nvPr/>
          </p:nvSpPr>
          <p:spPr>
            <a:xfrm>
              <a:off x="4539595" y="4376591"/>
              <a:ext cx="14643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dirty="0" smtClean="0"/>
                <a:t>Archivio /Intranet</a:t>
              </a:r>
              <a:endParaRPr lang="it-IT" sz="700" dirty="0"/>
            </a:p>
          </p:txBody>
        </p:sp>
        <p:grpSp>
          <p:nvGrpSpPr>
            <p:cNvPr id="92" name="Gruppo 91"/>
            <p:cNvGrpSpPr/>
            <p:nvPr/>
          </p:nvGrpSpPr>
          <p:grpSpPr>
            <a:xfrm>
              <a:off x="164050" y="4364959"/>
              <a:ext cx="8612762" cy="204855"/>
              <a:chOff x="96300" y="3366972"/>
              <a:chExt cx="8612762" cy="204855"/>
            </a:xfrm>
          </p:grpSpPr>
          <p:sp>
            <p:nvSpPr>
              <p:cNvPr id="94" name="Ovale 93"/>
              <p:cNvSpPr/>
              <p:nvPr/>
            </p:nvSpPr>
            <p:spPr>
              <a:xfrm>
                <a:off x="3514059" y="3382763"/>
                <a:ext cx="198558" cy="171907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800" b="1" dirty="0" smtClean="0"/>
              </a:p>
            </p:txBody>
          </p:sp>
          <p:grpSp>
            <p:nvGrpSpPr>
              <p:cNvPr id="95" name="Gruppo 94"/>
              <p:cNvGrpSpPr/>
              <p:nvPr/>
            </p:nvGrpSpPr>
            <p:grpSpPr>
              <a:xfrm>
                <a:off x="96300" y="3366972"/>
                <a:ext cx="8612762" cy="204855"/>
                <a:chOff x="96300" y="3366972"/>
                <a:chExt cx="8612762" cy="204855"/>
              </a:xfrm>
            </p:grpSpPr>
            <p:sp>
              <p:nvSpPr>
                <p:cNvPr id="96" name="CasellaDiTesto 95"/>
                <p:cNvSpPr txBox="1"/>
                <p:nvPr/>
              </p:nvSpPr>
              <p:spPr>
                <a:xfrm>
                  <a:off x="3674520" y="3371772"/>
                  <a:ext cx="790975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700" dirty="0" smtClean="0"/>
                    <a:t>Alternative</a:t>
                  </a:r>
                  <a:endParaRPr lang="it-IT" sz="700" dirty="0"/>
                </a:p>
              </p:txBody>
            </p:sp>
            <p:grpSp>
              <p:nvGrpSpPr>
                <p:cNvPr id="97" name="Gruppo 96"/>
                <p:cNvGrpSpPr/>
                <p:nvPr/>
              </p:nvGrpSpPr>
              <p:grpSpPr>
                <a:xfrm>
                  <a:off x="96300" y="3366972"/>
                  <a:ext cx="8612762" cy="204855"/>
                  <a:chOff x="44851" y="6464188"/>
                  <a:chExt cx="8612762" cy="204855"/>
                </a:xfrm>
              </p:grpSpPr>
              <p:grpSp>
                <p:nvGrpSpPr>
                  <p:cNvPr id="98" name="Gruppo 97"/>
                  <p:cNvGrpSpPr/>
                  <p:nvPr/>
                </p:nvGrpSpPr>
                <p:grpSpPr>
                  <a:xfrm>
                    <a:off x="44851" y="6464188"/>
                    <a:ext cx="8612762" cy="204855"/>
                    <a:chOff x="44851" y="6464188"/>
                    <a:chExt cx="8612762" cy="204855"/>
                  </a:xfrm>
                </p:grpSpPr>
                <p:sp>
                  <p:nvSpPr>
                    <p:cNvPr id="100" name="CasellaDiTesto 99"/>
                    <p:cNvSpPr txBox="1"/>
                    <p:nvPr/>
                  </p:nvSpPr>
                  <p:spPr>
                    <a:xfrm>
                      <a:off x="2677985" y="6467363"/>
                      <a:ext cx="790975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700" dirty="0" smtClean="0"/>
                        <a:t>Specificazioni</a:t>
                      </a:r>
                      <a:endParaRPr lang="it-IT" sz="700" dirty="0"/>
                    </a:p>
                  </p:txBody>
                </p:sp>
                <p:grpSp>
                  <p:nvGrpSpPr>
                    <p:cNvPr id="101" name="Gruppo 100"/>
                    <p:cNvGrpSpPr/>
                    <p:nvPr/>
                  </p:nvGrpSpPr>
                  <p:grpSpPr>
                    <a:xfrm>
                      <a:off x="44851" y="6464188"/>
                      <a:ext cx="8612762" cy="204855"/>
                      <a:chOff x="-37699" y="6437114"/>
                      <a:chExt cx="8612762" cy="204855"/>
                    </a:xfrm>
                  </p:grpSpPr>
                  <p:pic>
                    <p:nvPicPr>
                      <p:cNvPr id="102" name="Immagine 101" descr="skd188257sdc.png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75123" y="6452128"/>
                        <a:ext cx="208652" cy="18821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3" name="CasellaDiTesto 102"/>
                      <p:cNvSpPr txBox="1"/>
                      <p:nvPr/>
                    </p:nvSpPr>
                    <p:spPr>
                      <a:xfrm>
                        <a:off x="6640942" y="6441880"/>
                        <a:ext cx="790975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700" dirty="0" smtClean="0"/>
                          <a:t>Trasmissione</a:t>
                        </a:r>
                        <a:endParaRPr lang="it-IT" sz="700" dirty="0"/>
                      </a:p>
                    </p:txBody>
                  </p:sp>
                  <p:sp>
                    <p:nvSpPr>
                      <p:cNvPr id="104" name="CasellaDiTesto 103"/>
                      <p:cNvSpPr txBox="1"/>
                      <p:nvPr/>
                    </p:nvSpPr>
                    <p:spPr>
                      <a:xfrm>
                        <a:off x="1639331" y="6441880"/>
                        <a:ext cx="790975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700" dirty="0" smtClean="0"/>
                          <a:t>Documenti</a:t>
                        </a:r>
                        <a:endParaRPr lang="it-IT" sz="700" dirty="0"/>
                      </a:p>
                    </p:txBody>
                  </p:sp>
                  <p:sp>
                    <p:nvSpPr>
                      <p:cNvPr id="105" name="CasellaDiTesto 104"/>
                      <p:cNvSpPr txBox="1"/>
                      <p:nvPr/>
                    </p:nvSpPr>
                    <p:spPr>
                      <a:xfrm>
                        <a:off x="-37699" y="6437114"/>
                        <a:ext cx="650435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700" b="1" dirty="0" smtClean="0"/>
                          <a:t>LEGENDA:</a:t>
                        </a:r>
                      </a:p>
                    </p:txBody>
                  </p:sp>
                  <p:sp>
                    <p:nvSpPr>
                      <p:cNvPr id="106" name="Processo 105"/>
                      <p:cNvSpPr/>
                      <p:nvPr/>
                    </p:nvSpPr>
                    <p:spPr>
                      <a:xfrm>
                        <a:off x="638352" y="6448229"/>
                        <a:ext cx="215154" cy="172823"/>
                      </a:xfrm>
                      <a:prstGeom prst="flowChartProcess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it-IT" sz="800" dirty="0" smtClean="0"/>
                      </a:p>
                    </p:txBody>
                  </p:sp>
                  <p:sp>
                    <p:nvSpPr>
                      <p:cNvPr id="107" name="CasellaDiTesto 106"/>
                      <p:cNvSpPr txBox="1"/>
                      <p:nvPr/>
                    </p:nvSpPr>
                    <p:spPr>
                      <a:xfrm>
                        <a:off x="819179" y="6439922"/>
                        <a:ext cx="609965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700" dirty="0" smtClean="0"/>
                          <a:t>Azioni</a:t>
                        </a:r>
                        <a:endParaRPr lang="it-IT" sz="700" dirty="0"/>
                      </a:p>
                    </p:txBody>
                  </p:sp>
                  <p:sp>
                    <p:nvSpPr>
                      <p:cNvPr id="108" name="Documento multiplo 107"/>
                      <p:cNvSpPr/>
                      <p:nvPr/>
                    </p:nvSpPr>
                    <p:spPr>
                      <a:xfrm>
                        <a:off x="1384694" y="6455096"/>
                        <a:ext cx="283382" cy="182073"/>
                      </a:xfrm>
                      <a:prstGeom prst="flowChartMultidocumen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800" dirty="0"/>
                      </a:p>
                    </p:txBody>
                  </p:sp>
                  <p:sp>
                    <p:nvSpPr>
                      <p:cNvPr id="109" name="CasellaDiTesto 108"/>
                      <p:cNvSpPr txBox="1"/>
                      <p:nvPr/>
                    </p:nvSpPr>
                    <p:spPr>
                      <a:xfrm>
                        <a:off x="5409805" y="6441914"/>
                        <a:ext cx="1113022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700" dirty="0" smtClean="0"/>
                          <a:t>Procedura informatica</a:t>
                        </a:r>
                        <a:endParaRPr lang="it-IT" sz="700" dirty="0"/>
                      </a:p>
                    </p:txBody>
                  </p:sp>
                  <p:cxnSp>
                    <p:nvCxnSpPr>
                      <p:cNvPr id="110" name="Connettore 1 109"/>
                      <p:cNvCxnSpPr/>
                      <p:nvPr/>
                    </p:nvCxnSpPr>
                    <p:spPr>
                      <a:xfrm>
                        <a:off x="7421972" y="6554874"/>
                        <a:ext cx="149025" cy="0"/>
                      </a:xfrm>
                      <a:prstGeom prst="line">
                        <a:avLst/>
                      </a:prstGeom>
                      <a:ln w="9525" cmpd="sng">
                        <a:prstDash val="sysDash"/>
                      </a:ln>
                      <a:effectLst/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" name="Connettore 1 110"/>
                      <p:cNvCxnSpPr/>
                      <p:nvPr/>
                    </p:nvCxnSpPr>
                    <p:spPr>
                      <a:xfrm>
                        <a:off x="6533031" y="6554874"/>
                        <a:ext cx="155536" cy="0"/>
                      </a:xfrm>
                      <a:prstGeom prst="line">
                        <a:avLst/>
                      </a:prstGeom>
                      <a:ln w="9525" cmpd="sng"/>
                      <a:effectLst/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2" name="CasellaDiTesto 111"/>
                      <p:cNvSpPr txBox="1"/>
                      <p:nvPr/>
                    </p:nvSpPr>
                    <p:spPr>
                      <a:xfrm>
                        <a:off x="7516769" y="6439922"/>
                        <a:ext cx="1058294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700" dirty="0" smtClean="0"/>
                          <a:t>Elaborazione/Sequenza</a:t>
                        </a:r>
                        <a:endParaRPr lang="it-IT" sz="700" dirty="0"/>
                      </a:p>
                    </p:txBody>
                  </p:sp>
                </p:grpSp>
              </p:grpSp>
              <p:sp>
                <p:nvSpPr>
                  <p:cNvPr id="99" name="Elaborazione predefinita 98"/>
                  <p:cNvSpPr/>
                  <p:nvPr/>
                </p:nvSpPr>
                <p:spPr>
                  <a:xfrm>
                    <a:off x="2479676" y="6479980"/>
                    <a:ext cx="234950" cy="171906"/>
                  </a:xfrm>
                  <a:prstGeom prst="flowChartPredefinedProcess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</p:grpSp>
        <p:sp>
          <p:nvSpPr>
            <p:cNvPr id="93" name="Estrai 92"/>
            <p:cNvSpPr/>
            <p:nvPr/>
          </p:nvSpPr>
          <p:spPr>
            <a:xfrm>
              <a:off x="4387436" y="4364959"/>
              <a:ext cx="216589" cy="195530"/>
            </a:xfrm>
            <a:prstGeom prst="flowChartExtra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42" name="Connettore 1 141"/>
          <p:cNvCxnSpPr/>
          <p:nvPr/>
        </p:nvCxnSpPr>
        <p:spPr>
          <a:xfrm>
            <a:off x="119603" y="893623"/>
            <a:ext cx="9188567" cy="0"/>
          </a:xfrm>
          <a:prstGeom prst="line">
            <a:avLst/>
          </a:prstGeom>
          <a:ln w="31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" name="CasellaDiTesto 142"/>
          <p:cNvSpPr txBox="1"/>
          <p:nvPr/>
        </p:nvSpPr>
        <p:spPr>
          <a:xfrm>
            <a:off x="396483" y="1012588"/>
            <a:ext cx="2688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La Segreteria generale inoltra via e-mail al gestore del sito internet CAI (e quindi dell’Albo pretorio online) le delibere assunte da pubblicare.</a:t>
            </a:r>
          </a:p>
        </p:txBody>
      </p:sp>
      <p:sp>
        <p:nvSpPr>
          <p:cNvPr id="145" name="CasellaDiTesto 144"/>
          <p:cNvSpPr txBox="1"/>
          <p:nvPr/>
        </p:nvSpPr>
        <p:spPr>
          <a:xfrm>
            <a:off x="396483" y="1936310"/>
            <a:ext cx="268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solidFill>
                  <a:srgbClr val="000000"/>
                </a:solidFill>
              </a:rPr>
              <a:t>Trascorsi quindici giorni la Segreteria avverte il gestore del sito internet CAI </a:t>
            </a:r>
            <a:r>
              <a:rPr lang="it-IT" sz="900" dirty="0" err="1" smtClean="0">
                <a:solidFill>
                  <a:srgbClr val="000000"/>
                </a:solidFill>
              </a:rPr>
              <a:t>affinchè</a:t>
            </a:r>
            <a:r>
              <a:rPr lang="it-IT" sz="900" dirty="0" smtClean="0">
                <a:solidFill>
                  <a:srgbClr val="000000"/>
                </a:solidFill>
              </a:rPr>
              <a:t> le delibere vengano trasferite dall’Albo pretorio online all’area riservata dei componenti del CDC e del CC.</a:t>
            </a:r>
          </a:p>
        </p:txBody>
      </p:sp>
      <p:sp>
        <p:nvSpPr>
          <p:cNvPr id="149" name="CasellaDiTesto 148"/>
          <p:cNvSpPr txBox="1"/>
          <p:nvPr/>
        </p:nvSpPr>
        <p:spPr>
          <a:xfrm>
            <a:off x="4183338" y="1213853"/>
            <a:ext cx="1109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Via mail</a:t>
            </a:r>
          </a:p>
        </p:txBody>
      </p:sp>
      <p:sp>
        <p:nvSpPr>
          <p:cNvPr id="150" name="Processo 149"/>
          <p:cNvSpPr/>
          <p:nvPr/>
        </p:nvSpPr>
        <p:spPr>
          <a:xfrm>
            <a:off x="3557924" y="1043158"/>
            <a:ext cx="871687" cy="40909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800" dirty="0" smtClean="0"/>
              <a:t>COMUNICAZIONE DELIBERE </a:t>
            </a:r>
          </a:p>
          <a:p>
            <a:pPr algn="ctr"/>
            <a:r>
              <a:rPr lang="it-IT" sz="700" dirty="0" smtClean="0"/>
              <a:t>PER ALBO PRETORIO</a:t>
            </a:r>
          </a:p>
        </p:txBody>
      </p:sp>
      <p:cxnSp>
        <p:nvCxnSpPr>
          <p:cNvPr id="151" name="Connettore 1 150"/>
          <p:cNvCxnSpPr>
            <a:endCxn id="150" idx="0"/>
          </p:cNvCxnSpPr>
          <p:nvPr/>
        </p:nvCxnSpPr>
        <p:spPr>
          <a:xfrm>
            <a:off x="3993768" y="884943"/>
            <a:ext cx="0" cy="158215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CasellaDiTesto 151"/>
          <p:cNvSpPr txBox="1"/>
          <p:nvPr/>
        </p:nvSpPr>
        <p:spPr>
          <a:xfrm>
            <a:off x="4180247" y="974628"/>
            <a:ext cx="1109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 A Gestore Sito</a:t>
            </a:r>
          </a:p>
        </p:txBody>
      </p:sp>
      <p:cxnSp>
        <p:nvCxnSpPr>
          <p:cNvPr id="153" name="Connettore 1 152"/>
          <p:cNvCxnSpPr>
            <a:stCxn id="155" idx="0"/>
          </p:cNvCxnSpPr>
          <p:nvPr/>
        </p:nvCxnSpPr>
        <p:spPr>
          <a:xfrm flipV="1">
            <a:off x="5044061" y="974628"/>
            <a:ext cx="1" cy="429702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Connettore 1 153"/>
          <p:cNvCxnSpPr>
            <a:endCxn id="150" idx="3"/>
          </p:cNvCxnSpPr>
          <p:nvPr/>
        </p:nvCxnSpPr>
        <p:spPr>
          <a:xfrm flipH="1">
            <a:off x="4429611" y="1247707"/>
            <a:ext cx="614450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" name="Processo 154"/>
          <p:cNvSpPr/>
          <p:nvPr/>
        </p:nvSpPr>
        <p:spPr>
          <a:xfrm>
            <a:off x="4635500" y="1404330"/>
            <a:ext cx="817121" cy="27228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800" dirty="0" smtClean="0"/>
              <a:t>PUBBLICAZIONE DELIBERE </a:t>
            </a:r>
            <a:endParaRPr lang="it-IT" sz="800" dirty="0"/>
          </a:p>
        </p:txBody>
      </p:sp>
      <p:sp>
        <p:nvSpPr>
          <p:cNvPr id="157" name="Ovale 156"/>
          <p:cNvSpPr/>
          <p:nvPr/>
        </p:nvSpPr>
        <p:spPr>
          <a:xfrm>
            <a:off x="3167304" y="1171860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b="1" dirty="0" smtClean="0"/>
              <a:t>11</a:t>
            </a:r>
          </a:p>
        </p:txBody>
      </p:sp>
      <p:sp>
        <p:nvSpPr>
          <p:cNvPr id="158" name="Processo 157"/>
          <p:cNvSpPr/>
          <p:nvPr/>
        </p:nvSpPr>
        <p:spPr>
          <a:xfrm>
            <a:off x="4408183" y="2416155"/>
            <a:ext cx="1025827" cy="27228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800" dirty="0" smtClean="0"/>
              <a:t>PUBBLICAZIONE SITO</a:t>
            </a:r>
          </a:p>
          <a:p>
            <a:pPr algn="ctr"/>
            <a:r>
              <a:rPr lang="it-IT" sz="700" dirty="0" smtClean="0"/>
              <a:t>AREA RISERVATA CDC/CC</a:t>
            </a:r>
            <a:endParaRPr lang="it-IT" sz="700" dirty="0"/>
          </a:p>
        </p:txBody>
      </p:sp>
      <p:pic>
        <p:nvPicPr>
          <p:cNvPr id="159" name="Immagine 158" descr="skd188257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68" y="1783314"/>
            <a:ext cx="251543" cy="202352"/>
          </a:xfrm>
          <a:prstGeom prst="rect">
            <a:avLst/>
          </a:prstGeom>
        </p:spPr>
      </p:pic>
      <p:sp>
        <p:nvSpPr>
          <p:cNvPr id="161" name="CasellaDiTesto 160"/>
          <p:cNvSpPr txBox="1"/>
          <p:nvPr/>
        </p:nvSpPr>
        <p:spPr>
          <a:xfrm>
            <a:off x="4049989" y="2199462"/>
            <a:ext cx="1109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Via mail</a:t>
            </a:r>
          </a:p>
        </p:txBody>
      </p:sp>
      <p:sp>
        <p:nvSpPr>
          <p:cNvPr id="162" name="Processo 161"/>
          <p:cNvSpPr/>
          <p:nvPr/>
        </p:nvSpPr>
        <p:spPr>
          <a:xfrm>
            <a:off x="3430925" y="2028767"/>
            <a:ext cx="871687" cy="40909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800" dirty="0" smtClean="0"/>
              <a:t>COMUNICAZIONE  SPOSTAMENTO DELIBERE </a:t>
            </a:r>
          </a:p>
        </p:txBody>
      </p:sp>
      <p:sp>
        <p:nvSpPr>
          <p:cNvPr id="163" name="CasellaDiTesto 162"/>
          <p:cNvSpPr txBox="1"/>
          <p:nvPr/>
        </p:nvSpPr>
        <p:spPr>
          <a:xfrm>
            <a:off x="4053248" y="1960237"/>
            <a:ext cx="1109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A Gestore Sito</a:t>
            </a:r>
          </a:p>
        </p:txBody>
      </p:sp>
      <p:cxnSp>
        <p:nvCxnSpPr>
          <p:cNvPr id="164" name="Connettore 1 163"/>
          <p:cNvCxnSpPr>
            <a:stCxn id="158" idx="0"/>
          </p:cNvCxnSpPr>
          <p:nvPr/>
        </p:nvCxnSpPr>
        <p:spPr>
          <a:xfrm flipV="1">
            <a:off x="4921097" y="1998197"/>
            <a:ext cx="0" cy="417958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Connettore 1 164"/>
          <p:cNvCxnSpPr>
            <a:endCxn id="162" idx="3"/>
          </p:cNvCxnSpPr>
          <p:nvPr/>
        </p:nvCxnSpPr>
        <p:spPr>
          <a:xfrm flipH="1">
            <a:off x="4302612" y="2233316"/>
            <a:ext cx="614450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Connettore 4 165"/>
          <p:cNvCxnSpPr>
            <a:stCxn id="159" idx="2"/>
            <a:endCxn id="162" idx="1"/>
          </p:cNvCxnSpPr>
          <p:nvPr/>
        </p:nvCxnSpPr>
        <p:spPr>
          <a:xfrm rot="16200000" flipH="1">
            <a:off x="3214057" y="2016448"/>
            <a:ext cx="247650" cy="186085"/>
          </a:xfrm>
          <a:prstGeom prst="bentConnector2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4 166"/>
          <p:cNvCxnSpPr>
            <a:stCxn id="155" idx="2"/>
            <a:endCxn id="159" idx="0"/>
          </p:cNvCxnSpPr>
          <p:nvPr/>
        </p:nvCxnSpPr>
        <p:spPr>
          <a:xfrm rot="5400000">
            <a:off x="4091101" y="830354"/>
            <a:ext cx="106700" cy="1799221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CasellaDiTesto 167"/>
          <p:cNvSpPr txBox="1"/>
          <p:nvPr/>
        </p:nvSpPr>
        <p:spPr>
          <a:xfrm>
            <a:off x="3201724" y="1556730"/>
            <a:ext cx="1109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/>
              <a:t>Trascorsi quindici giorni</a:t>
            </a:r>
          </a:p>
        </p:txBody>
      </p:sp>
      <p:sp>
        <p:nvSpPr>
          <p:cNvPr id="177" name="Ovale 176"/>
          <p:cNvSpPr/>
          <p:nvPr/>
        </p:nvSpPr>
        <p:spPr>
          <a:xfrm>
            <a:off x="5039688" y="2051477"/>
            <a:ext cx="285178" cy="295970"/>
          </a:xfrm>
          <a:prstGeom prst="ellips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b="1" dirty="0" smtClean="0"/>
              <a:t>12</a:t>
            </a:r>
          </a:p>
        </p:txBody>
      </p:sp>
      <p:cxnSp>
        <p:nvCxnSpPr>
          <p:cNvPr id="115" name="Connettore 4 114"/>
          <p:cNvCxnSpPr>
            <a:stCxn id="43" idx="2"/>
            <a:endCxn id="116" idx="3"/>
          </p:cNvCxnSpPr>
          <p:nvPr/>
        </p:nvCxnSpPr>
        <p:spPr>
          <a:xfrm rot="5400000">
            <a:off x="6329951" y="2310055"/>
            <a:ext cx="155510" cy="3568281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Documento 115"/>
          <p:cNvSpPr/>
          <p:nvPr/>
        </p:nvSpPr>
        <p:spPr>
          <a:xfrm>
            <a:off x="3957003" y="3966211"/>
            <a:ext cx="666562" cy="41147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it-IT" sz="800" dirty="0" smtClean="0"/>
              <a:t>VERBALE APPROVATO</a:t>
            </a:r>
            <a:endParaRPr lang="it-IT" sz="800" dirty="0"/>
          </a:p>
        </p:txBody>
      </p:sp>
      <p:cxnSp>
        <p:nvCxnSpPr>
          <p:cNvPr id="117" name="Connettore 1 116"/>
          <p:cNvCxnSpPr>
            <a:stCxn id="63" idx="0"/>
            <a:endCxn id="67" idx="2"/>
          </p:cNvCxnSpPr>
          <p:nvPr/>
        </p:nvCxnSpPr>
        <p:spPr>
          <a:xfrm flipH="1" flipV="1">
            <a:off x="3631374" y="5207081"/>
            <a:ext cx="2709" cy="59972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CasellaDiTesto 121"/>
          <p:cNvSpPr txBox="1"/>
          <p:nvPr/>
        </p:nvSpPr>
        <p:spPr>
          <a:xfrm>
            <a:off x="3689350" y="4765273"/>
            <a:ext cx="1413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 smtClean="0"/>
              <a:t>A SEGRETERIA </a:t>
            </a:r>
          </a:p>
          <a:p>
            <a:pPr algn="ctr"/>
            <a:r>
              <a:rPr lang="it-IT" sz="700" b="1" dirty="0" smtClean="0"/>
              <a:t>DI PRESIDENZA</a:t>
            </a:r>
          </a:p>
        </p:txBody>
      </p:sp>
      <p:cxnSp>
        <p:nvCxnSpPr>
          <p:cNvPr id="123" name="Connettore 1 122"/>
          <p:cNvCxnSpPr>
            <a:stCxn id="130" idx="0"/>
          </p:cNvCxnSpPr>
          <p:nvPr/>
        </p:nvCxnSpPr>
        <p:spPr>
          <a:xfrm flipV="1">
            <a:off x="4832125" y="4765273"/>
            <a:ext cx="0" cy="347396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Connettore 1 123"/>
          <p:cNvCxnSpPr>
            <a:endCxn id="67" idx="3"/>
          </p:cNvCxnSpPr>
          <p:nvPr/>
        </p:nvCxnSpPr>
        <p:spPr>
          <a:xfrm flipH="1">
            <a:off x="3964655" y="5028545"/>
            <a:ext cx="867470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" name="Processo 129"/>
          <p:cNvSpPr/>
          <p:nvPr/>
        </p:nvSpPr>
        <p:spPr>
          <a:xfrm>
            <a:off x="4266306" y="5112669"/>
            <a:ext cx="1131638" cy="39496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it-IT" sz="800" dirty="0" smtClean="0"/>
              <a:t>STAMPATO SUL </a:t>
            </a:r>
            <a:r>
              <a:rPr lang="it-IT" sz="800" smtClean="0"/>
              <a:t>LIBRO </a:t>
            </a:r>
            <a:r>
              <a:rPr lang="it-IT" sz="800" smtClean="0"/>
              <a:t>BOLLATO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1631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953</Words>
  <Application>Microsoft Office PowerPoint</Application>
  <PresentationFormat>Personalizzato</PresentationFormat>
  <Paragraphs>160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Martina Oppedisano</dc:creator>
  <cp:lastModifiedBy>Emanuela Pesenti</cp:lastModifiedBy>
  <cp:revision>89</cp:revision>
  <dcterms:created xsi:type="dcterms:W3CDTF">2014-05-22T21:39:30Z</dcterms:created>
  <dcterms:modified xsi:type="dcterms:W3CDTF">2015-09-04T12:21:14Z</dcterms:modified>
</cp:coreProperties>
</file>