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2576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CA86F-4DB8-BD48-BED3-35595897CF4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87A9-FEF4-7542-85F9-91CDA7761D6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86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87A9-FEF4-7542-85F9-91CDA7761D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08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27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0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09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11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52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5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01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56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4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23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3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652B-26F9-254D-BFF8-D81946816E1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319A-E8E1-DB4F-8859-50B850A43B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82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asellaDiTesto 122"/>
          <p:cNvSpPr txBox="1"/>
          <p:nvPr/>
        </p:nvSpPr>
        <p:spPr>
          <a:xfrm>
            <a:off x="4057472" y="1354540"/>
            <a:ext cx="1425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fax </a:t>
            </a:r>
          </a:p>
          <a:p>
            <a:pPr algn="ctr"/>
            <a:r>
              <a:rPr lang="it-IT" sz="700" dirty="0" smtClean="0"/>
              <a:t>o PEC</a:t>
            </a:r>
            <a:endParaRPr lang="it-IT" sz="700" dirty="0"/>
          </a:p>
        </p:txBody>
      </p:sp>
      <p:sp>
        <p:nvSpPr>
          <p:cNvPr id="145" name="CasellaDiTesto 144"/>
          <p:cNvSpPr txBox="1"/>
          <p:nvPr/>
        </p:nvSpPr>
        <p:spPr>
          <a:xfrm>
            <a:off x="6195984" y="2724953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Inserimento dati</a:t>
            </a:r>
            <a:endParaRPr lang="it-IT" sz="700" dirty="0"/>
          </a:p>
        </p:txBody>
      </p:sp>
      <p:sp>
        <p:nvSpPr>
          <p:cNvPr id="4" name="Processo 3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15. PROCESSO “GESTIONE SINISTRI – RESPONSABILITÁ CIVILE”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Immagine 6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164398" y="9693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3053300" y="473683"/>
            <a:ext cx="0" cy="488730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19602" y="473682"/>
            <a:ext cx="1" cy="488730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rocesso 23"/>
          <p:cNvSpPr/>
          <p:nvPr/>
        </p:nvSpPr>
        <p:spPr>
          <a:xfrm>
            <a:off x="4918222" y="2304119"/>
            <a:ext cx="885467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PROTOCOLLO</a:t>
            </a:r>
            <a:endParaRPr lang="it-IT" sz="800" dirty="0"/>
          </a:p>
        </p:txBody>
      </p:sp>
      <p:cxnSp>
        <p:nvCxnSpPr>
          <p:cNvPr id="43" name="Connettore 4 42"/>
          <p:cNvCxnSpPr>
            <a:endCxn id="162" idx="0"/>
          </p:cNvCxnSpPr>
          <p:nvPr/>
        </p:nvCxnSpPr>
        <p:spPr>
          <a:xfrm rot="5400000">
            <a:off x="7170946" y="3421047"/>
            <a:ext cx="339806" cy="7602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9308167" y="470483"/>
            <a:ext cx="6357" cy="489050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4521200" y="468171"/>
            <a:ext cx="0" cy="4892819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H="1">
            <a:off x="5986462" y="465179"/>
            <a:ext cx="2" cy="489581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itolo 1"/>
          <p:cNvSpPr txBox="1">
            <a:spLocks/>
          </p:cNvSpPr>
          <p:nvPr/>
        </p:nvSpPr>
        <p:spPr>
          <a:xfrm>
            <a:off x="3053301" y="473683"/>
            <a:ext cx="146790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1" name="Titolo 1"/>
          <p:cNvSpPr txBox="1">
            <a:spLocks/>
          </p:cNvSpPr>
          <p:nvPr/>
        </p:nvSpPr>
        <p:spPr>
          <a:xfrm>
            <a:off x="5986462" y="473683"/>
            <a:ext cx="1906618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Servizi Assicurativi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2" name="Titolo 1"/>
          <p:cNvSpPr txBox="1">
            <a:spLocks/>
          </p:cNvSpPr>
          <p:nvPr/>
        </p:nvSpPr>
        <p:spPr>
          <a:xfrm>
            <a:off x="4521201" y="470483"/>
            <a:ext cx="1465262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Protocollo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6" name="Ovale 65"/>
          <p:cNvSpPr/>
          <p:nvPr/>
        </p:nvSpPr>
        <p:spPr>
          <a:xfrm>
            <a:off x="7521452" y="277460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cxnSp>
        <p:nvCxnSpPr>
          <p:cNvPr id="74" name="Connettore 2 73"/>
          <p:cNvCxnSpPr>
            <a:stCxn id="118" idx="3"/>
            <a:endCxn id="122" idx="1"/>
          </p:cNvCxnSpPr>
          <p:nvPr/>
        </p:nvCxnSpPr>
        <p:spPr>
          <a:xfrm>
            <a:off x="4021974" y="1621390"/>
            <a:ext cx="1037692" cy="134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119600" y="5360990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107" name="Connettore 1 106"/>
          <p:cNvCxnSpPr/>
          <p:nvPr/>
        </p:nvCxnSpPr>
        <p:spPr>
          <a:xfrm flipH="1">
            <a:off x="7893079" y="477088"/>
            <a:ext cx="2" cy="4883902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4" name="Ovale 133"/>
          <p:cNvSpPr/>
          <p:nvPr/>
        </p:nvSpPr>
        <p:spPr>
          <a:xfrm>
            <a:off x="7996112" y="471607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37" name="CasellaDiTesto 136"/>
          <p:cNvSpPr txBox="1"/>
          <p:nvPr/>
        </p:nvSpPr>
        <p:spPr>
          <a:xfrm>
            <a:off x="7731002" y="4281608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</a:t>
            </a:r>
          </a:p>
          <a:p>
            <a:pPr algn="ctr"/>
            <a:r>
              <a:rPr lang="it-IT" sz="700" b="1" dirty="0" smtClean="0"/>
              <a:t>ASSICURAZIONE</a:t>
            </a:r>
          </a:p>
        </p:txBody>
      </p:sp>
      <p:cxnSp>
        <p:nvCxnSpPr>
          <p:cNvPr id="138" name="Connettore 1 137"/>
          <p:cNvCxnSpPr/>
          <p:nvPr/>
        </p:nvCxnSpPr>
        <p:spPr>
          <a:xfrm flipV="1">
            <a:off x="8511801" y="4391402"/>
            <a:ext cx="0" cy="27410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 flipH="1">
            <a:off x="7890715" y="4552866"/>
            <a:ext cx="621086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Documento multiplo 140"/>
          <p:cNvSpPr/>
          <p:nvPr/>
        </p:nvSpPr>
        <p:spPr>
          <a:xfrm>
            <a:off x="8562601" y="4299668"/>
            <a:ext cx="716193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700" dirty="0" smtClean="0"/>
              <a:t>FRANCHIGIE</a:t>
            </a:r>
            <a:endParaRPr lang="it-IT" sz="700" dirty="0"/>
          </a:p>
        </p:txBody>
      </p:sp>
      <p:sp>
        <p:nvSpPr>
          <p:cNvPr id="143" name="Processo 142"/>
          <p:cNvSpPr/>
          <p:nvPr/>
        </p:nvSpPr>
        <p:spPr>
          <a:xfrm>
            <a:off x="8382001" y="4828146"/>
            <a:ext cx="686502" cy="27752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RIMBORSO</a:t>
            </a:r>
            <a:endParaRPr lang="it-IT" sz="800" dirty="0"/>
          </a:p>
        </p:txBody>
      </p:sp>
      <p:cxnSp>
        <p:nvCxnSpPr>
          <p:cNvPr id="144" name="Connettore 4 143"/>
          <p:cNvCxnSpPr>
            <a:stCxn id="143" idx="0"/>
            <a:endCxn id="141" idx="2"/>
          </p:cNvCxnSpPr>
          <p:nvPr/>
        </p:nvCxnSpPr>
        <p:spPr>
          <a:xfrm rot="5400000" flipH="1" flipV="1">
            <a:off x="8734155" y="4691405"/>
            <a:ext cx="127838" cy="145644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itolo 1"/>
          <p:cNvSpPr txBox="1">
            <a:spLocks/>
          </p:cNvSpPr>
          <p:nvPr/>
        </p:nvSpPr>
        <p:spPr>
          <a:xfrm>
            <a:off x="7897809" y="473683"/>
            <a:ext cx="1416715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52" name="CasellaDiTesto 151"/>
          <p:cNvSpPr txBox="1"/>
          <p:nvPr/>
        </p:nvSpPr>
        <p:spPr>
          <a:xfrm>
            <a:off x="7993060" y="5084764"/>
            <a:ext cx="129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Per la liquidazione delle fatture, si veda processo n.11</a:t>
            </a:r>
          </a:p>
        </p:txBody>
      </p:sp>
      <p:sp>
        <p:nvSpPr>
          <p:cNvPr id="157" name="CasellaDiTesto 156"/>
          <p:cNvSpPr txBox="1"/>
          <p:nvPr/>
        </p:nvSpPr>
        <p:spPr>
          <a:xfrm>
            <a:off x="7790611" y="4506379"/>
            <a:ext cx="8227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Trimestralmente</a:t>
            </a:r>
            <a:endParaRPr lang="it-IT" sz="7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396483" y="1006686"/>
            <a:ext cx="268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In caso di sinistro di responsabilità civile, i soci, gli Istruttori e i non soci che partecipano alle attività sociali devono aprire il sinistro mediante l’utilizzo del modulo 7 attraverso la sezione di appartenenza. Il modulo, debitamente compilato, dovrà essere trasmesso al Protocollo dell’Ente via fax o via PEC unitamente ad un documento attestante l’attività sociale</a:t>
            </a:r>
            <a:r>
              <a:rPr lang="it-IT" sz="900" dirty="0">
                <a:solidFill>
                  <a:srgbClr val="000000"/>
                </a:solidFill>
              </a:rPr>
              <a:t> </a:t>
            </a:r>
            <a:r>
              <a:rPr lang="it-IT" sz="900" dirty="0" smtClean="0">
                <a:solidFill>
                  <a:srgbClr val="000000"/>
                </a:solidFill>
              </a:rPr>
              <a:t>(non necessaria nel caso di Istruttore). </a:t>
            </a:r>
          </a:p>
        </p:txBody>
      </p:sp>
      <p:pic>
        <p:nvPicPr>
          <p:cNvPr id="100" name="Immagine 99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528" y="1311069"/>
            <a:ext cx="251543" cy="202352"/>
          </a:xfrm>
          <a:prstGeom prst="rect">
            <a:avLst/>
          </a:prstGeom>
        </p:spPr>
      </p:pic>
      <p:cxnSp>
        <p:nvCxnSpPr>
          <p:cNvPr id="101" name="Connettore 4 100"/>
          <p:cNvCxnSpPr>
            <a:endCxn id="100" idx="2"/>
          </p:cNvCxnSpPr>
          <p:nvPr/>
        </p:nvCxnSpPr>
        <p:spPr>
          <a:xfrm rot="10800000">
            <a:off x="3223301" y="1513421"/>
            <a:ext cx="245407" cy="12836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e 101"/>
          <p:cNvSpPr/>
          <p:nvPr/>
        </p:nvSpPr>
        <p:spPr>
          <a:xfrm>
            <a:off x="4190123" y="129574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109" name="Connettore 4 108"/>
          <p:cNvCxnSpPr>
            <a:stCxn id="113" idx="0"/>
            <a:endCxn id="118" idx="2"/>
          </p:cNvCxnSpPr>
          <p:nvPr/>
        </p:nvCxnSpPr>
        <p:spPr>
          <a:xfrm rot="16200000" flipV="1">
            <a:off x="3705507" y="1805420"/>
            <a:ext cx="95761" cy="5970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Processo 112"/>
          <p:cNvSpPr/>
          <p:nvPr/>
        </p:nvSpPr>
        <p:spPr>
          <a:xfrm>
            <a:off x="3091178" y="1883153"/>
            <a:ext cx="1384123" cy="41513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Unitamente a un documento attestante l’attività sociale – Non necessario per Istruttore Titolato</a:t>
            </a:r>
            <a:endParaRPr lang="it-IT" sz="700" dirty="0"/>
          </a:p>
        </p:txBody>
      </p:sp>
      <p:cxnSp>
        <p:nvCxnSpPr>
          <p:cNvPr id="114" name="Connettore 1 113"/>
          <p:cNvCxnSpPr/>
          <p:nvPr/>
        </p:nvCxnSpPr>
        <p:spPr>
          <a:xfrm>
            <a:off x="3131564" y="1883153"/>
            <a:ext cx="0" cy="4151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5" name="Connettore 1 114"/>
          <p:cNvCxnSpPr/>
          <p:nvPr/>
        </p:nvCxnSpPr>
        <p:spPr>
          <a:xfrm>
            <a:off x="4437202" y="1885530"/>
            <a:ext cx="0" cy="41275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6" name="Processo 115"/>
          <p:cNvSpPr/>
          <p:nvPr/>
        </p:nvSpPr>
        <p:spPr>
          <a:xfrm>
            <a:off x="3302080" y="956888"/>
            <a:ext cx="952823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RICHIESTA APERTURA SINISTRO</a:t>
            </a:r>
            <a:endParaRPr lang="it-IT" sz="800" dirty="0"/>
          </a:p>
        </p:txBody>
      </p:sp>
      <p:cxnSp>
        <p:nvCxnSpPr>
          <p:cNvPr id="117" name="Connettore 4 116"/>
          <p:cNvCxnSpPr>
            <a:stCxn id="100" idx="0"/>
            <a:endCxn id="116" idx="1"/>
          </p:cNvCxnSpPr>
          <p:nvPr/>
        </p:nvCxnSpPr>
        <p:spPr>
          <a:xfrm rot="5400000" flipH="1" flipV="1">
            <a:off x="3161281" y="1170270"/>
            <a:ext cx="202819" cy="7878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Documento 117"/>
          <p:cNvSpPr/>
          <p:nvPr/>
        </p:nvSpPr>
        <p:spPr>
          <a:xfrm>
            <a:off x="3425094" y="1430093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7</a:t>
            </a:r>
            <a:endParaRPr lang="it-IT" sz="800" dirty="0"/>
          </a:p>
        </p:txBody>
      </p:sp>
      <p:sp>
        <p:nvSpPr>
          <p:cNvPr id="122" name="Documento 121"/>
          <p:cNvSpPr/>
          <p:nvPr/>
        </p:nvSpPr>
        <p:spPr>
          <a:xfrm>
            <a:off x="5059666" y="1431442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7</a:t>
            </a:r>
            <a:endParaRPr lang="it-IT" sz="800" dirty="0"/>
          </a:p>
        </p:txBody>
      </p:sp>
      <p:sp>
        <p:nvSpPr>
          <p:cNvPr id="124" name="Ovale 123"/>
          <p:cNvSpPr/>
          <p:nvPr/>
        </p:nvSpPr>
        <p:spPr>
          <a:xfrm>
            <a:off x="164398" y="229888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28" name="CasellaDiTesto 127"/>
          <p:cNvSpPr txBox="1"/>
          <p:nvPr/>
        </p:nvSpPr>
        <p:spPr>
          <a:xfrm>
            <a:off x="396483" y="2336177"/>
            <a:ext cx="26883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Il modulo </a:t>
            </a:r>
            <a:r>
              <a:rPr lang="it-IT" sz="900" dirty="0" smtClean="0">
                <a:solidFill>
                  <a:srgbClr val="000000"/>
                </a:solidFill>
              </a:rPr>
              <a:t>protocollato (si veda processo n. </a:t>
            </a:r>
            <a:r>
              <a:rPr lang="it-IT" sz="900" smtClean="0">
                <a:solidFill>
                  <a:srgbClr val="000000"/>
                </a:solidFill>
              </a:rPr>
              <a:t>19</a:t>
            </a:r>
            <a:r>
              <a:rPr lang="it-IT" sz="900" smtClean="0">
                <a:solidFill>
                  <a:srgbClr val="000000"/>
                </a:solidFill>
              </a:rPr>
              <a:t>) </a:t>
            </a:r>
            <a:r>
              <a:rPr lang="it-IT" sz="900" dirty="0">
                <a:solidFill>
                  <a:srgbClr val="000000"/>
                </a:solidFill>
              </a:rPr>
              <a:t>viene poi trasmesso all’Ufficio Servizi Assicurativi che, verificata la completezza della documentazione trasmessa, provvede all’apertura del sinistro presso la compagnia mediante </a:t>
            </a:r>
            <a:r>
              <a:rPr lang="it-IT" sz="900" dirty="0" smtClean="0">
                <a:solidFill>
                  <a:srgbClr val="000000"/>
                </a:solidFill>
              </a:rPr>
              <a:t>invio </a:t>
            </a:r>
            <a:r>
              <a:rPr lang="it-IT" sz="900" dirty="0">
                <a:solidFill>
                  <a:srgbClr val="000000"/>
                </a:solidFill>
              </a:rPr>
              <a:t>della documentazione stessa scansionata e alla contestuale registrazione nel database  in </a:t>
            </a:r>
            <a:r>
              <a:rPr lang="it-IT" sz="900" dirty="0" err="1">
                <a:solidFill>
                  <a:srgbClr val="000000"/>
                </a:solidFill>
              </a:rPr>
              <a:t>access</a:t>
            </a:r>
            <a:r>
              <a:rPr lang="it-IT" sz="900" dirty="0">
                <a:solidFill>
                  <a:srgbClr val="000000"/>
                </a:solidFill>
              </a:rPr>
              <a:t> dell’Ente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29" name="Ovale 128"/>
          <p:cNvSpPr/>
          <p:nvPr/>
        </p:nvSpPr>
        <p:spPr>
          <a:xfrm>
            <a:off x="164398" y="349445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396483" y="3531749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L’Ufficio Servizi Assicurativi provvede a comunicare all’infortunato l’apertura del sinistro mediante comunicazione firmata dal Direttore, fornendo i recapiti della compagnia assicuratrice cui andrà trasmessa eventuale ulteriore documentazione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31" name="Ovale 130"/>
          <p:cNvSpPr/>
          <p:nvPr/>
        </p:nvSpPr>
        <p:spPr>
          <a:xfrm>
            <a:off x="164398" y="442445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32" name="CasellaDiTesto 131"/>
          <p:cNvSpPr txBox="1"/>
          <p:nvPr/>
        </p:nvSpPr>
        <p:spPr>
          <a:xfrm>
            <a:off x="396483" y="4455395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Poiché tale polizza prevede una franchigia a carico dell’assicurato, l’Assicurazione trimestralmente trasmette all’Ufficio Contabilità dell’Ente le </a:t>
            </a:r>
            <a:r>
              <a:rPr lang="it-IT" sz="900" dirty="0" smtClean="0">
                <a:solidFill>
                  <a:srgbClr val="000000"/>
                </a:solidFill>
              </a:rPr>
              <a:t>appendici inerenti </a:t>
            </a:r>
            <a:r>
              <a:rPr lang="it-IT" sz="900" dirty="0">
                <a:solidFill>
                  <a:srgbClr val="000000"/>
                </a:solidFill>
              </a:rPr>
              <a:t>le franchigie da rimborsare dei sinistri già chiusi e liquidati nel trimestre precedente (per la liquidazione delle fatture si veda processo n. </a:t>
            </a:r>
            <a:r>
              <a:rPr lang="it-IT" sz="900" dirty="0" smtClean="0">
                <a:solidFill>
                  <a:srgbClr val="000000"/>
                </a:solidFill>
              </a:rPr>
              <a:t>11)</a:t>
            </a:r>
            <a:r>
              <a:rPr lang="it-IT" sz="9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33" name="Processo 132"/>
          <p:cNvSpPr/>
          <p:nvPr/>
        </p:nvSpPr>
        <p:spPr>
          <a:xfrm>
            <a:off x="6903364" y="2238766"/>
            <a:ext cx="947041" cy="441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VERIFICA  COMPLETEZZA DOCUMENTAZIONE</a:t>
            </a:r>
            <a:endParaRPr lang="it-IT" sz="800" dirty="0"/>
          </a:p>
        </p:txBody>
      </p:sp>
      <p:pic>
        <p:nvPicPr>
          <p:cNvPr id="135" name="Immagine 134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335" y="2783725"/>
            <a:ext cx="251543" cy="202352"/>
          </a:xfrm>
          <a:prstGeom prst="rect">
            <a:avLst/>
          </a:prstGeom>
        </p:spPr>
      </p:pic>
      <p:sp>
        <p:nvSpPr>
          <p:cNvPr id="136" name="Disco magnetico 135"/>
          <p:cNvSpPr/>
          <p:nvPr/>
        </p:nvSpPr>
        <p:spPr>
          <a:xfrm>
            <a:off x="6110643" y="2710145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ACCESS</a:t>
            </a:r>
            <a:endParaRPr lang="it-IT" sz="700" dirty="0"/>
          </a:p>
        </p:txBody>
      </p:sp>
      <p:cxnSp>
        <p:nvCxnSpPr>
          <p:cNvPr id="142" name="Connettore 4 141"/>
          <p:cNvCxnSpPr>
            <a:stCxn id="135" idx="2"/>
            <a:endCxn id="159" idx="3"/>
          </p:cNvCxnSpPr>
          <p:nvPr/>
        </p:nvCxnSpPr>
        <p:spPr>
          <a:xfrm rot="5400000">
            <a:off x="7193392" y="3102440"/>
            <a:ext cx="303079" cy="70353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156" idx="3"/>
            <a:endCxn id="133" idx="1"/>
          </p:cNvCxnSpPr>
          <p:nvPr/>
        </p:nvCxnSpPr>
        <p:spPr>
          <a:xfrm flipV="1">
            <a:off x="6759239" y="2459364"/>
            <a:ext cx="144125" cy="74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/>
          <p:cNvSpPr txBox="1"/>
          <p:nvPr/>
        </p:nvSpPr>
        <p:spPr>
          <a:xfrm>
            <a:off x="5864560" y="3032107"/>
            <a:ext cx="99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COMPAGNIA </a:t>
            </a:r>
          </a:p>
          <a:p>
            <a:pPr algn="ctr"/>
            <a:r>
              <a:rPr lang="it-IT" sz="700" b="1" dirty="0" smtClean="0"/>
              <a:t>ASSICURATRICE</a:t>
            </a:r>
          </a:p>
        </p:txBody>
      </p:sp>
      <p:cxnSp>
        <p:nvCxnSpPr>
          <p:cNvPr id="150" name="Connettore 1 149"/>
          <p:cNvCxnSpPr>
            <a:stCxn id="135" idx="0"/>
            <a:endCxn id="133" idx="2"/>
          </p:cNvCxnSpPr>
          <p:nvPr/>
        </p:nvCxnSpPr>
        <p:spPr>
          <a:xfrm flipH="1" flipV="1">
            <a:off x="7376885" y="2679962"/>
            <a:ext cx="3222" cy="10376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1 150"/>
          <p:cNvCxnSpPr>
            <a:stCxn id="136" idx="4"/>
            <a:endCxn id="135" idx="1"/>
          </p:cNvCxnSpPr>
          <p:nvPr/>
        </p:nvCxnSpPr>
        <p:spPr>
          <a:xfrm flipV="1">
            <a:off x="6530538" y="2884901"/>
            <a:ext cx="723797" cy="2007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/>
          <p:nvPr/>
        </p:nvCxnSpPr>
        <p:spPr>
          <a:xfrm>
            <a:off x="6947256" y="3628964"/>
            <a:ext cx="5767" cy="18330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Documento 155"/>
          <p:cNvSpPr/>
          <p:nvPr/>
        </p:nvSpPr>
        <p:spPr>
          <a:xfrm>
            <a:off x="6162359" y="2268812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7</a:t>
            </a:r>
          </a:p>
          <a:p>
            <a:pPr algn="ctr"/>
            <a:r>
              <a:rPr lang="it-IT" sz="800" dirty="0" smtClean="0"/>
              <a:t>Protocollato</a:t>
            </a:r>
            <a:endParaRPr lang="it-IT" sz="800" dirty="0"/>
          </a:p>
        </p:txBody>
      </p:sp>
      <p:sp>
        <p:nvSpPr>
          <p:cNvPr id="159" name="Documento 158"/>
          <p:cNvSpPr/>
          <p:nvPr/>
        </p:nvSpPr>
        <p:spPr>
          <a:xfrm>
            <a:off x="6712874" y="3097859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7</a:t>
            </a:r>
          </a:p>
          <a:p>
            <a:pPr algn="ctr"/>
            <a:r>
              <a:rPr lang="it-IT" sz="800" dirty="0" smtClean="0"/>
              <a:t>Protocollato</a:t>
            </a:r>
            <a:endParaRPr lang="it-IT" sz="800" dirty="0"/>
          </a:p>
        </p:txBody>
      </p:sp>
      <p:cxnSp>
        <p:nvCxnSpPr>
          <p:cNvPr id="160" name="Connettore 1 159"/>
          <p:cNvCxnSpPr>
            <a:stCxn id="159" idx="1"/>
          </p:cNvCxnSpPr>
          <p:nvPr/>
        </p:nvCxnSpPr>
        <p:spPr>
          <a:xfrm flipH="1">
            <a:off x="6040182" y="3289156"/>
            <a:ext cx="67269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 flipH="1" flipV="1">
            <a:off x="6040182" y="3097859"/>
            <a:ext cx="1527" cy="304629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Processo 161"/>
          <p:cNvSpPr/>
          <p:nvPr/>
        </p:nvSpPr>
        <p:spPr>
          <a:xfrm>
            <a:off x="6771919" y="3628964"/>
            <a:ext cx="1061830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COMUNICAZIONE</a:t>
            </a:r>
          </a:p>
          <a:p>
            <a:pPr algn="ctr"/>
            <a:r>
              <a:rPr lang="it-IT" sz="800" dirty="0" smtClean="0"/>
              <a:t>Firmata dal Direttore</a:t>
            </a:r>
            <a:endParaRPr lang="it-IT" sz="800" dirty="0"/>
          </a:p>
        </p:txBody>
      </p:sp>
      <p:sp>
        <p:nvSpPr>
          <p:cNvPr id="163" name="CasellaDiTesto 162"/>
          <p:cNvSpPr txBox="1"/>
          <p:nvPr/>
        </p:nvSpPr>
        <p:spPr>
          <a:xfrm>
            <a:off x="5991305" y="3519773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</a:t>
            </a:r>
          </a:p>
          <a:p>
            <a:pPr algn="ctr"/>
            <a:r>
              <a:rPr lang="it-IT" sz="700" b="1" dirty="0" smtClean="0"/>
              <a:t>INFORTUNATO</a:t>
            </a:r>
          </a:p>
        </p:txBody>
      </p:sp>
      <p:cxnSp>
        <p:nvCxnSpPr>
          <p:cNvPr id="164" name="Connettore 1 163"/>
          <p:cNvCxnSpPr>
            <a:stCxn id="162" idx="1"/>
          </p:cNvCxnSpPr>
          <p:nvPr/>
        </p:nvCxnSpPr>
        <p:spPr>
          <a:xfrm flipH="1">
            <a:off x="6162359" y="3780326"/>
            <a:ext cx="60956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flipV="1">
            <a:off x="6163060" y="3628964"/>
            <a:ext cx="1" cy="26775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1" name="Gruppo 170"/>
          <p:cNvGrpSpPr/>
          <p:nvPr/>
        </p:nvGrpSpPr>
        <p:grpSpPr>
          <a:xfrm>
            <a:off x="6195427" y="3995296"/>
            <a:ext cx="1063528" cy="272893"/>
            <a:chOff x="6851739" y="4349799"/>
            <a:chExt cx="1063528" cy="272893"/>
          </a:xfrm>
        </p:grpSpPr>
        <p:sp>
          <p:nvSpPr>
            <p:cNvPr id="172" name="Processo 171"/>
            <p:cNvSpPr/>
            <p:nvPr/>
          </p:nvSpPr>
          <p:spPr>
            <a:xfrm>
              <a:off x="6851739" y="4349799"/>
              <a:ext cx="1063528" cy="272893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72000" rIns="72000" rtlCol="0" anchor="ctr"/>
            <a:lstStyle/>
            <a:p>
              <a:pPr algn="ctr"/>
              <a:r>
                <a:rPr lang="it-IT" sz="700" dirty="0" smtClean="0"/>
                <a:t>Fornendo i recapiti della compagnia assicuratrice</a:t>
              </a:r>
              <a:endParaRPr lang="it-IT" sz="700" dirty="0"/>
            </a:p>
          </p:txBody>
        </p:sp>
        <p:cxnSp>
          <p:nvCxnSpPr>
            <p:cNvPr id="173" name="Connettore 1 172"/>
            <p:cNvCxnSpPr/>
            <p:nvPr/>
          </p:nvCxnSpPr>
          <p:spPr>
            <a:xfrm>
              <a:off x="6885775" y="4349799"/>
              <a:ext cx="0" cy="272893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/>
          </p:nvCxnSpPr>
          <p:spPr>
            <a:xfrm>
              <a:off x="7883654" y="4352176"/>
              <a:ext cx="0" cy="270516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77" name="Connettore 1 176"/>
          <p:cNvCxnSpPr>
            <a:stCxn id="122" idx="2"/>
            <a:endCxn id="24" idx="0"/>
          </p:cNvCxnSpPr>
          <p:nvPr/>
        </p:nvCxnSpPr>
        <p:spPr>
          <a:xfrm>
            <a:off x="5358106" y="1788741"/>
            <a:ext cx="2850" cy="51537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2 179"/>
          <p:cNvCxnSpPr>
            <a:stCxn id="24" idx="3"/>
            <a:endCxn id="156" idx="1"/>
          </p:cNvCxnSpPr>
          <p:nvPr/>
        </p:nvCxnSpPr>
        <p:spPr>
          <a:xfrm>
            <a:off x="5803689" y="2455481"/>
            <a:ext cx="358670" cy="462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4 182"/>
          <p:cNvCxnSpPr>
            <a:stCxn id="162" idx="2"/>
            <a:endCxn id="172" idx="3"/>
          </p:cNvCxnSpPr>
          <p:nvPr/>
        </p:nvCxnSpPr>
        <p:spPr>
          <a:xfrm rot="5400000">
            <a:off x="7180868" y="4009776"/>
            <a:ext cx="200055" cy="4387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Ovale 185"/>
          <p:cNvSpPr/>
          <p:nvPr/>
        </p:nvSpPr>
        <p:spPr>
          <a:xfrm>
            <a:off x="7378863" y="397139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cxnSp>
        <p:nvCxnSpPr>
          <p:cNvPr id="193" name="Connettore 4 192"/>
          <p:cNvCxnSpPr/>
          <p:nvPr/>
        </p:nvCxnSpPr>
        <p:spPr>
          <a:xfrm>
            <a:off x="6040182" y="3411908"/>
            <a:ext cx="1852897" cy="1140958"/>
          </a:xfrm>
          <a:prstGeom prst="bentConnector3">
            <a:avLst>
              <a:gd name="adj1" fmla="val -3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7" name="Gruppo 216"/>
          <p:cNvGrpSpPr/>
          <p:nvPr/>
        </p:nvGrpSpPr>
        <p:grpSpPr>
          <a:xfrm>
            <a:off x="187770" y="5567237"/>
            <a:ext cx="7520562" cy="212388"/>
            <a:chOff x="187770" y="3897187"/>
            <a:chExt cx="7520562" cy="212388"/>
          </a:xfrm>
        </p:grpSpPr>
        <p:grpSp>
          <p:nvGrpSpPr>
            <p:cNvPr id="218" name="Gruppo 217"/>
            <p:cNvGrpSpPr/>
            <p:nvPr/>
          </p:nvGrpSpPr>
          <p:grpSpPr>
            <a:xfrm>
              <a:off x="2601247" y="3902759"/>
              <a:ext cx="997379" cy="200055"/>
              <a:chOff x="2601247" y="3902759"/>
              <a:chExt cx="997379" cy="200055"/>
            </a:xfrm>
          </p:grpSpPr>
          <p:sp>
            <p:nvSpPr>
              <p:cNvPr id="234" name="CasellaDiTesto 233"/>
              <p:cNvSpPr txBox="1"/>
              <p:nvPr/>
            </p:nvSpPr>
            <p:spPr>
              <a:xfrm>
                <a:off x="2807651" y="3902759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sp>
            <p:nvSpPr>
              <p:cNvPr id="235" name="Elaborazione predefinita 234"/>
              <p:cNvSpPr/>
              <p:nvPr/>
            </p:nvSpPr>
            <p:spPr>
              <a:xfrm>
                <a:off x="2601247" y="3915376"/>
                <a:ext cx="234950" cy="171906"/>
              </a:xfrm>
              <a:prstGeom prst="flowChartPredefined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19" name="Gruppo 218"/>
            <p:cNvGrpSpPr/>
            <p:nvPr/>
          </p:nvGrpSpPr>
          <p:grpSpPr>
            <a:xfrm>
              <a:off x="187770" y="3897187"/>
              <a:ext cx="7520562" cy="212388"/>
              <a:chOff x="187770" y="3897187"/>
              <a:chExt cx="7520562" cy="212388"/>
            </a:xfrm>
          </p:grpSpPr>
          <p:sp>
            <p:nvSpPr>
              <p:cNvPr id="221" name="CasellaDiTesto 220"/>
              <p:cNvSpPr txBox="1"/>
              <p:nvPr/>
            </p:nvSpPr>
            <p:spPr>
              <a:xfrm>
                <a:off x="3709904" y="3897187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Data-base</a:t>
                </a:r>
                <a:endParaRPr lang="it-IT" sz="700" dirty="0"/>
              </a:p>
            </p:txBody>
          </p:sp>
          <p:grpSp>
            <p:nvGrpSpPr>
              <p:cNvPr id="222" name="Gruppo 221"/>
              <p:cNvGrpSpPr/>
              <p:nvPr/>
            </p:nvGrpSpPr>
            <p:grpSpPr>
              <a:xfrm>
                <a:off x="187770" y="3900362"/>
                <a:ext cx="7520562" cy="209213"/>
                <a:chOff x="-37699" y="6437114"/>
                <a:chExt cx="7520562" cy="209213"/>
              </a:xfrm>
            </p:grpSpPr>
            <p:sp>
              <p:nvSpPr>
                <p:cNvPr id="223" name="CasellaDiTesto 222"/>
                <p:cNvSpPr txBox="1"/>
                <p:nvPr/>
              </p:nvSpPr>
              <p:spPr>
                <a:xfrm>
                  <a:off x="1683781" y="6441880"/>
                  <a:ext cx="611699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pic>
              <p:nvPicPr>
                <p:cNvPr id="224" name="Immagine 223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2923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225" name="CasellaDiTesto 224"/>
                <p:cNvSpPr txBox="1"/>
                <p:nvPr/>
              </p:nvSpPr>
              <p:spPr>
                <a:xfrm>
                  <a:off x="5548742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226" name="CasellaDiTesto 225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227" name="Processo 226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228" name="CasellaDiTesto 227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229" name="Documento multiplo 228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230" name="CasellaDiTesto 229"/>
                <p:cNvSpPr txBox="1"/>
                <p:nvPr/>
              </p:nvSpPr>
              <p:spPr>
                <a:xfrm>
                  <a:off x="4317605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231" name="Connettore 1 230"/>
                <p:cNvCxnSpPr/>
                <p:nvPr/>
              </p:nvCxnSpPr>
              <p:spPr>
                <a:xfrm>
                  <a:off x="6329772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Connettore 1 231"/>
                <p:cNvCxnSpPr/>
                <p:nvPr/>
              </p:nvCxnSpPr>
              <p:spPr>
                <a:xfrm>
                  <a:off x="5440831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3" name="CasellaDiTesto 232"/>
                <p:cNvSpPr txBox="1"/>
                <p:nvPr/>
              </p:nvSpPr>
              <p:spPr>
                <a:xfrm>
                  <a:off x="6424569" y="644627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220" name="Disco magnetico 219"/>
            <p:cNvSpPr/>
            <p:nvPr/>
          </p:nvSpPr>
          <p:spPr>
            <a:xfrm>
              <a:off x="3543345" y="3899637"/>
              <a:ext cx="214243" cy="203230"/>
            </a:xfrm>
            <a:prstGeom prst="flowChartMagneticDisk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606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320</Words>
  <Application>Microsoft Macintosh PowerPoint</Application>
  <PresentationFormat>Personalizzato</PresentationFormat>
  <Paragraphs>55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17</cp:revision>
  <dcterms:created xsi:type="dcterms:W3CDTF">2014-05-04T17:05:52Z</dcterms:created>
  <dcterms:modified xsi:type="dcterms:W3CDTF">2014-12-03T01:22:45Z</dcterms:modified>
</cp:coreProperties>
</file>