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399588" cy="683895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1888"/>
      </p:cViewPr>
      <p:guideLst>
        <p:guide orient="horz" pos="2154"/>
        <p:guide pos="29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C1C72-2438-004E-B2B6-3642CF1D012F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685800"/>
            <a:ext cx="471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46DC7-9450-0649-BCFB-80982F1D17B3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42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46DC7-9450-0649-BCFB-80982F1D17B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678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4969" y="2124507"/>
            <a:ext cx="7989650" cy="1465942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9938" y="3875405"/>
            <a:ext cx="6579712" cy="17477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90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1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5631" y="273875"/>
            <a:ext cx="2173655" cy="581785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83034" y="273875"/>
            <a:ext cx="6365937" cy="5817856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72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15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2503" y="4394659"/>
            <a:ext cx="7989650" cy="13582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2503" y="2898639"/>
            <a:ext cx="7989650" cy="14960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98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83034" y="1591006"/>
            <a:ext cx="4268980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08674" y="1591006"/>
            <a:ext cx="4270612" cy="450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5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79" y="1530849"/>
            <a:ext cx="4153117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979" y="2168834"/>
            <a:ext cx="4153117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774861" y="1530849"/>
            <a:ext cx="4154748" cy="6379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74861" y="2168834"/>
            <a:ext cx="4154748" cy="3940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7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90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80" y="272292"/>
            <a:ext cx="3092400" cy="1158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74978" y="272292"/>
            <a:ext cx="5254631" cy="58368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9980" y="1431114"/>
            <a:ext cx="3092400" cy="4678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39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42385" y="4787265"/>
            <a:ext cx="5639753" cy="5651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42385" y="611073"/>
            <a:ext cx="5639753" cy="4103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42385" y="5352429"/>
            <a:ext cx="5639753" cy="802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54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69980" y="273875"/>
            <a:ext cx="8459629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9980" y="1595755"/>
            <a:ext cx="8459629" cy="4513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69980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E9DA-C678-0444-9052-2C141DF9E9C2}" type="datetimeFigureOut">
              <a:rPr lang="it-IT" smtClean="0"/>
              <a:pPr/>
              <a:t>03/12/14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211526" y="6338694"/>
            <a:ext cx="2976536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736372" y="6338694"/>
            <a:ext cx="2193237" cy="364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BB429-1912-EE49-8617-A353CDDD1630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05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asellaDiTesto 174"/>
          <p:cNvSpPr txBox="1"/>
          <p:nvPr/>
        </p:nvSpPr>
        <p:spPr>
          <a:xfrm>
            <a:off x="4406722" y="1453828"/>
            <a:ext cx="1425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Via fax </a:t>
            </a:r>
          </a:p>
          <a:p>
            <a:pPr algn="ctr"/>
            <a:r>
              <a:rPr lang="it-IT" sz="700" dirty="0" smtClean="0"/>
              <a:t>o PEC</a:t>
            </a:r>
            <a:endParaRPr lang="it-IT" sz="700" dirty="0"/>
          </a:p>
        </p:txBody>
      </p:sp>
      <p:sp>
        <p:nvSpPr>
          <p:cNvPr id="98" name="Titolo 1"/>
          <p:cNvSpPr txBox="1">
            <a:spLocks/>
          </p:cNvSpPr>
          <p:nvPr/>
        </p:nvSpPr>
        <p:spPr>
          <a:xfrm>
            <a:off x="4902199" y="470483"/>
            <a:ext cx="1897765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Protocollo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cxnSp>
        <p:nvCxnSpPr>
          <p:cNvPr id="53" name="Connettore 2 52"/>
          <p:cNvCxnSpPr>
            <a:stCxn id="96" idx="3"/>
            <a:endCxn id="101" idx="1"/>
          </p:cNvCxnSpPr>
          <p:nvPr/>
        </p:nvCxnSpPr>
        <p:spPr>
          <a:xfrm>
            <a:off x="4275447" y="1719159"/>
            <a:ext cx="117455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rocesso 3"/>
          <p:cNvSpPr/>
          <p:nvPr/>
        </p:nvSpPr>
        <p:spPr>
          <a:xfrm>
            <a:off x="352935" y="531934"/>
            <a:ext cx="2454337" cy="291877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000000"/>
                </a:solidFill>
              </a:rPr>
              <a:t>ORGANIZZAZIONE DEL LAVORO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-25592"/>
            <a:ext cx="8961239" cy="47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400" b="1" dirty="0" smtClean="0">
                <a:solidFill>
                  <a:srgbClr val="000000"/>
                </a:solidFill>
              </a:rPr>
              <a:t>Scheda 14. PROCESSO “GESTIONE SINISTRI – INFORTUNI E SOCCORSO SPEDIZIONI EXTRAEUROPEE”</a:t>
            </a:r>
            <a:endParaRPr lang="it-IT" sz="1400" b="1" dirty="0">
              <a:solidFill>
                <a:srgbClr val="000000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119603" y="893623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" name="Immagine 6" descr="logo_ca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239" y="-21317"/>
            <a:ext cx="443012" cy="477212"/>
          </a:xfrm>
          <a:prstGeom prst="rect">
            <a:avLst/>
          </a:prstGeom>
        </p:spPr>
      </p:pic>
      <p:cxnSp>
        <p:nvCxnSpPr>
          <p:cNvPr id="8" name="Connettore 1 7"/>
          <p:cNvCxnSpPr/>
          <p:nvPr/>
        </p:nvCxnSpPr>
        <p:spPr>
          <a:xfrm flipH="1">
            <a:off x="9308170" y="470483"/>
            <a:ext cx="6354" cy="505507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119600" y="470482"/>
            <a:ext cx="9194918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164398" y="100749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96483" y="1038436"/>
            <a:ext cx="26883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In caso di infortunio, i soci, gli Istruttori e non soci che abbiano richiesto la copertura infortuni o i soci che hanno attivato la copertura soccorso spedizione extraeuropea, devono aprire il sinistro mediante l’utilizzo del modulo 8 attraverso la sezione di appartenenza. Il modulo, debitamente compilato, dovrà essere trasmesso al Protocollo dell’Ente via fax o via PEC unitamente ad un documento attestante l’attività sociale</a:t>
            </a:r>
            <a:r>
              <a:rPr lang="it-IT" sz="900" dirty="0">
                <a:solidFill>
                  <a:srgbClr val="000000"/>
                </a:solidFill>
              </a:rPr>
              <a:t> </a:t>
            </a:r>
            <a:r>
              <a:rPr lang="it-IT" sz="900" dirty="0" smtClean="0">
                <a:solidFill>
                  <a:srgbClr val="000000"/>
                </a:solidFill>
              </a:rPr>
              <a:t>(non necessario nel caso di Istruttore Titolato). 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3053300" y="473683"/>
            <a:ext cx="0" cy="5051877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119600" y="473682"/>
            <a:ext cx="2" cy="5051878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172366" y="261549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2</a:t>
            </a:r>
          </a:p>
        </p:txBody>
      </p:sp>
      <p:cxnSp>
        <p:nvCxnSpPr>
          <p:cNvPr id="24" name="Connettore 1 23"/>
          <p:cNvCxnSpPr/>
          <p:nvPr/>
        </p:nvCxnSpPr>
        <p:spPr>
          <a:xfrm flipH="1">
            <a:off x="4902199" y="468171"/>
            <a:ext cx="1" cy="5057389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6799964" y="477088"/>
            <a:ext cx="2" cy="5048472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itolo 1"/>
          <p:cNvSpPr txBox="1">
            <a:spLocks/>
          </p:cNvSpPr>
          <p:nvPr/>
        </p:nvSpPr>
        <p:spPr>
          <a:xfrm>
            <a:off x="3053300" y="473683"/>
            <a:ext cx="184890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Sezione</a:t>
            </a:r>
            <a:endParaRPr lang="it-IT" sz="1200" b="1" dirty="0">
              <a:solidFill>
                <a:srgbClr val="000000"/>
              </a:solidFill>
            </a:endParaRPr>
          </a:p>
        </p:txBody>
      </p:sp>
      <p:sp>
        <p:nvSpPr>
          <p:cNvPr id="30" name="Titolo 1"/>
          <p:cNvSpPr txBox="1">
            <a:spLocks/>
          </p:cNvSpPr>
          <p:nvPr/>
        </p:nvSpPr>
        <p:spPr>
          <a:xfrm>
            <a:off x="6799964" y="468171"/>
            <a:ext cx="2514560" cy="42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b="1" dirty="0" smtClean="0">
                <a:solidFill>
                  <a:srgbClr val="000000"/>
                </a:solidFill>
              </a:rPr>
              <a:t>Ufficio Servizi Assicurativi</a:t>
            </a:r>
            <a:endParaRPr lang="it-IT" sz="1200" b="1" dirty="0">
              <a:solidFill>
                <a:srgbClr val="000000"/>
              </a:solidFill>
            </a:endParaRPr>
          </a:p>
        </p:txBody>
      </p:sp>
      <p:pic>
        <p:nvPicPr>
          <p:cNvPr id="36" name="Immagine 35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103" y="1343236"/>
            <a:ext cx="251543" cy="202352"/>
          </a:xfrm>
          <a:prstGeom prst="rect">
            <a:avLst/>
          </a:prstGeom>
        </p:spPr>
      </p:pic>
      <p:cxnSp>
        <p:nvCxnSpPr>
          <p:cNvPr id="38" name="Connettore 4 37"/>
          <p:cNvCxnSpPr>
            <a:stCxn id="96" idx="1"/>
            <a:endCxn id="36" idx="2"/>
          </p:cNvCxnSpPr>
          <p:nvPr/>
        </p:nvCxnSpPr>
        <p:spPr>
          <a:xfrm rot="10800000">
            <a:off x="3340875" y="1545589"/>
            <a:ext cx="337692" cy="173571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Processo 56"/>
          <p:cNvSpPr/>
          <p:nvPr/>
        </p:nvSpPr>
        <p:spPr>
          <a:xfrm>
            <a:off x="5854165" y="2573041"/>
            <a:ext cx="885467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PROTOCOLLO</a:t>
            </a:r>
            <a:endParaRPr lang="it-IT" sz="800" dirty="0"/>
          </a:p>
        </p:txBody>
      </p:sp>
      <p:sp>
        <p:nvSpPr>
          <p:cNvPr id="61" name="Processo 60"/>
          <p:cNvSpPr/>
          <p:nvPr/>
        </p:nvSpPr>
        <p:spPr>
          <a:xfrm>
            <a:off x="7953367" y="2594503"/>
            <a:ext cx="1253309" cy="261905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VERIFICA  COMPLETEZZA DOCUMENTAZIONE</a:t>
            </a:r>
            <a:endParaRPr lang="it-IT" sz="800" dirty="0"/>
          </a:p>
        </p:txBody>
      </p:sp>
      <p:pic>
        <p:nvPicPr>
          <p:cNvPr id="62" name="Immagine 61" descr="skd188257sd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753" y="3030022"/>
            <a:ext cx="251543" cy="202352"/>
          </a:xfrm>
          <a:prstGeom prst="rect">
            <a:avLst/>
          </a:prstGeom>
        </p:spPr>
      </p:pic>
      <p:sp>
        <p:nvSpPr>
          <p:cNvPr id="78" name="Ovale 77"/>
          <p:cNvSpPr/>
          <p:nvPr/>
        </p:nvSpPr>
        <p:spPr>
          <a:xfrm>
            <a:off x="4575678" y="1194182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1</a:t>
            </a:r>
          </a:p>
        </p:txBody>
      </p:sp>
      <p:sp>
        <p:nvSpPr>
          <p:cNvPr id="104" name="Disco magnetico 103"/>
          <p:cNvSpPr/>
          <p:nvPr/>
        </p:nvSpPr>
        <p:spPr>
          <a:xfrm>
            <a:off x="7098511" y="2988192"/>
            <a:ext cx="419895" cy="353525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700" dirty="0" smtClean="0"/>
              <a:t>ACCESS</a:t>
            </a:r>
            <a:endParaRPr lang="it-IT" sz="700" dirty="0"/>
          </a:p>
        </p:txBody>
      </p:sp>
      <p:sp>
        <p:nvSpPr>
          <p:cNvPr id="105" name="Processo 104"/>
          <p:cNvSpPr/>
          <p:nvPr/>
        </p:nvSpPr>
        <p:spPr>
          <a:xfrm>
            <a:off x="7671745" y="3477287"/>
            <a:ext cx="717257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APERTURA SINISTRO</a:t>
            </a:r>
            <a:endParaRPr lang="it-IT" sz="800" dirty="0"/>
          </a:p>
        </p:txBody>
      </p:sp>
      <p:cxnSp>
        <p:nvCxnSpPr>
          <p:cNvPr id="106" name="Connettore 4 105"/>
          <p:cNvCxnSpPr>
            <a:stCxn id="62" idx="2"/>
            <a:endCxn id="105" idx="3"/>
          </p:cNvCxnSpPr>
          <p:nvPr/>
        </p:nvCxnSpPr>
        <p:spPr>
          <a:xfrm rot="5400000">
            <a:off x="8285127" y="3336250"/>
            <a:ext cx="396275" cy="188523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/>
          <p:cNvSpPr txBox="1"/>
          <p:nvPr/>
        </p:nvSpPr>
        <p:spPr>
          <a:xfrm>
            <a:off x="7266402" y="2996650"/>
            <a:ext cx="1425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Inserimento dati</a:t>
            </a:r>
            <a:endParaRPr lang="it-IT" sz="700" dirty="0"/>
          </a:p>
        </p:txBody>
      </p:sp>
      <p:sp>
        <p:nvSpPr>
          <p:cNvPr id="148" name="Text Box 7"/>
          <p:cNvSpPr txBox="1">
            <a:spLocks noChangeArrowheads="1"/>
          </p:cNvSpPr>
          <p:nvPr/>
        </p:nvSpPr>
        <p:spPr bwMode="auto">
          <a:xfrm>
            <a:off x="25400" y="6681685"/>
            <a:ext cx="9404251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700" dirty="0"/>
              <a:t>Elaborato da Soa S.r.l. – Strategie e </a:t>
            </a:r>
            <a:r>
              <a:rPr lang="it-IT" sz="700" dirty="0" smtClean="0"/>
              <a:t>Organizzazione Aziendale                  </a:t>
            </a:r>
            <a:r>
              <a:rPr lang="it-IT" sz="700" b="1" dirty="0" smtClean="0"/>
              <a:t>Anno 2014</a:t>
            </a:r>
            <a:endParaRPr lang="it-IT" sz="700" b="1" dirty="0"/>
          </a:p>
        </p:txBody>
      </p:sp>
      <p:sp>
        <p:nvSpPr>
          <p:cNvPr id="87" name="CasellaDiTesto 86"/>
          <p:cNvSpPr txBox="1"/>
          <p:nvPr/>
        </p:nvSpPr>
        <p:spPr>
          <a:xfrm>
            <a:off x="396481" y="2648330"/>
            <a:ext cx="26883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 smtClean="0">
                <a:solidFill>
                  <a:srgbClr val="000000"/>
                </a:solidFill>
              </a:rPr>
              <a:t>Il modulo protocollato (si veda processo n. </a:t>
            </a:r>
            <a:r>
              <a:rPr lang="it-IT" sz="900" smtClean="0">
                <a:solidFill>
                  <a:srgbClr val="000000"/>
                </a:solidFill>
              </a:rPr>
              <a:t>19</a:t>
            </a:r>
            <a:r>
              <a:rPr lang="it-IT" sz="900" smtClean="0">
                <a:solidFill>
                  <a:srgbClr val="000000"/>
                </a:solidFill>
              </a:rPr>
              <a:t>)  </a:t>
            </a:r>
            <a:r>
              <a:rPr lang="it-IT" sz="900" dirty="0" smtClean="0">
                <a:solidFill>
                  <a:srgbClr val="000000"/>
                </a:solidFill>
              </a:rPr>
              <a:t>viene poi trasmesso all’Ufficio Servizi Assicurativi che, verificata la completezza della documentazione trasmessa, provvede all’apertura del sinistro presso la compagnia mediante registrazione sul portale della stessa e contestuale registrazione nel database  in </a:t>
            </a:r>
            <a:r>
              <a:rPr lang="it-IT" sz="900" dirty="0" err="1" smtClean="0">
                <a:solidFill>
                  <a:srgbClr val="000000"/>
                </a:solidFill>
              </a:rPr>
              <a:t>access</a:t>
            </a:r>
            <a:r>
              <a:rPr lang="it-IT" sz="900" dirty="0" smtClean="0">
                <a:solidFill>
                  <a:srgbClr val="000000"/>
                </a:solidFill>
              </a:rPr>
              <a:t> dell’Ente.</a:t>
            </a:r>
          </a:p>
        </p:txBody>
      </p:sp>
      <p:sp>
        <p:nvSpPr>
          <p:cNvPr id="89" name="Ovale 88"/>
          <p:cNvSpPr/>
          <p:nvPr/>
        </p:nvSpPr>
        <p:spPr>
          <a:xfrm>
            <a:off x="8443518" y="5056714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4</a:t>
            </a:r>
          </a:p>
        </p:txBody>
      </p:sp>
      <p:cxnSp>
        <p:nvCxnSpPr>
          <p:cNvPr id="139" name="Connettore 4 138"/>
          <p:cNvCxnSpPr>
            <a:stCxn id="57" idx="1"/>
          </p:cNvCxnSpPr>
          <p:nvPr/>
        </p:nvCxnSpPr>
        <p:spPr>
          <a:xfrm rot="10800000">
            <a:off x="5755633" y="1910455"/>
            <a:ext cx="98532" cy="813948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4 142"/>
          <p:cNvCxnSpPr>
            <a:stCxn id="74" idx="0"/>
            <a:endCxn id="96" idx="2"/>
          </p:cNvCxnSpPr>
          <p:nvPr/>
        </p:nvCxnSpPr>
        <p:spPr>
          <a:xfrm rot="16200000" flipV="1">
            <a:off x="3958757" y="1903412"/>
            <a:ext cx="112709" cy="76208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Processo 73"/>
          <p:cNvSpPr/>
          <p:nvPr/>
        </p:nvSpPr>
        <p:spPr>
          <a:xfrm>
            <a:off x="3361153" y="1997870"/>
            <a:ext cx="1384123" cy="41513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700" dirty="0" smtClean="0"/>
              <a:t>Unitamente a un documento attestante l’attività sociale – Non necessario per Istruttore Titolato</a:t>
            </a:r>
            <a:endParaRPr lang="it-IT" sz="700" dirty="0"/>
          </a:p>
        </p:txBody>
      </p:sp>
      <p:cxnSp>
        <p:nvCxnSpPr>
          <p:cNvPr id="75" name="Connettore 1 74"/>
          <p:cNvCxnSpPr/>
          <p:nvPr/>
        </p:nvCxnSpPr>
        <p:spPr>
          <a:xfrm>
            <a:off x="3401539" y="1997870"/>
            <a:ext cx="0" cy="415130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>
            <a:off x="4707177" y="2000247"/>
            <a:ext cx="0" cy="41275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7" name="Processo 76"/>
          <p:cNvSpPr/>
          <p:nvPr/>
        </p:nvSpPr>
        <p:spPr>
          <a:xfrm>
            <a:off x="3559355" y="1027155"/>
            <a:ext cx="952823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RICHIESTA APERTURA SINISTRO</a:t>
            </a:r>
            <a:endParaRPr lang="it-IT" sz="800" dirty="0"/>
          </a:p>
        </p:txBody>
      </p:sp>
      <p:cxnSp>
        <p:nvCxnSpPr>
          <p:cNvPr id="82" name="Connettore 4 81"/>
          <p:cNvCxnSpPr>
            <a:stCxn id="36" idx="0"/>
            <a:endCxn id="77" idx="1"/>
          </p:cNvCxnSpPr>
          <p:nvPr/>
        </p:nvCxnSpPr>
        <p:spPr>
          <a:xfrm rot="5400000" flipH="1" flipV="1">
            <a:off x="3367756" y="1151637"/>
            <a:ext cx="164719" cy="21848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>
            <a:stCxn id="97" idx="3"/>
            <a:endCxn id="61" idx="1"/>
          </p:cNvCxnSpPr>
          <p:nvPr/>
        </p:nvCxnSpPr>
        <p:spPr>
          <a:xfrm>
            <a:off x="7670907" y="2725456"/>
            <a:ext cx="282460" cy="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2 110"/>
          <p:cNvCxnSpPr>
            <a:stCxn id="57" idx="3"/>
            <a:endCxn id="97" idx="1"/>
          </p:cNvCxnSpPr>
          <p:nvPr/>
        </p:nvCxnSpPr>
        <p:spPr>
          <a:xfrm>
            <a:off x="6739632" y="2724403"/>
            <a:ext cx="334395" cy="105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CasellaDiTesto 116"/>
          <p:cNvSpPr txBox="1"/>
          <p:nvPr/>
        </p:nvSpPr>
        <p:spPr>
          <a:xfrm>
            <a:off x="6769101" y="3367443"/>
            <a:ext cx="993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PRESSO COMPAGNIA</a:t>
            </a:r>
          </a:p>
          <a:p>
            <a:pPr algn="ctr"/>
            <a:r>
              <a:rPr lang="it-IT" sz="700" b="1" dirty="0" smtClean="0"/>
              <a:t>ASSICURATRICE</a:t>
            </a:r>
          </a:p>
        </p:txBody>
      </p:sp>
      <p:cxnSp>
        <p:nvCxnSpPr>
          <p:cNvPr id="118" name="Connettore 1 117"/>
          <p:cNvCxnSpPr>
            <a:stCxn id="105" idx="1"/>
          </p:cNvCxnSpPr>
          <p:nvPr/>
        </p:nvCxnSpPr>
        <p:spPr>
          <a:xfrm flipH="1">
            <a:off x="6851739" y="3628649"/>
            <a:ext cx="820006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Connettore 1 118"/>
          <p:cNvCxnSpPr/>
          <p:nvPr/>
        </p:nvCxnSpPr>
        <p:spPr>
          <a:xfrm flipV="1">
            <a:off x="6844694" y="3490014"/>
            <a:ext cx="0" cy="274106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" name="Ovale 121"/>
          <p:cNvSpPr/>
          <p:nvPr/>
        </p:nvSpPr>
        <p:spPr>
          <a:xfrm>
            <a:off x="8794498" y="2978458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2</a:t>
            </a:r>
            <a:endParaRPr lang="it-IT" sz="800" b="1" dirty="0" smtClean="0"/>
          </a:p>
        </p:txBody>
      </p:sp>
      <p:cxnSp>
        <p:nvCxnSpPr>
          <p:cNvPr id="125" name="Connettore 1 124"/>
          <p:cNvCxnSpPr>
            <a:stCxn id="62" idx="0"/>
            <a:endCxn id="61" idx="2"/>
          </p:cNvCxnSpPr>
          <p:nvPr/>
        </p:nvCxnSpPr>
        <p:spPr>
          <a:xfrm flipV="1">
            <a:off x="8577525" y="2856408"/>
            <a:ext cx="2497" cy="173614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1 127"/>
          <p:cNvCxnSpPr>
            <a:stCxn id="104" idx="4"/>
          </p:cNvCxnSpPr>
          <p:nvPr/>
        </p:nvCxnSpPr>
        <p:spPr>
          <a:xfrm>
            <a:off x="7518406" y="3164955"/>
            <a:ext cx="933347" cy="0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Ovale 139"/>
          <p:cNvSpPr/>
          <p:nvPr/>
        </p:nvSpPr>
        <p:spPr>
          <a:xfrm>
            <a:off x="167403" y="3806223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sp>
        <p:nvSpPr>
          <p:cNvPr id="141" name="CasellaDiTesto 140"/>
          <p:cNvSpPr txBox="1"/>
          <p:nvPr/>
        </p:nvSpPr>
        <p:spPr>
          <a:xfrm>
            <a:off x="397868" y="3839062"/>
            <a:ext cx="2688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L’Ufficio Servizi Assicurativi provvede a comunicare all’infortunato l’apertura del sinistro mediante comunicazione firmata dal Direttore, fornendo i recapiti della compagnia assicuratrice cui andrà trasmessa eventuale ulteriore documentazione medica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42" name="Ovale 141"/>
          <p:cNvSpPr/>
          <p:nvPr/>
        </p:nvSpPr>
        <p:spPr>
          <a:xfrm>
            <a:off x="167403" y="4865440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 smtClean="0"/>
              <a:t>4</a:t>
            </a:r>
          </a:p>
        </p:txBody>
      </p:sp>
      <p:sp>
        <p:nvSpPr>
          <p:cNvPr id="144" name="CasellaDiTesto 143"/>
          <p:cNvSpPr txBox="1"/>
          <p:nvPr/>
        </p:nvSpPr>
        <p:spPr>
          <a:xfrm>
            <a:off x="397868" y="4898279"/>
            <a:ext cx="2688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900" dirty="0">
                <a:solidFill>
                  <a:srgbClr val="000000"/>
                </a:solidFill>
              </a:rPr>
              <a:t>Gli infortunati, terminate le cure, dovranno trasmettere all’ufficio Servizi Assicurativi e/o alla Compagnia Assicuratrice il modulo di chiusura sinistro</a:t>
            </a:r>
            <a:r>
              <a:rPr lang="it-IT" sz="900" dirty="0" smtClean="0">
                <a:solidFill>
                  <a:srgbClr val="000000"/>
                </a:solidFill>
              </a:rPr>
              <a:t>.</a:t>
            </a:r>
            <a:endParaRPr lang="it-IT" sz="900" dirty="0">
              <a:solidFill>
                <a:srgbClr val="000000"/>
              </a:solidFill>
            </a:endParaRPr>
          </a:p>
        </p:txBody>
      </p:sp>
      <p:sp>
        <p:nvSpPr>
          <p:cNvPr id="145" name="Processo 144"/>
          <p:cNvSpPr/>
          <p:nvPr/>
        </p:nvSpPr>
        <p:spPr>
          <a:xfrm>
            <a:off x="7505226" y="4001417"/>
            <a:ext cx="1061830" cy="30272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dirty="0" smtClean="0"/>
              <a:t>COMUNICAZIONE</a:t>
            </a:r>
          </a:p>
          <a:p>
            <a:pPr algn="ctr"/>
            <a:r>
              <a:rPr lang="it-IT" sz="800" dirty="0" smtClean="0"/>
              <a:t>Firmata dal Direttore</a:t>
            </a:r>
            <a:endParaRPr lang="it-IT" sz="800" dirty="0"/>
          </a:p>
        </p:txBody>
      </p:sp>
      <p:cxnSp>
        <p:nvCxnSpPr>
          <p:cNvPr id="146" name="Connettore 1 145"/>
          <p:cNvCxnSpPr>
            <a:stCxn id="105" idx="2"/>
            <a:endCxn id="145" idx="0"/>
          </p:cNvCxnSpPr>
          <p:nvPr/>
        </p:nvCxnSpPr>
        <p:spPr>
          <a:xfrm>
            <a:off x="8030374" y="3780011"/>
            <a:ext cx="5767" cy="221406"/>
          </a:xfrm>
          <a:prstGeom prst="line">
            <a:avLst/>
          </a:prstGeom>
          <a:ln w="9525" cmpd="sng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CasellaDiTesto 149"/>
          <p:cNvSpPr txBox="1"/>
          <p:nvPr/>
        </p:nvSpPr>
        <p:spPr>
          <a:xfrm>
            <a:off x="8458047" y="3983623"/>
            <a:ext cx="9401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A INFORTUNATO</a:t>
            </a:r>
          </a:p>
        </p:txBody>
      </p:sp>
      <p:cxnSp>
        <p:nvCxnSpPr>
          <p:cNvPr id="151" name="Connettore 1 150"/>
          <p:cNvCxnSpPr>
            <a:endCxn id="145" idx="3"/>
          </p:cNvCxnSpPr>
          <p:nvPr/>
        </p:nvCxnSpPr>
        <p:spPr>
          <a:xfrm flipH="1">
            <a:off x="8567056" y="4152779"/>
            <a:ext cx="722170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Connettore 1 151"/>
          <p:cNvCxnSpPr/>
          <p:nvPr/>
        </p:nvCxnSpPr>
        <p:spPr>
          <a:xfrm flipV="1">
            <a:off x="9282613" y="4036385"/>
            <a:ext cx="1" cy="267756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uppo 1"/>
          <p:cNvGrpSpPr/>
          <p:nvPr/>
        </p:nvGrpSpPr>
        <p:grpSpPr>
          <a:xfrm>
            <a:off x="6851739" y="4387899"/>
            <a:ext cx="1063528" cy="272893"/>
            <a:chOff x="6851739" y="4349799"/>
            <a:chExt cx="1063528" cy="272893"/>
          </a:xfrm>
        </p:grpSpPr>
        <p:sp>
          <p:nvSpPr>
            <p:cNvPr id="154" name="Processo 153"/>
            <p:cNvSpPr/>
            <p:nvPr/>
          </p:nvSpPr>
          <p:spPr>
            <a:xfrm>
              <a:off x="6851739" y="4349799"/>
              <a:ext cx="1063528" cy="272893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72000" rIns="72000" rtlCol="0" anchor="ctr"/>
            <a:lstStyle/>
            <a:p>
              <a:pPr algn="ctr"/>
              <a:r>
                <a:rPr lang="it-IT" sz="700" dirty="0" smtClean="0"/>
                <a:t>Fornendo i recapiti della compagnia assicuratrice</a:t>
              </a:r>
              <a:endParaRPr lang="it-IT" sz="700" dirty="0"/>
            </a:p>
          </p:txBody>
        </p:sp>
        <p:cxnSp>
          <p:nvCxnSpPr>
            <p:cNvPr id="155" name="Connettore 1 154"/>
            <p:cNvCxnSpPr/>
            <p:nvPr/>
          </p:nvCxnSpPr>
          <p:spPr>
            <a:xfrm>
              <a:off x="6885775" y="4349799"/>
              <a:ext cx="0" cy="272893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6" name="Connettore 1 155"/>
            <p:cNvCxnSpPr/>
            <p:nvPr/>
          </p:nvCxnSpPr>
          <p:spPr>
            <a:xfrm>
              <a:off x="7883654" y="4352176"/>
              <a:ext cx="0" cy="270516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57" name="CasellaDiTesto 156"/>
          <p:cNvSpPr txBox="1"/>
          <p:nvPr/>
        </p:nvSpPr>
        <p:spPr>
          <a:xfrm>
            <a:off x="6559917" y="3596003"/>
            <a:ext cx="1425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Sul portale</a:t>
            </a:r>
            <a:endParaRPr lang="it-IT" sz="700" dirty="0"/>
          </a:p>
        </p:txBody>
      </p:sp>
      <p:cxnSp>
        <p:nvCxnSpPr>
          <p:cNvPr id="162" name="Connettore 4 161"/>
          <p:cNvCxnSpPr>
            <a:stCxn id="145" idx="1"/>
            <a:endCxn id="154" idx="0"/>
          </p:cNvCxnSpPr>
          <p:nvPr/>
        </p:nvCxnSpPr>
        <p:spPr>
          <a:xfrm rot="10800000" flipV="1">
            <a:off x="7383504" y="4152779"/>
            <a:ext cx="121723" cy="235120"/>
          </a:xfrm>
          <a:prstGeom prst="bentConnector2">
            <a:avLst/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CasellaDiTesto 164"/>
          <p:cNvSpPr txBox="1"/>
          <p:nvPr/>
        </p:nvSpPr>
        <p:spPr>
          <a:xfrm>
            <a:off x="6693462" y="5024106"/>
            <a:ext cx="94018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/>
              <a:t>DA INFORTUNATO</a:t>
            </a:r>
          </a:p>
        </p:txBody>
      </p:sp>
      <p:cxnSp>
        <p:nvCxnSpPr>
          <p:cNvPr id="167" name="Connettore 1 166"/>
          <p:cNvCxnSpPr/>
          <p:nvPr/>
        </p:nvCxnSpPr>
        <p:spPr>
          <a:xfrm flipH="1">
            <a:off x="6808821" y="5193262"/>
            <a:ext cx="722170" cy="0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9" name="Connettore 1 168"/>
          <p:cNvCxnSpPr/>
          <p:nvPr/>
        </p:nvCxnSpPr>
        <p:spPr>
          <a:xfrm flipH="1" flipV="1">
            <a:off x="7524378" y="4975268"/>
            <a:ext cx="1" cy="326982"/>
          </a:xfrm>
          <a:prstGeom prst="line">
            <a:avLst/>
          </a:prstGeom>
          <a:ln w="12700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0" name="Ovale 169"/>
          <p:cNvSpPr/>
          <p:nvPr/>
        </p:nvSpPr>
        <p:spPr>
          <a:xfrm>
            <a:off x="7013958" y="4022581"/>
            <a:ext cx="285178" cy="296794"/>
          </a:xfrm>
          <a:prstGeom prst="ellipse">
            <a:avLst/>
          </a:prstGeom>
          <a:ln w="19050" cmpd="sng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800" b="1" dirty="0"/>
              <a:t>3</a:t>
            </a:r>
            <a:endParaRPr lang="it-IT" sz="800" b="1" dirty="0" smtClean="0"/>
          </a:p>
        </p:txBody>
      </p:sp>
      <p:cxnSp>
        <p:nvCxnSpPr>
          <p:cNvPr id="171" name="Connettore 4 170"/>
          <p:cNvCxnSpPr/>
          <p:nvPr/>
        </p:nvCxnSpPr>
        <p:spPr>
          <a:xfrm rot="10800000" flipV="1">
            <a:off x="7518031" y="4272390"/>
            <a:ext cx="1758234" cy="702878"/>
          </a:xfrm>
          <a:prstGeom prst="bentConnector3">
            <a:avLst>
              <a:gd name="adj1" fmla="val -201"/>
            </a:avLst>
          </a:prstGeom>
          <a:ln w="9525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6" name="Documento 175"/>
          <p:cNvSpPr/>
          <p:nvPr/>
        </p:nvSpPr>
        <p:spPr>
          <a:xfrm>
            <a:off x="7602840" y="5036866"/>
            <a:ext cx="749300" cy="425015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DI CHIUSURA SINISTRO</a:t>
            </a:r>
            <a:endParaRPr lang="it-IT" sz="700" dirty="0"/>
          </a:p>
        </p:txBody>
      </p:sp>
      <p:sp>
        <p:nvSpPr>
          <p:cNvPr id="177" name="CasellaDiTesto 176"/>
          <p:cNvSpPr txBox="1"/>
          <p:nvPr/>
        </p:nvSpPr>
        <p:spPr>
          <a:xfrm>
            <a:off x="6458900" y="5143184"/>
            <a:ext cx="14254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dirty="0" smtClean="0"/>
              <a:t>Terminate le cure</a:t>
            </a:r>
            <a:endParaRPr lang="it-IT" sz="700" dirty="0"/>
          </a:p>
        </p:txBody>
      </p:sp>
      <p:cxnSp>
        <p:nvCxnSpPr>
          <p:cNvPr id="207" name="Connettore 1 206"/>
          <p:cNvCxnSpPr/>
          <p:nvPr/>
        </p:nvCxnSpPr>
        <p:spPr>
          <a:xfrm>
            <a:off x="125957" y="5525560"/>
            <a:ext cx="9188567" cy="0"/>
          </a:xfrm>
          <a:prstGeom prst="line">
            <a:avLst/>
          </a:prstGeom>
          <a:ln w="317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Documento 95"/>
          <p:cNvSpPr/>
          <p:nvPr/>
        </p:nvSpPr>
        <p:spPr>
          <a:xfrm>
            <a:off x="3678567" y="1527862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8</a:t>
            </a:r>
            <a:endParaRPr lang="it-IT" sz="800" dirty="0"/>
          </a:p>
        </p:txBody>
      </p:sp>
      <p:sp>
        <p:nvSpPr>
          <p:cNvPr id="97" name="Documento 96"/>
          <p:cNvSpPr/>
          <p:nvPr/>
        </p:nvSpPr>
        <p:spPr>
          <a:xfrm>
            <a:off x="7074027" y="2534159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8</a:t>
            </a:r>
          </a:p>
          <a:p>
            <a:pPr algn="ctr"/>
            <a:r>
              <a:rPr lang="it-IT" sz="800" dirty="0" smtClean="0"/>
              <a:t>Protocollato</a:t>
            </a:r>
            <a:endParaRPr lang="it-IT" sz="800" dirty="0"/>
          </a:p>
        </p:txBody>
      </p:sp>
      <p:sp>
        <p:nvSpPr>
          <p:cNvPr id="101" name="Documento 100"/>
          <p:cNvSpPr/>
          <p:nvPr/>
        </p:nvSpPr>
        <p:spPr>
          <a:xfrm>
            <a:off x="5450006" y="1527862"/>
            <a:ext cx="596880" cy="382593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it-IT" sz="800" dirty="0" smtClean="0"/>
              <a:t>MODULO 8</a:t>
            </a:r>
            <a:endParaRPr lang="it-IT" sz="800" dirty="0"/>
          </a:p>
        </p:txBody>
      </p:sp>
      <p:grpSp>
        <p:nvGrpSpPr>
          <p:cNvPr id="107" name="Gruppo 106"/>
          <p:cNvGrpSpPr/>
          <p:nvPr/>
        </p:nvGrpSpPr>
        <p:grpSpPr>
          <a:xfrm>
            <a:off x="187770" y="5802187"/>
            <a:ext cx="7520562" cy="212388"/>
            <a:chOff x="187770" y="3897187"/>
            <a:chExt cx="7520562" cy="212388"/>
          </a:xfrm>
        </p:grpSpPr>
        <p:grpSp>
          <p:nvGrpSpPr>
            <p:cNvPr id="108" name="Gruppo 107"/>
            <p:cNvGrpSpPr/>
            <p:nvPr/>
          </p:nvGrpSpPr>
          <p:grpSpPr>
            <a:xfrm>
              <a:off x="2601247" y="3902759"/>
              <a:ext cx="997379" cy="200055"/>
              <a:chOff x="2601247" y="3902759"/>
              <a:chExt cx="997379" cy="200055"/>
            </a:xfrm>
          </p:grpSpPr>
          <p:sp>
            <p:nvSpPr>
              <p:cNvPr id="132" name="CasellaDiTesto 131"/>
              <p:cNvSpPr txBox="1"/>
              <p:nvPr/>
            </p:nvSpPr>
            <p:spPr>
              <a:xfrm>
                <a:off x="2807651" y="3902759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Specificazioni</a:t>
                </a:r>
                <a:endParaRPr lang="it-IT" sz="700" dirty="0"/>
              </a:p>
            </p:txBody>
          </p:sp>
          <p:sp>
            <p:nvSpPr>
              <p:cNvPr id="133" name="Elaborazione predefinita 132"/>
              <p:cNvSpPr/>
              <p:nvPr/>
            </p:nvSpPr>
            <p:spPr>
              <a:xfrm>
                <a:off x="2601247" y="3915376"/>
                <a:ext cx="234950" cy="171906"/>
              </a:xfrm>
              <a:prstGeom prst="flowChartPredefinedProcess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09" name="Gruppo 108"/>
            <p:cNvGrpSpPr/>
            <p:nvPr/>
          </p:nvGrpSpPr>
          <p:grpSpPr>
            <a:xfrm>
              <a:off x="187770" y="3897187"/>
              <a:ext cx="7520562" cy="212388"/>
              <a:chOff x="187770" y="3897187"/>
              <a:chExt cx="7520562" cy="212388"/>
            </a:xfrm>
          </p:grpSpPr>
          <p:sp>
            <p:nvSpPr>
              <p:cNvPr id="112" name="CasellaDiTesto 111"/>
              <p:cNvSpPr txBox="1"/>
              <p:nvPr/>
            </p:nvSpPr>
            <p:spPr>
              <a:xfrm>
                <a:off x="3709904" y="3897187"/>
                <a:ext cx="7909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700" dirty="0" smtClean="0"/>
                  <a:t>Data-base</a:t>
                </a:r>
                <a:endParaRPr lang="it-IT" sz="700" dirty="0"/>
              </a:p>
            </p:txBody>
          </p:sp>
          <p:grpSp>
            <p:nvGrpSpPr>
              <p:cNvPr id="113" name="Gruppo 112"/>
              <p:cNvGrpSpPr/>
              <p:nvPr/>
            </p:nvGrpSpPr>
            <p:grpSpPr>
              <a:xfrm>
                <a:off x="187770" y="3900362"/>
                <a:ext cx="7520562" cy="209213"/>
                <a:chOff x="-37699" y="6437114"/>
                <a:chExt cx="7520562" cy="209213"/>
              </a:xfrm>
            </p:grpSpPr>
            <p:sp>
              <p:nvSpPr>
                <p:cNvPr id="114" name="CasellaDiTesto 113"/>
                <p:cNvSpPr txBox="1"/>
                <p:nvPr/>
              </p:nvSpPr>
              <p:spPr>
                <a:xfrm>
                  <a:off x="1683781" y="6441880"/>
                  <a:ext cx="611699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Documenti</a:t>
                  </a:r>
                  <a:endParaRPr lang="it-IT" sz="700" dirty="0"/>
                </a:p>
              </p:txBody>
            </p:sp>
            <p:pic>
              <p:nvPicPr>
                <p:cNvPr id="115" name="Immagine 114" descr="skd188257sdc.png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82923" y="6452128"/>
                  <a:ext cx="208652" cy="188216"/>
                </a:xfrm>
                <a:prstGeom prst="rect">
                  <a:avLst/>
                </a:prstGeom>
              </p:spPr>
            </p:pic>
            <p:sp>
              <p:nvSpPr>
                <p:cNvPr id="116" name="CasellaDiTesto 115"/>
                <p:cNvSpPr txBox="1"/>
                <p:nvPr/>
              </p:nvSpPr>
              <p:spPr>
                <a:xfrm>
                  <a:off x="5548742" y="6441880"/>
                  <a:ext cx="79097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Trasmissione</a:t>
                  </a:r>
                  <a:endParaRPr lang="it-IT" sz="700" dirty="0"/>
                </a:p>
              </p:txBody>
            </p:sp>
            <p:sp>
              <p:nvSpPr>
                <p:cNvPr id="120" name="CasellaDiTesto 119"/>
                <p:cNvSpPr txBox="1"/>
                <p:nvPr/>
              </p:nvSpPr>
              <p:spPr>
                <a:xfrm>
                  <a:off x="-37699" y="6437114"/>
                  <a:ext cx="65043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b="1" dirty="0" smtClean="0"/>
                    <a:t>LEGENDA:</a:t>
                  </a:r>
                </a:p>
              </p:txBody>
            </p:sp>
            <p:sp>
              <p:nvSpPr>
                <p:cNvPr id="123" name="Processo 122"/>
                <p:cNvSpPr/>
                <p:nvPr/>
              </p:nvSpPr>
              <p:spPr>
                <a:xfrm>
                  <a:off x="638352" y="6448229"/>
                  <a:ext cx="215154" cy="172823"/>
                </a:xfrm>
                <a:prstGeom prst="flowChartProcess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it-IT" sz="800" dirty="0" smtClean="0"/>
                </a:p>
              </p:txBody>
            </p:sp>
            <p:sp>
              <p:nvSpPr>
                <p:cNvPr id="124" name="CasellaDiTesto 123"/>
                <p:cNvSpPr txBox="1"/>
                <p:nvPr/>
              </p:nvSpPr>
              <p:spPr>
                <a:xfrm>
                  <a:off x="819179" y="6445914"/>
                  <a:ext cx="609965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Azioni</a:t>
                  </a:r>
                  <a:endParaRPr lang="it-IT" sz="700" dirty="0"/>
                </a:p>
              </p:txBody>
            </p:sp>
            <p:sp>
              <p:nvSpPr>
                <p:cNvPr id="126" name="Documento multiplo 125"/>
                <p:cNvSpPr/>
                <p:nvPr/>
              </p:nvSpPr>
              <p:spPr>
                <a:xfrm>
                  <a:off x="1429144" y="6455096"/>
                  <a:ext cx="283382" cy="182073"/>
                </a:xfrm>
                <a:prstGeom prst="flowChartMultidocumen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it-IT" sz="800" dirty="0"/>
                </a:p>
              </p:txBody>
            </p:sp>
            <p:sp>
              <p:nvSpPr>
                <p:cNvPr id="127" name="CasellaDiTesto 126"/>
                <p:cNvSpPr txBox="1"/>
                <p:nvPr/>
              </p:nvSpPr>
              <p:spPr>
                <a:xfrm>
                  <a:off x="4317605" y="6441914"/>
                  <a:ext cx="1113022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Procedura informatica</a:t>
                  </a:r>
                  <a:endParaRPr lang="it-IT" sz="700" dirty="0"/>
                </a:p>
              </p:txBody>
            </p:sp>
            <p:cxnSp>
              <p:nvCxnSpPr>
                <p:cNvPr id="129" name="Connettore 1 128"/>
                <p:cNvCxnSpPr/>
                <p:nvPr/>
              </p:nvCxnSpPr>
              <p:spPr>
                <a:xfrm>
                  <a:off x="6329772" y="6554874"/>
                  <a:ext cx="149025" cy="0"/>
                </a:xfrm>
                <a:prstGeom prst="line">
                  <a:avLst/>
                </a:prstGeom>
                <a:ln w="9525" cmpd="sng">
                  <a:prstDash val="sysDash"/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ttore 1 129"/>
                <p:cNvCxnSpPr/>
                <p:nvPr/>
              </p:nvCxnSpPr>
              <p:spPr>
                <a:xfrm>
                  <a:off x="5440831" y="6554874"/>
                  <a:ext cx="155536" cy="0"/>
                </a:xfrm>
                <a:prstGeom prst="line">
                  <a:avLst/>
                </a:prstGeom>
                <a:ln w="9525" cmpd="sng"/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CasellaDiTesto 130"/>
                <p:cNvSpPr txBox="1"/>
                <p:nvPr/>
              </p:nvSpPr>
              <p:spPr>
                <a:xfrm>
                  <a:off x="6424569" y="6446272"/>
                  <a:ext cx="1058294" cy="2000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t-IT" sz="700" dirty="0" smtClean="0"/>
                    <a:t>Elaborazione/Sequenza</a:t>
                  </a:r>
                  <a:endParaRPr lang="it-IT" sz="700" dirty="0"/>
                </a:p>
              </p:txBody>
            </p:sp>
          </p:grpSp>
        </p:grpSp>
        <p:sp>
          <p:nvSpPr>
            <p:cNvPr id="110" name="Disco magnetico 109"/>
            <p:cNvSpPr/>
            <p:nvPr/>
          </p:nvSpPr>
          <p:spPr>
            <a:xfrm>
              <a:off x="3543345" y="3899637"/>
              <a:ext cx="214243" cy="203230"/>
            </a:xfrm>
            <a:prstGeom prst="flowChartMagneticDisk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9928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302</Words>
  <Application>Microsoft Macintosh PowerPoint</Application>
  <PresentationFormat>Personalizzato</PresentationFormat>
  <Paragraphs>50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Martina Oppedisano</dc:creator>
  <cp:lastModifiedBy>Martina Oppedisano</cp:lastModifiedBy>
  <cp:revision>63</cp:revision>
  <dcterms:created xsi:type="dcterms:W3CDTF">2014-04-24T13:39:40Z</dcterms:created>
  <dcterms:modified xsi:type="dcterms:W3CDTF">2014-12-03T01:22:28Z</dcterms:modified>
</cp:coreProperties>
</file>