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399588" cy="683895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200" y="4176"/>
      </p:cViewPr>
      <p:guideLst>
        <p:guide orient="horz" pos="2154"/>
        <p:guide pos="29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4D0BF-32FF-4349-AFD9-91FD73F7BB93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685800"/>
            <a:ext cx="4711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0C8C5-0233-5F49-87B4-47F36919FBF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717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3150" y="685800"/>
            <a:ext cx="47117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aseline="0" dirty="0" smtClean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0C8C5-0233-5F49-87B4-47F36919FBF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4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4969" y="2124507"/>
            <a:ext cx="7989650" cy="146594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9938" y="3875405"/>
            <a:ext cx="6579712" cy="17477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369A-D869-7D49-AA2D-81C0453AE1F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3C6-1FF8-C742-B1B7-7C3EFFC92C3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24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369A-D869-7D49-AA2D-81C0453AE1F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3C6-1FF8-C742-B1B7-7C3EFFC92C3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042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5631" y="273875"/>
            <a:ext cx="2173655" cy="5817856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83034" y="273875"/>
            <a:ext cx="6365937" cy="5817856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369A-D869-7D49-AA2D-81C0453AE1F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3C6-1FF8-C742-B1B7-7C3EFFC92C3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16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369A-D869-7D49-AA2D-81C0453AE1F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3C6-1FF8-C742-B1B7-7C3EFFC92C3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42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503" y="4394659"/>
            <a:ext cx="7989650" cy="13582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2503" y="2898639"/>
            <a:ext cx="7989650" cy="14960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369A-D869-7D49-AA2D-81C0453AE1F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3C6-1FF8-C742-B1B7-7C3EFFC92C3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027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3034" y="1591006"/>
            <a:ext cx="4268980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08674" y="1591006"/>
            <a:ext cx="4270612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369A-D869-7D49-AA2D-81C0453AE1F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3C6-1FF8-C742-B1B7-7C3EFFC92C3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96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79" y="1530849"/>
            <a:ext cx="4153117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9979" y="2168834"/>
            <a:ext cx="4153117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74861" y="1530849"/>
            <a:ext cx="4154748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74861" y="2168834"/>
            <a:ext cx="4154748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369A-D869-7D49-AA2D-81C0453AE1F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3C6-1FF8-C742-B1B7-7C3EFFC92C3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19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369A-D869-7D49-AA2D-81C0453AE1F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3C6-1FF8-C742-B1B7-7C3EFFC92C3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24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369A-D869-7D49-AA2D-81C0453AE1F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3C6-1FF8-C742-B1B7-7C3EFFC92C3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75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2292"/>
            <a:ext cx="3092400" cy="11588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74978" y="272292"/>
            <a:ext cx="5254631" cy="58368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9980" y="1431114"/>
            <a:ext cx="3092400" cy="4678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369A-D869-7D49-AA2D-81C0453AE1F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3C6-1FF8-C742-B1B7-7C3EFFC92C3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2385" y="4787265"/>
            <a:ext cx="5639753" cy="5651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42385" y="611073"/>
            <a:ext cx="5639753" cy="4103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42385" y="5352429"/>
            <a:ext cx="5639753" cy="8026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369A-D869-7D49-AA2D-81C0453AE1F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3C6-1FF8-C742-B1B7-7C3EFFC92C3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80" y="1595755"/>
            <a:ext cx="8459629" cy="4513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69980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9369A-D869-7D49-AA2D-81C0453AE1F0}" type="datetimeFigureOut">
              <a:rPr lang="it-IT" smtClean="0"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11526" y="6338694"/>
            <a:ext cx="2976536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36372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F3C6-1FF8-C742-B1B7-7C3EFFC92C3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918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hyperlink" Target="http://www.portaleigf.tesoro.it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asellaDiTesto 102"/>
          <p:cNvSpPr txBox="1"/>
          <p:nvPr/>
        </p:nvSpPr>
        <p:spPr>
          <a:xfrm>
            <a:off x="4526418" y="2969042"/>
            <a:ext cx="8757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A:</a:t>
            </a:r>
          </a:p>
          <a:p>
            <a:r>
              <a:rPr lang="it-IT" sz="700" b="1" dirty="0" smtClean="0"/>
              <a:t>- MINISTERO VIGILANTE</a:t>
            </a:r>
          </a:p>
          <a:p>
            <a:r>
              <a:rPr lang="it-IT" sz="700" b="1" dirty="0" smtClean="0"/>
              <a:t>- MEF </a:t>
            </a:r>
          </a:p>
          <a:p>
            <a:r>
              <a:rPr lang="it-IT" sz="700" b="1" dirty="0" smtClean="0"/>
              <a:t>- CORTE DEI CONTI</a:t>
            </a:r>
            <a:endParaRPr lang="it-IT" sz="700" b="1" dirty="0"/>
          </a:p>
        </p:txBody>
      </p:sp>
      <p:cxnSp>
        <p:nvCxnSpPr>
          <p:cNvPr id="98" name="Connettore 4 97"/>
          <p:cNvCxnSpPr>
            <a:stCxn id="70" idx="0"/>
            <a:endCxn id="53" idx="3"/>
          </p:cNvCxnSpPr>
          <p:nvPr/>
        </p:nvCxnSpPr>
        <p:spPr>
          <a:xfrm rot="16200000" flipV="1">
            <a:off x="7329245" y="1526060"/>
            <a:ext cx="571124" cy="927925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>
            <a:stCxn id="89" idx="1"/>
            <a:endCxn id="44" idx="3"/>
          </p:cNvCxnSpPr>
          <p:nvPr/>
        </p:nvCxnSpPr>
        <p:spPr>
          <a:xfrm flipH="1" flipV="1">
            <a:off x="4773376" y="1529666"/>
            <a:ext cx="248898" cy="883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CasellaDiTesto 144"/>
          <p:cNvSpPr txBox="1"/>
          <p:nvPr/>
        </p:nvSpPr>
        <p:spPr>
          <a:xfrm>
            <a:off x="4433044" y="3522145"/>
            <a:ext cx="102538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Per posta</a:t>
            </a:r>
            <a:endParaRPr lang="it-IT" sz="700" dirty="0"/>
          </a:p>
        </p:txBody>
      </p:sp>
      <p:cxnSp>
        <p:nvCxnSpPr>
          <p:cNvPr id="48" name="Connettore 2 47"/>
          <p:cNvCxnSpPr>
            <a:stCxn id="89" idx="3"/>
            <a:endCxn id="52" idx="1"/>
          </p:cNvCxnSpPr>
          <p:nvPr/>
        </p:nvCxnSpPr>
        <p:spPr>
          <a:xfrm flipV="1">
            <a:off x="6051993" y="1529127"/>
            <a:ext cx="406682" cy="142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3"/>
          <p:cNvCxnSpPr/>
          <p:nvPr/>
        </p:nvCxnSpPr>
        <p:spPr>
          <a:xfrm>
            <a:off x="119602" y="473682"/>
            <a:ext cx="6696" cy="580134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Processo 4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12. PROCESSO “ADEMPIMENTI VERSO I MINISTERI E VERSO LA CORTE DEI CONTI”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Immagine 7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cxnSp>
        <p:nvCxnSpPr>
          <p:cNvPr id="9" name="Connettore 1 8"/>
          <p:cNvCxnSpPr/>
          <p:nvPr/>
        </p:nvCxnSpPr>
        <p:spPr>
          <a:xfrm flipH="1">
            <a:off x="9308167" y="476833"/>
            <a:ext cx="6357" cy="5804546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e 10"/>
          <p:cNvSpPr/>
          <p:nvPr/>
        </p:nvSpPr>
        <p:spPr>
          <a:xfrm>
            <a:off x="164398" y="96939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96483" y="1000336"/>
            <a:ext cx="2688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Entro il 30/06 di ogni </a:t>
            </a:r>
            <a:r>
              <a:rPr lang="it-IT" sz="900" dirty="0">
                <a:solidFill>
                  <a:srgbClr val="000000"/>
                </a:solidFill>
              </a:rPr>
              <a:t>anno l’Ufficio Contabilità </a:t>
            </a:r>
            <a:r>
              <a:rPr lang="it-IT" sz="900" dirty="0" smtClean="0">
                <a:solidFill>
                  <a:srgbClr val="000000"/>
                </a:solidFill>
              </a:rPr>
              <a:t>collaziona i documenti di Bilancio apponendo su ogni pagina il timbro del Direttore e il timbro di copia conforme relativi all’anno precedente e li trasmette alla Direzione. </a:t>
            </a:r>
            <a:r>
              <a:rPr lang="it-IT" sz="900" dirty="0" smtClean="0"/>
              <a:t>Su ogni pagina timbrata, il Direttore appone la propria firma.</a:t>
            </a:r>
          </a:p>
        </p:txBody>
      </p:sp>
      <p:sp>
        <p:nvSpPr>
          <p:cNvPr id="13" name="Ovale 12"/>
          <p:cNvSpPr/>
          <p:nvPr/>
        </p:nvSpPr>
        <p:spPr>
          <a:xfrm>
            <a:off x="164398" y="202349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14" name="CasellaDiTesto 13"/>
          <p:cNvSpPr txBox="1"/>
          <p:nvPr/>
        </p:nvSpPr>
        <p:spPr>
          <a:xfrm>
            <a:off x="396483" y="2054436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L’Ufficio Contabilità trasmette successivamente tutti i documenti  insieme al Rapporto di Attività relativo all’anno precedente al Ministero Vigilante, al Ministero dell’Economia e delle Finanze (MEF) e alla Corte dei Conti.</a:t>
            </a:r>
          </a:p>
        </p:txBody>
      </p:sp>
      <p:cxnSp>
        <p:nvCxnSpPr>
          <p:cNvPr id="17" name="Connettore 1 16"/>
          <p:cNvCxnSpPr/>
          <p:nvPr/>
        </p:nvCxnSpPr>
        <p:spPr>
          <a:xfrm>
            <a:off x="3053300" y="473683"/>
            <a:ext cx="0" cy="5801346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126298" y="3012831"/>
            <a:ext cx="9188567" cy="0"/>
          </a:xfrm>
          <a:prstGeom prst="line">
            <a:avLst/>
          </a:prstGeom>
          <a:ln w="3175" cmpd="sng"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125951" y="4117731"/>
            <a:ext cx="9188567" cy="0"/>
          </a:xfrm>
          <a:prstGeom prst="line">
            <a:avLst/>
          </a:prstGeom>
          <a:ln w="3175" cmpd="sng"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-95244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cxnSp>
        <p:nvCxnSpPr>
          <p:cNvPr id="31" name="Connettore 1 30"/>
          <p:cNvCxnSpPr/>
          <p:nvPr/>
        </p:nvCxnSpPr>
        <p:spPr>
          <a:xfrm flipH="1">
            <a:off x="6178441" y="473683"/>
            <a:ext cx="6354" cy="5801346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itolo 1"/>
          <p:cNvSpPr txBox="1">
            <a:spLocks/>
          </p:cNvSpPr>
          <p:nvPr/>
        </p:nvSpPr>
        <p:spPr>
          <a:xfrm>
            <a:off x="3053300" y="473683"/>
            <a:ext cx="3138770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Contabilità 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34" name="Titolo 1"/>
          <p:cNvSpPr txBox="1">
            <a:spLocks/>
          </p:cNvSpPr>
          <p:nvPr/>
        </p:nvSpPr>
        <p:spPr>
          <a:xfrm>
            <a:off x="6192070" y="473683"/>
            <a:ext cx="3122452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Direzione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37" name="Documento 36"/>
          <p:cNvSpPr/>
          <p:nvPr/>
        </p:nvSpPr>
        <p:spPr>
          <a:xfrm>
            <a:off x="4029309" y="965564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it-IT" sz="800" dirty="0" smtClean="0"/>
              <a:t>BILANCIO</a:t>
            </a:r>
            <a:endParaRPr lang="it-IT" sz="800" dirty="0"/>
          </a:p>
        </p:txBody>
      </p:sp>
      <p:pic>
        <p:nvPicPr>
          <p:cNvPr id="38" name="Immagine 37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922" y="1432259"/>
            <a:ext cx="251543" cy="202352"/>
          </a:xfrm>
          <a:prstGeom prst="rect">
            <a:avLst/>
          </a:prstGeom>
        </p:spPr>
      </p:pic>
      <p:sp>
        <p:nvSpPr>
          <p:cNvPr id="45" name="Documento 44"/>
          <p:cNvSpPr/>
          <p:nvPr/>
        </p:nvSpPr>
        <p:spPr>
          <a:xfrm>
            <a:off x="4081207" y="1159948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it-IT" sz="800" dirty="0" smtClean="0"/>
              <a:t>RELAZIONE DEI REVISORI</a:t>
            </a:r>
            <a:endParaRPr lang="it-IT" sz="800" dirty="0"/>
          </a:p>
        </p:txBody>
      </p:sp>
      <p:sp>
        <p:nvSpPr>
          <p:cNvPr id="44" name="Documento 43"/>
          <p:cNvSpPr/>
          <p:nvPr/>
        </p:nvSpPr>
        <p:spPr>
          <a:xfrm>
            <a:off x="4137631" y="1335282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it-IT" sz="800" dirty="0" smtClean="0"/>
              <a:t>RELAZIONE DI GESTIONE</a:t>
            </a:r>
            <a:endParaRPr lang="it-IT" sz="800" dirty="0"/>
          </a:p>
        </p:txBody>
      </p:sp>
      <p:sp>
        <p:nvSpPr>
          <p:cNvPr id="43" name="Documento 42"/>
          <p:cNvSpPr/>
          <p:nvPr/>
        </p:nvSpPr>
        <p:spPr>
          <a:xfrm>
            <a:off x="4195507" y="1523316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it-IT" sz="800" dirty="0" smtClean="0"/>
              <a:t>NOTA INTEGRATIVA</a:t>
            </a:r>
            <a:endParaRPr lang="it-IT" sz="800" dirty="0"/>
          </a:p>
        </p:txBody>
      </p:sp>
      <p:sp>
        <p:nvSpPr>
          <p:cNvPr id="51" name="Documento 50"/>
          <p:cNvSpPr/>
          <p:nvPr/>
        </p:nvSpPr>
        <p:spPr>
          <a:xfrm>
            <a:off x="6406777" y="1140359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it-IT" sz="800" dirty="0" smtClean="0"/>
              <a:t>BILANCIO</a:t>
            </a:r>
            <a:endParaRPr lang="it-IT" sz="800" dirty="0"/>
          </a:p>
        </p:txBody>
      </p:sp>
      <p:sp>
        <p:nvSpPr>
          <p:cNvPr id="52" name="Documento 51"/>
          <p:cNvSpPr/>
          <p:nvPr/>
        </p:nvSpPr>
        <p:spPr>
          <a:xfrm>
            <a:off x="6458675" y="1334743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it-IT" sz="800" dirty="0" smtClean="0"/>
              <a:t>RELAZIONE DEI REVISORI</a:t>
            </a:r>
            <a:endParaRPr lang="it-IT" sz="800" dirty="0"/>
          </a:p>
        </p:txBody>
      </p:sp>
      <p:sp>
        <p:nvSpPr>
          <p:cNvPr id="53" name="Documento 52"/>
          <p:cNvSpPr/>
          <p:nvPr/>
        </p:nvSpPr>
        <p:spPr>
          <a:xfrm>
            <a:off x="6515099" y="1510077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it-IT" sz="800" dirty="0" smtClean="0"/>
              <a:t>RELAZIONE DI GESTIONE</a:t>
            </a:r>
            <a:endParaRPr lang="it-IT" sz="800" dirty="0"/>
          </a:p>
        </p:txBody>
      </p:sp>
      <p:sp>
        <p:nvSpPr>
          <p:cNvPr id="54" name="Documento 53"/>
          <p:cNvSpPr/>
          <p:nvPr/>
        </p:nvSpPr>
        <p:spPr>
          <a:xfrm>
            <a:off x="6572975" y="1698111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it-IT" sz="800" dirty="0" smtClean="0"/>
              <a:t>NOTA INTEGRATIVA</a:t>
            </a:r>
            <a:endParaRPr lang="it-IT" sz="800" dirty="0"/>
          </a:p>
        </p:txBody>
      </p:sp>
      <p:sp>
        <p:nvSpPr>
          <p:cNvPr id="60" name="Documento 59"/>
          <p:cNvSpPr/>
          <p:nvPr/>
        </p:nvSpPr>
        <p:spPr>
          <a:xfrm>
            <a:off x="5235808" y="1868338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it-IT" sz="800" dirty="0" smtClean="0"/>
              <a:t>BILANCIO</a:t>
            </a:r>
            <a:endParaRPr lang="it-IT" sz="800" dirty="0"/>
          </a:p>
        </p:txBody>
      </p:sp>
      <p:sp>
        <p:nvSpPr>
          <p:cNvPr id="61" name="Documento 60"/>
          <p:cNvSpPr/>
          <p:nvPr/>
        </p:nvSpPr>
        <p:spPr>
          <a:xfrm>
            <a:off x="5287706" y="2062722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it-IT" sz="800" dirty="0" smtClean="0"/>
              <a:t>RELAZIONE DEI REVISORI</a:t>
            </a:r>
            <a:endParaRPr lang="it-IT" sz="800" dirty="0"/>
          </a:p>
        </p:txBody>
      </p:sp>
      <p:sp>
        <p:nvSpPr>
          <p:cNvPr id="62" name="Documento 61"/>
          <p:cNvSpPr/>
          <p:nvPr/>
        </p:nvSpPr>
        <p:spPr>
          <a:xfrm>
            <a:off x="5344130" y="2238056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it-IT" sz="800" dirty="0" smtClean="0"/>
              <a:t>RELAZIONE DI GESTIONE</a:t>
            </a:r>
            <a:endParaRPr lang="it-IT" sz="800" dirty="0"/>
          </a:p>
        </p:txBody>
      </p:sp>
      <p:sp>
        <p:nvSpPr>
          <p:cNvPr id="63" name="Documento 62"/>
          <p:cNvSpPr/>
          <p:nvPr/>
        </p:nvSpPr>
        <p:spPr>
          <a:xfrm>
            <a:off x="5402006" y="2426090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t" anchorCtr="0"/>
          <a:lstStyle/>
          <a:p>
            <a:pPr algn="ctr"/>
            <a:r>
              <a:rPr lang="it-IT" sz="800" dirty="0" smtClean="0"/>
              <a:t>NOTA INTEGRATIVA</a:t>
            </a:r>
            <a:endParaRPr lang="it-IT" sz="800" dirty="0"/>
          </a:p>
        </p:txBody>
      </p:sp>
      <p:sp>
        <p:nvSpPr>
          <p:cNvPr id="64" name="Documento 63"/>
          <p:cNvSpPr/>
          <p:nvPr/>
        </p:nvSpPr>
        <p:spPr>
          <a:xfrm>
            <a:off x="5452080" y="2581142"/>
            <a:ext cx="635745" cy="38876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RAPPORTO DI ATTIVITÁ</a:t>
            </a:r>
            <a:endParaRPr lang="it-IT" sz="800" dirty="0"/>
          </a:p>
        </p:txBody>
      </p:sp>
      <p:sp>
        <p:nvSpPr>
          <p:cNvPr id="70" name="Processo 69"/>
          <p:cNvSpPr/>
          <p:nvPr/>
        </p:nvSpPr>
        <p:spPr>
          <a:xfrm>
            <a:off x="7609417" y="2275585"/>
            <a:ext cx="938703" cy="315605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FIRMA SU TUTTE LE PAGINE</a:t>
            </a:r>
          </a:p>
        </p:txBody>
      </p:sp>
      <p:cxnSp>
        <p:nvCxnSpPr>
          <p:cNvPr id="71" name="Connettore 2 70"/>
          <p:cNvCxnSpPr>
            <a:stCxn id="70" idx="1"/>
            <a:endCxn id="62" idx="3"/>
          </p:cNvCxnSpPr>
          <p:nvPr/>
        </p:nvCxnSpPr>
        <p:spPr>
          <a:xfrm flipH="1" flipV="1">
            <a:off x="5979875" y="2432440"/>
            <a:ext cx="1629542" cy="94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CasellaDiTesto 82"/>
          <p:cNvSpPr txBox="1"/>
          <p:nvPr/>
        </p:nvSpPr>
        <p:spPr>
          <a:xfrm>
            <a:off x="4489450" y="1834122"/>
            <a:ext cx="8757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smtClean="0"/>
              <a:t>A:</a:t>
            </a:r>
          </a:p>
          <a:p>
            <a:r>
              <a:rPr lang="it-IT" sz="700" b="1" dirty="0" smtClean="0"/>
              <a:t>- MINISTERO VIGILANTE</a:t>
            </a:r>
          </a:p>
          <a:p>
            <a:r>
              <a:rPr lang="it-IT" sz="700" b="1" dirty="0" smtClean="0"/>
              <a:t>- MEF </a:t>
            </a:r>
          </a:p>
          <a:p>
            <a:r>
              <a:rPr lang="it-IT" sz="700" b="1" dirty="0" smtClean="0"/>
              <a:t>- CORTE DEI CONTI</a:t>
            </a:r>
            <a:endParaRPr lang="it-IT" sz="700" b="1" dirty="0"/>
          </a:p>
        </p:txBody>
      </p:sp>
      <p:cxnSp>
        <p:nvCxnSpPr>
          <p:cNvPr id="84" name="Connettore 1 83"/>
          <p:cNvCxnSpPr/>
          <p:nvPr/>
        </p:nvCxnSpPr>
        <p:spPr>
          <a:xfrm flipV="1">
            <a:off x="4536012" y="2171700"/>
            <a:ext cx="0" cy="388839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Connettore 1 84"/>
          <p:cNvCxnSpPr>
            <a:stCxn id="62" idx="1"/>
          </p:cNvCxnSpPr>
          <p:nvPr/>
        </p:nvCxnSpPr>
        <p:spPr>
          <a:xfrm flipH="1">
            <a:off x="4532397" y="2432440"/>
            <a:ext cx="811733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5" name="Ovale 134"/>
          <p:cNvSpPr/>
          <p:nvPr/>
        </p:nvSpPr>
        <p:spPr>
          <a:xfrm>
            <a:off x="3126312" y="1159948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138" name="Documento multiplo 137"/>
          <p:cNvSpPr/>
          <p:nvPr/>
        </p:nvSpPr>
        <p:spPr>
          <a:xfrm>
            <a:off x="3782750" y="3308350"/>
            <a:ext cx="799465" cy="511344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tIns="93600" rIns="72000" bIns="0" anchor="ctr" anchorCtr="1"/>
          <a:lstStyle/>
          <a:p>
            <a:pPr algn="ctr"/>
            <a:r>
              <a:rPr lang="it-IT" sz="800" dirty="0" smtClean="0"/>
              <a:t>VERBALI VERIFICHE TRIMESTRALI</a:t>
            </a:r>
          </a:p>
          <a:p>
            <a:pPr algn="ctr"/>
            <a:endParaRPr lang="it-IT" sz="800" dirty="0"/>
          </a:p>
        </p:txBody>
      </p:sp>
      <p:cxnSp>
        <p:nvCxnSpPr>
          <p:cNvPr id="140" name="Connettore 1 139"/>
          <p:cNvCxnSpPr/>
          <p:nvPr/>
        </p:nvCxnSpPr>
        <p:spPr>
          <a:xfrm flipV="1">
            <a:off x="5344960" y="3441326"/>
            <a:ext cx="0" cy="235373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" name="Connettore 1 140"/>
          <p:cNvCxnSpPr>
            <a:endCxn id="138" idx="3"/>
          </p:cNvCxnSpPr>
          <p:nvPr/>
        </p:nvCxnSpPr>
        <p:spPr>
          <a:xfrm flipH="1">
            <a:off x="4582215" y="3564022"/>
            <a:ext cx="761915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6" name="Ovale 145"/>
          <p:cNvSpPr/>
          <p:nvPr/>
        </p:nvSpPr>
        <p:spPr>
          <a:xfrm>
            <a:off x="5472247" y="342540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1</a:t>
            </a:r>
            <a:endParaRPr lang="it-IT" sz="800" b="1" dirty="0" smtClean="0"/>
          </a:p>
        </p:txBody>
      </p:sp>
      <p:pic>
        <p:nvPicPr>
          <p:cNvPr id="147" name="Immagine 146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290" y="4398511"/>
            <a:ext cx="251543" cy="202352"/>
          </a:xfrm>
          <a:prstGeom prst="rect">
            <a:avLst/>
          </a:prstGeom>
        </p:spPr>
      </p:pic>
      <p:sp>
        <p:nvSpPr>
          <p:cNvPr id="152" name="CasellaDiTesto 151"/>
          <p:cNvSpPr txBox="1"/>
          <p:nvPr/>
        </p:nvSpPr>
        <p:spPr>
          <a:xfrm>
            <a:off x="4896054" y="4235936"/>
            <a:ext cx="10253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MINISTERO DEL TESORO</a:t>
            </a:r>
          </a:p>
        </p:txBody>
      </p:sp>
      <p:cxnSp>
        <p:nvCxnSpPr>
          <p:cNvPr id="153" name="Connettore 1 152"/>
          <p:cNvCxnSpPr/>
          <p:nvPr/>
        </p:nvCxnSpPr>
        <p:spPr>
          <a:xfrm flipV="1">
            <a:off x="5753100" y="4337761"/>
            <a:ext cx="0" cy="235373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Connettore 1 153"/>
          <p:cNvCxnSpPr>
            <a:endCxn id="129" idx="3"/>
          </p:cNvCxnSpPr>
          <p:nvPr/>
        </p:nvCxnSpPr>
        <p:spPr>
          <a:xfrm flipH="1">
            <a:off x="5058748" y="4499687"/>
            <a:ext cx="694352" cy="2841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Connettore 1 87"/>
          <p:cNvCxnSpPr>
            <a:stCxn id="44" idx="1"/>
            <a:endCxn id="38" idx="3"/>
          </p:cNvCxnSpPr>
          <p:nvPr/>
        </p:nvCxnSpPr>
        <p:spPr>
          <a:xfrm flipH="1">
            <a:off x="3706465" y="1529666"/>
            <a:ext cx="431166" cy="3769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Processo 88"/>
          <p:cNvSpPr/>
          <p:nvPr/>
        </p:nvSpPr>
        <p:spPr>
          <a:xfrm>
            <a:off x="5022274" y="1328932"/>
            <a:ext cx="1029719" cy="40323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TIMBRO DEL DIRETTORE E DI COPIA CONFORME</a:t>
            </a:r>
          </a:p>
        </p:txBody>
      </p:sp>
      <p:sp>
        <p:nvSpPr>
          <p:cNvPr id="99" name="Ovale 98"/>
          <p:cNvSpPr/>
          <p:nvPr/>
        </p:nvSpPr>
        <p:spPr>
          <a:xfrm>
            <a:off x="4831252" y="249918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100" name="Ovale 99"/>
          <p:cNvSpPr/>
          <p:nvPr/>
        </p:nvSpPr>
        <p:spPr>
          <a:xfrm>
            <a:off x="164398" y="3089319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102" name="CasellaDiTesto 101"/>
          <p:cNvSpPr txBox="1"/>
          <p:nvPr/>
        </p:nvSpPr>
        <p:spPr>
          <a:xfrm>
            <a:off x="396483" y="3120261"/>
            <a:ext cx="2688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Una volta all’anno, senza vincolo di data, l’Ufficio Contabilità raccoglie i verbali delle verifiche trimestrali del Collegio Nazionale </a:t>
            </a:r>
            <a:r>
              <a:rPr lang="it-IT" sz="900" dirty="0" smtClean="0">
                <a:solidFill>
                  <a:srgbClr val="000000"/>
                </a:solidFill>
              </a:rPr>
              <a:t>dei </a:t>
            </a:r>
            <a:r>
              <a:rPr lang="it-IT" sz="900" dirty="0">
                <a:solidFill>
                  <a:srgbClr val="000000"/>
                </a:solidFill>
              </a:rPr>
              <a:t>Revisori dei Conti e li inoltra, per posta, Ministero Vigilante, al Ministero dell’Economia e delle Finanze (MEF) e alla Corte dei Conti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112" name="Processo 111"/>
          <p:cNvSpPr/>
          <p:nvPr/>
        </p:nvSpPr>
        <p:spPr>
          <a:xfrm>
            <a:off x="4501871" y="3787945"/>
            <a:ext cx="897194" cy="282406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it-IT" sz="700" dirty="0" smtClean="0"/>
              <a:t>Del Collegio Nazionale dei Revisori dei Conti</a:t>
            </a:r>
            <a:endParaRPr lang="it-IT" sz="700" dirty="0"/>
          </a:p>
        </p:txBody>
      </p:sp>
      <p:cxnSp>
        <p:nvCxnSpPr>
          <p:cNvPr id="113" name="Connettore 1 112"/>
          <p:cNvCxnSpPr/>
          <p:nvPr/>
        </p:nvCxnSpPr>
        <p:spPr>
          <a:xfrm>
            <a:off x="4532397" y="3787944"/>
            <a:ext cx="0" cy="282407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4" name="Connettore 1 113"/>
          <p:cNvCxnSpPr/>
          <p:nvPr/>
        </p:nvCxnSpPr>
        <p:spPr>
          <a:xfrm>
            <a:off x="5370597" y="3787944"/>
            <a:ext cx="405" cy="282407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6" name="Connettore 4 115"/>
          <p:cNvCxnSpPr>
            <a:stCxn id="112" idx="1"/>
            <a:endCxn id="138" idx="2"/>
          </p:cNvCxnSpPr>
          <p:nvPr/>
        </p:nvCxnSpPr>
        <p:spPr>
          <a:xfrm rot="10800000">
            <a:off x="4126891" y="3800330"/>
            <a:ext cx="374981" cy="128819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Ovale 118"/>
          <p:cNvSpPr/>
          <p:nvPr/>
        </p:nvSpPr>
        <p:spPr>
          <a:xfrm>
            <a:off x="164398" y="4181519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120" name="CasellaDiTesto 119"/>
          <p:cNvSpPr txBox="1"/>
          <p:nvPr/>
        </p:nvSpPr>
        <p:spPr>
          <a:xfrm>
            <a:off x="396483" y="4212461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Ogni anno entro il 31 luglio, l’Ufficio Contabilità inserisce sul portale del Ministero del Tesoro le informazioni richieste inerenti al patrimonio mobiliare e al patrimonio immobiliare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121" name="Ovale 120"/>
          <p:cNvSpPr/>
          <p:nvPr/>
        </p:nvSpPr>
        <p:spPr>
          <a:xfrm>
            <a:off x="5814403" y="4398511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1</a:t>
            </a:r>
            <a:endParaRPr lang="it-IT" sz="800" b="1" dirty="0" smtClean="0"/>
          </a:p>
        </p:txBody>
      </p:sp>
      <p:sp>
        <p:nvSpPr>
          <p:cNvPr id="126" name="Ovale 125"/>
          <p:cNvSpPr/>
          <p:nvPr/>
        </p:nvSpPr>
        <p:spPr>
          <a:xfrm>
            <a:off x="164398" y="493125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127" name="CasellaDiTesto 126"/>
          <p:cNvSpPr txBox="1"/>
          <p:nvPr/>
        </p:nvSpPr>
        <p:spPr>
          <a:xfrm>
            <a:off x="396483" y="4962197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Entro il 31 gennaio ed il 30 giugno di ogni anno l’Ufficio Contabilità inserisce nel portale </a:t>
            </a:r>
            <a:r>
              <a:rPr lang="it-IT" sz="900" dirty="0">
                <a:solidFill>
                  <a:srgbClr val="000000"/>
                </a:solidFill>
                <a:hlinkClick r:id="rId5"/>
              </a:rPr>
              <a:t>www.portaleigf.tesoro.it</a:t>
            </a:r>
            <a:r>
              <a:rPr lang="it-IT" sz="900" dirty="0">
                <a:solidFill>
                  <a:srgbClr val="000000"/>
                </a:solidFill>
              </a:rPr>
              <a:t>  rispettivamente il budget </a:t>
            </a:r>
            <a:r>
              <a:rPr lang="it-IT" sz="900" dirty="0" smtClean="0">
                <a:solidFill>
                  <a:srgbClr val="000000"/>
                </a:solidFill>
              </a:rPr>
              <a:t>riclassificato </a:t>
            </a:r>
            <a:r>
              <a:rPr lang="it-IT" sz="900" dirty="0">
                <a:solidFill>
                  <a:srgbClr val="000000"/>
                </a:solidFill>
              </a:rPr>
              <a:t>relativo all’anno in corso e il bilancio consuntivo relativo all’anno precedente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129" name="Processo 128"/>
          <p:cNvSpPr/>
          <p:nvPr/>
        </p:nvSpPr>
        <p:spPr>
          <a:xfrm>
            <a:off x="3734716" y="4299706"/>
            <a:ext cx="1324032" cy="40564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INSERIMENTO RICHIESTE SU PATRIMONIO MOBILIARE E IMMOBILIARE</a:t>
            </a:r>
          </a:p>
        </p:txBody>
      </p:sp>
      <p:cxnSp>
        <p:nvCxnSpPr>
          <p:cNvPr id="130" name="Connettore 1 129"/>
          <p:cNvCxnSpPr>
            <a:stCxn id="129" idx="1"/>
            <a:endCxn id="147" idx="3"/>
          </p:cNvCxnSpPr>
          <p:nvPr/>
        </p:nvCxnSpPr>
        <p:spPr>
          <a:xfrm flipH="1" flipV="1">
            <a:off x="3577833" y="4499687"/>
            <a:ext cx="156883" cy="2841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Ovale 141"/>
          <p:cNvSpPr/>
          <p:nvPr/>
        </p:nvSpPr>
        <p:spPr>
          <a:xfrm>
            <a:off x="164398" y="585661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2</a:t>
            </a:r>
          </a:p>
        </p:txBody>
      </p:sp>
      <p:sp>
        <p:nvSpPr>
          <p:cNvPr id="143" name="CasellaDiTesto 142"/>
          <p:cNvSpPr txBox="1"/>
          <p:nvPr/>
        </p:nvSpPr>
        <p:spPr>
          <a:xfrm>
            <a:off x="396483" y="5887558"/>
            <a:ext cx="2688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La notifica dell’adempimento viene inoltrata telematicamente alla Direzione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144" name="CasellaDiTesto 143"/>
          <p:cNvSpPr txBox="1"/>
          <p:nvPr/>
        </p:nvSpPr>
        <p:spPr>
          <a:xfrm>
            <a:off x="4911772" y="4454056"/>
            <a:ext cx="102538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Sul portale</a:t>
            </a:r>
            <a:endParaRPr lang="it-IT" sz="700" dirty="0"/>
          </a:p>
        </p:txBody>
      </p:sp>
      <p:cxnSp>
        <p:nvCxnSpPr>
          <p:cNvPr id="150" name="Connettore 1 149"/>
          <p:cNvCxnSpPr/>
          <p:nvPr/>
        </p:nvCxnSpPr>
        <p:spPr>
          <a:xfrm>
            <a:off x="119600" y="4855373"/>
            <a:ext cx="9188567" cy="0"/>
          </a:xfrm>
          <a:prstGeom prst="line">
            <a:avLst/>
          </a:prstGeom>
          <a:ln w="3175" cmpd="sng"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5" name="Connettore 1 154"/>
          <p:cNvCxnSpPr/>
          <p:nvPr/>
        </p:nvCxnSpPr>
        <p:spPr>
          <a:xfrm>
            <a:off x="119600" y="6275029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Connettore 4 155"/>
          <p:cNvCxnSpPr>
            <a:stCxn id="157" idx="2"/>
          </p:cNvCxnSpPr>
          <p:nvPr/>
        </p:nvCxnSpPr>
        <p:spPr>
          <a:xfrm rot="16200000" flipH="1">
            <a:off x="4119211" y="4955237"/>
            <a:ext cx="122196" cy="505474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7" name="Immagine 156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800" y="4944524"/>
            <a:ext cx="251543" cy="202352"/>
          </a:xfrm>
          <a:prstGeom prst="rect">
            <a:avLst/>
          </a:prstGeom>
        </p:spPr>
      </p:pic>
      <p:sp>
        <p:nvSpPr>
          <p:cNvPr id="159" name="Documento 158"/>
          <p:cNvSpPr/>
          <p:nvPr/>
        </p:nvSpPr>
        <p:spPr>
          <a:xfrm>
            <a:off x="4356529" y="4987127"/>
            <a:ext cx="838200" cy="440034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it-IT" sz="800" dirty="0" smtClean="0"/>
              <a:t>RICLASSIFICAZIONE BUDGET</a:t>
            </a:r>
          </a:p>
        </p:txBody>
      </p:sp>
      <p:sp>
        <p:nvSpPr>
          <p:cNvPr id="160" name="Documento 159"/>
          <p:cNvSpPr/>
          <p:nvPr/>
        </p:nvSpPr>
        <p:spPr>
          <a:xfrm>
            <a:off x="4248579" y="5269070"/>
            <a:ext cx="838200" cy="440034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it-IT" sz="800" dirty="0" smtClean="0"/>
              <a:t> BILANCIO</a:t>
            </a:r>
          </a:p>
          <a:p>
            <a:pPr algn="ctr"/>
            <a:r>
              <a:rPr lang="it-IT" sz="800" dirty="0" smtClean="0"/>
              <a:t>CONSUNTIVO</a:t>
            </a:r>
          </a:p>
        </p:txBody>
      </p:sp>
      <p:sp>
        <p:nvSpPr>
          <p:cNvPr id="161" name="CasellaDiTesto 160"/>
          <p:cNvSpPr txBox="1"/>
          <p:nvPr/>
        </p:nvSpPr>
        <p:spPr>
          <a:xfrm>
            <a:off x="4936766" y="5188726"/>
            <a:ext cx="102538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MEF</a:t>
            </a:r>
            <a:endParaRPr lang="it-IT" sz="700" b="1" dirty="0"/>
          </a:p>
        </p:txBody>
      </p:sp>
      <p:cxnSp>
        <p:nvCxnSpPr>
          <p:cNvPr id="162" name="Connettore 1 161"/>
          <p:cNvCxnSpPr/>
          <p:nvPr/>
        </p:nvCxnSpPr>
        <p:spPr>
          <a:xfrm flipV="1">
            <a:off x="5782433" y="5246579"/>
            <a:ext cx="0" cy="235373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5" name="Connettore 1 164"/>
          <p:cNvCxnSpPr/>
          <p:nvPr/>
        </p:nvCxnSpPr>
        <p:spPr>
          <a:xfrm flipH="1">
            <a:off x="5086779" y="5364265"/>
            <a:ext cx="698500" cy="1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6" name="Documento 165"/>
          <p:cNvSpPr/>
          <p:nvPr/>
        </p:nvSpPr>
        <p:spPr>
          <a:xfrm>
            <a:off x="6954820" y="5827800"/>
            <a:ext cx="711200" cy="429090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it-IT" sz="800" dirty="0" smtClean="0"/>
              <a:t>NOTIFICA ADEMPIMENTO</a:t>
            </a:r>
          </a:p>
        </p:txBody>
      </p:sp>
      <p:sp>
        <p:nvSpPr>
          <p:cNvPr id="167" name="CasellaDiTesto 166"/>
          <p:cNvSpPr txBox="1"/>
          <p:nvPr/>
        </p:nvSpPr>
        <p:spPr>
          <a:xfrm>
            <a:off x="6024324" y="5783237"/>
            <a:ext cx="102538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MEF</a:t>
            </a:r>
            <a:endParaRPr lang="it-IT" sz="700" b="1" dirty="0"/>
          </a:p>
        </p:txBody>
      </p:sp>
      <p:cxnSp>
        <p:nvCxnSpPr>
          <p:cNvPr id="169" name="Connettore 1 168"/>
          <p:cNvCxnSpPr/>
          <p:nvPr/>
        </p:nvCxnSpPr>
        <p:spPr>
          <a:xfrm flipH="1">
            <a:off x="6178441" y="5967478"/>
            <a:ext cx="712519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4" name="CasellaDiTesto 173"/>
          <p:cNvSpPr txBox="1"/>
          <p:nvPr/>
        </p:nvSpPr>
        <p:spPr>
          <a:xfrm>
            <a:off x="4890878" y="5319872"/>
            <a:ext cx="102538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Sul portale</a:t>
            </a:r>
            <a:endParaRPr lang="it-IT" sz="700" dirty="0"/>
          </a:p>
        </p:txBody>
      </p:sp>
      <p:sp>
        <p:nvSpPr>
          <p:cNvPr id="175" name="Processo 174"/>
          <p:cNvSpPr/>
          <p:nvPr/>
        </p:nvSpPr>
        <p:spPr>
          <a:xfrm>
            <a:off x="4785963" y="5685073"/>
            <a:ext cx="1047862" cy="28240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it-IT" sz="700" dirty="0" smtClean="0"/>
              <a:t>Rispettivamente entro il 31 gennaio e il 30 giugno </a:t>
            </a:r>
            <a:endParaRPr lang="it-IT" sz="700" dirty="0"/>
          </a:p>
        </p:txBody>
      </p:sp>
      <p:cxnSp>
        <p:nvCxnSpPr>
          <p:cNvPr id="177" name="Connettore 1 176"/>
          <p:cNvCxnSpPr/>
          <p:nvPr/>
        </p:nvCxnSpPr>
        <p:spPr>
          <a:xfrm>
            <a:off x="4813729" y="5686364"/>
            <a:ext cx="0" cy="29692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8" name="Connettore 1 177"/>
          <p:cNvCxnSpPr/>
          <p:nvPr/>
        </p:nvCxnSpPr>
        <p:spPr>
          <a:xfrm flipV="1">
            <a:off x="5808053" y="5685074"/>
            <a:ext cx="0" cy="29821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9" name="Connettore 4 178"/>
          <p:cNvCxnSpPr>
            <a:stCxn id="175" idx="1"/>
            <a:endCxn id="160" idx="2"/>
          </p:cNvCxnSpPr>
          <p:nvPr/>
        </p:nvCxnSpPr>
        <p:spPr>
          <a:xfrm rot="10800000">
            <a:off x="4667679" y="5680014"/>
            <a:ext cx="118284" cy="146263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1 179"/>
          <p:cNvCxnSpPr/>
          <p:nvPr/>
        </p:nvCxnSpPr>
        <p:spPr>
          <a:xfrm flipV="1">
            <a:off x="6890960" y="5680014"/>
            <a:ext cx="0" cy="377175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1" name="CasellaDiTesto 180"/>
          <p:cNvSpPr txBox="1"/>
          <p:nvPr/>
        </p:nvSpPr>
        <p:spPr>
          <a:xfrm>
            <a:off x="6030675" y="5920451"/>
            <a:ext cx="102538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Telematicamente</a:t>
            </a:r>
            <a:endParaRPr lang="it-IT" sz="700" dirty="0"/>
          </a:p>
        </p:txBody>
      </p:sp>
      <p:sp>
        <p:nvSpPr>
          <p:cNvPr id="185" name="Ovale 184"/>
          <p:cNvSpPr/>
          <p:nvPr/>
        </p:nvSpPr>
        <p:spPr>
          <a:xfrm>
            <a:off x="5829886" y="512067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186" name="Ovale 185"/>
          <p:cNvSpPr/>
          <p:nvPr/>
        </p:nvSpPr>
        <p:spPr>
          <a:xfrm>
            <a:off x="7729455" y="588394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2</a:t>
            </a:r>
          </a:p>
        </p:txBody>
      </p:sp>
      <p:cxnSp>
        <p:nvCxnSpPr>
          <p:cNvPr id="189" name="Connettore 4 188"/>
          <p:cNvCxnSpPr/>
          <p:nvPr/>
        </p:nvCxnSpPr>
        <p:spPr>
          <a:xfrm>
            <a:off x="5782435" y="5481952"/>
            <a:ext cx="1108525" cy="198062"/>
          </a:xfrm>
          <a:prstGeom prst="bentConnector3">
            <a:avLst>
              <a:gd name="adj1" fmla="val 99837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4" name="Gruppo 193"/>
          <p:cNvGrpSpPr/>
          <p:nvPr/>
        </p:nvGrpSpPr>
        <p:grpSpPr>
          <a:xfrm>
            <a:off x="178761" y="6427672"/>
            <a:ext cx="6824239" cy="211171"/>
            <a:chOff x="44851" y="6464188"/>
            <a:chExt cx="6824239" cy="211171"/>
          </a:xfrm>
        </p:grpSpPr>
        <p:grpSp>
          <p:nvGrpSpPr>
            <p:cNvPr id="195" name="Gruppo 194"/>
            <p:cNvGrpSpPr/>
            <p:nvPr/>
          </p:nvGrpSpPr>
          <p:grpSpPr>
            <a:xfrm>
              <a:off x="44851" y="6464188"/>
              <a:ext cx="6824239" cy="211171"/>
              <a:chOff x="44851" y="6464188"/>
              <a:chExt cx="6824239" cy="211171"/>
            </a:xfrm>
          </p:grpSpPr>
          <p:sp>
            <p:nvSpPr>
              <p:cNvPr id="197" name="CasellaDiTesto 196"/>
              <p:cNvSpPr txBox="1"/>
              <p:nvPr/>
            </p:nvSpPr>
            <p:spPr>
              <a:xfrm>
                <a:off x="2722435" y="6467363"/>
                <a:ext cx="7909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700" dirty="0" smtClean="0"/>
                  <a:t>Specificazioni</a:t>
                </a:r>
                <a:endParaRPr lang="it-IT" sz="700" dirty="0"/>
              </a:p>
            </p:txBody>
          </p:sp>
          <p:grpSp>
            <p:nvGrpSpPr>
              <p:cNvPr id="198" name="Gruppo 197"/>
              <p:cNvGrpSpPr/>
              <p:nvPr/>
            </p:nvGrpSpPr>
            <p:grpSpPr>
              <a:xfrm>
                <a:off x="44851" y="6464188"/>
                <a:ext cx="6824239" cy="211171"/>
                <a:chOff x="-37699" y="6437114"/>
                <a:chExt cx="6824239" cy="211171"/>
              </a:xfrm>
            </p:grpSpPr>
            <p:pic>
              <p:nvPicPr>
                <p:cNvPr id="199" name="Immagine 198" descr="skd188257sdc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86600" y="6452128"/>
                  <a:ext cx="208652" cy="188216"/>
                </a:xfrm>
                <a:prstGeom prst="rect">
                  <a:avLst/>
                </a:prstGeom>
              </p:spPr>
            </p:pic>
            <p:sp>
              <p:nvSpPr>
                <p:cNvPr id="200" name="CasellaDiTesto 199"/>
                <p:cNvSpPr txBox="1"/>
                <p:nvPr/>
              </p:nvSpPr>
              <p:spPr>
                <a:xfrm>
                  <a:off x="4852419" y="6448230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Trasmissione</a:t>
                  </a:r>
                  <a:endParaRPr lang="it-IT" sz="700" dirty="0"/>
                </a:p>
              </p:txBody>
            </p:sp>
            <p:sp>
              <p:nvSpPr>
                <p:cNvPr id="201" name="CasellaDiTesto 200"/>
                <p:cNvSpPr txBox="1"/>
                <p:nvPr/>
              </p:nvSpPr>
              <p:spPr>
                <a:xfrm>
                  <a:off x="1683781" y="6441880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Documenti</a:t>
                  </a:r>
                  <a:endParaRPr lang="it-IT" sz="700" dirty="0"/>
                </a:p>
              </p:txBody>
            </p:sp>
            <p:sp>
              <p:nvSpPr>
                <p:cNvPr id="202" name="CasellaDiTesto 201"/>
                <p:cNvSpPr txBox="1"/>
                <p:nvPr/>
              </p:nvSpPr>
              <p:spPr>
                <a:xfrm>
                  <a:off x="-37699" y="6437114"/>
                  <a:ext cx="65043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b="1" dirty="0" smtClean="0"/>
                    <a:t>LEGENDA:</a:t>
                  </a:r>
                </a:p>
              </p:txBody>
            </p:sp>
            <p:sp>
              <p:nvSpPr>
                <p:cNvPr id="203" name="Processo 202"/>
                <p:cNvSpPr/>
                <p:nvPr/>
              </p:nvSpPr>
              <p:spPr>
                <a:xfrm>
                  <a:off x="638352" y="6448229"/>
                  <a:ext cx="215154" cy="172823"/>
                </a:xfrm>
                <a:prstGeom prst="flowChartProcess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it-IT" sz="800" dirty="0" smtClean="0"/>
                </a:p>
              </p:txBody>
            </p:sp>
            <p:sp>
              <p:nvSpPr>
                <p:cNvPr id="204" name="CasellaDiTesto 203"/>
                <p:cNvSpPr txBox="1"/>
                <p:nvPr/>
              </p:nvSpPr>
              <p:spPr>
                <a:xfrm>
                  <a:off x="819179" y="6445914"/>
                  <a:ext cx="60996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Azioni</a:t>
                  </a:r>
                  <a:endParaRPr lang="it-IT" sz="700" dirty="0"/>
                </a:p>
              </p:txBody>
            </p:sp>
            <p:sp>
              <p:nvSpPr>
                <p:cNvPr id="205" name="Documento multiplo 204"/>
                <p:cNvSpPr/>
                <p:nvPr/>
              </p:nvSpPr>
              <p:spPr>
                <a:xfrm>
                  <a:off x="1429144" y="6455096"/>
                  <a:ext cx="283382" cy="182073"/>
                </a:xfrm>
                <a:prstGeom prst="flowChartMultidocumen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 sz="800" dirty="0"/>
                </a:p>
              </p:txBody>
            </p:sp>
            <p:sp>
              <p:nvSpPr>
                <p:cNvPr id="206" name="CasellaDiTesto 205"/>
                <p:cNvSpPr txBox="1"/>
                <p:nvPr/>
              </p:nvSpPr>
              <p:spPr>
                <a:xfrm>
                  <a:off x="3621282" y="6441914"/>
                  <a:ext cx="111302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Procedura informatica</a:t>
                  </a:r>
                  <a:endParaRPr lang="it-IT" sz="700" dirty="0"/>
                </a:p>
              </p:txBody>
            </p:sp>
            <p:cxnSp>
              <p:nvCxnSpPr>
                <p:cNvPr id="207" name="Connettore 1 206"/>
                <p:cNvCxnSpPr/>
                <p:nvPr/>
              </p:nvCxnSpPr>
              <p:spPr>
                <a:xfrm>
                  <a:off x="5633449" y="6554874"/>
                  <a:ext cx="149025" cy="0"/>
                </a:xfrm>
                <a:prstGeom prst="line">
                  <a:avLst/>
                </a:prstGeom>
                <a:ln w="9525" cmpd="sng">
                  <a:prstDash val="sysDash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Connettore 1 207"/>
                <p:cNvCxnSpPr/>
                <p:nvPr/>
              </p:nvCxnSpPr>
              <p:spPr>
                <a:xfrm>
                  <a:off x="4744508" y="6554874"/>
                  <a:ext cx="155536" cy="0"/>
                </a:xfrm>
                <a:prstGeom prst="line">
                  <a:avLst/>
                </a:prstGeom>
                <a:ln w="9525" cmpd="sng"/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09" name="CasellaDiTesto 208"/>
                <p:cNvSpPr txBox="1"/>
                <p:nvPr/>
              </p:nvSpPr>
              <p:spPr>
                <a:xfrm>
                  <a:off x="5728246" y="6439922"/>
                  <a:ext cx="1058294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Elaborazione/Sequenza</a:t>
                  </a:r>
                  <a:endParaRPr lang="it-IT" sz="700" dirty="0"/>
                </a:p>
              </p:txBody>
            </p:sp>
          </p:grpSp>
        </p:grpSp>
        <p:sp>
          <p:nvSpPr>
            <p:cNvPr id="196" name="Elaborazione predefinita 195"/>
            <p:cNvSpPr/>
            <p:nvPr/>
          </p:nvSpPr>
          <p:spPr>
            <a:xfrm>
              <a:off x="2524126" y="6479980"/>
              <a:ext cx="234950" cy="171906"/>
            </a:xfrm>
            <a:prstGeom prst="flowChartPredefined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84029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3626</TotalTime>
  <Words>374</Words>
  <Application>Microsoft Macintosh PowerPoint</Application>
  <PresentationFormat>Personalizzato</PresentationFormat>
  <Paragraphs>70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Martina Oppedisano</dc:creator>
  <cp:lastModifiedBy>Martina Oppedisano</cp:lastModifiedBy>
  <cp:revision>35</cp:revision>
  <cp:lastPrinted>2014-12-02T13:41:47Z</cp:lastPrinted>
  <dcterms:created xsi:type="dcterms:W3CDTF">2014-04-21T11:22:02Z</dcterms:created>
  <dcterms:modified xsi:type="dcterms:W3CDTF">2014-12-03T00:55:21Z</dcterms:modified>
</cp:coreProperties>
</file>