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552" y="24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FBD3-C319-4A4D-98C6-FA75B6C88D8C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A2083-3E73-934B-B48F-6CC46C648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7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3150" y="685800"/>
            <a:ext cx="47117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A2083-3E73-934B-B48F-6CC46C64882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69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95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67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94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21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31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53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12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06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13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39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11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E2783-EF95-644F-BA1E-DF7A0D85A535}" type="datetimeFigureOut">
              <a:rPr lang="it-IT" smtClean="0"/>
              <a:t>30/11/14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B7E2-12BA-004C-82CC-E09C013AE9C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96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asellaDiTesto 143"/>
          <p:cNvSpPr txBox="1"/>
          <p:nvPr/>
        </p:nvSpPr>
        <p:spPr>
          <a:xfrm>
            <a:off x="3910743" y="1568688"/>
            <a:ext cx="6621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Importato in</a:t>
            </a:r>
            <a:endParaRPr lang="it-IT" sz="700" dirty="0"/>
          </a:p>
        </p:txBody>
      </p:sp>
      <p:sp>
        <p:nvSpPr>
          <p:cNvPr id="128" name="CasellaDiTesto 127"/>
          <p:cNvSpPr txBox="1"/>
          <p:nvPr/>
        </p:nvSpPr>
        <p:spPr>
          <a:xfrm>
            <a:off x="5114241" y="3819061"/>
            <a:ext cx="6621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Per PEC</a:t>
            </a:r>
            <a:endParaRPr lang="it-IT" sz="7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5040518" y="3681861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 </a:t>
            </a:r>
            <a:r>
              <a:rPr lang="it-IT" sz="700" b="1" dirty="0"/>
              <a:t>A</a:t>
            </a:r>
            <a:r>
              <a:rPr lang="it-IT" sz="700" b="1" dirty="0" smtClean="0"/>
              <a:t> CLIENTI</a:t>
            </a:r>
            <a:endParaRPr lang="it-IT" sz="700" b="1" dirty="0"/>
          </a:p>
        </p:txBody>
      </p:sp>
      <p:sp>
        <p:nvSpPr>
          <p:cNvPr id="111" name="Documento 110"/>
          <p:cNvSpPr/>
          <p:nvPr/>
        </p:nvSpPr>
        <p:spPr>
          <a:xfrm>
            <a:off x="3595304" y="1199419"/>
            <a:ext cx="709996" cy="39348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SOCI</a:t>
            </a:r>
            <a:endParaRPr lang="it-IT" sz="800" dirty="0"/>
          </a:p>
        </p:txBody>
      </p:sp>
      <p:cxnSp>
        <p:nvCxnSpPr>
          <p:cNvPr id="4" name="Connettore 1 3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Processo 5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3053300" y="480033"/>
            <a:ext cx="0" cy="577129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10. PROCESSO “CICLO ATTIVO”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Immagine 9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 flipH="1">
            <a:off x="9308167" y="470483"/>
            <a:ext cx="6359" cy="578084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119600" y="467332"/>
            <a:ext cx="2" cy="578741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164398" y="9884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96483" y="1019386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Per ogni mese si procede alla fatturazione il primo giorno lavorativo del mese successivo. L’Ufficio Contabilità esporta dalla Nuova Piattaforma del Tesseramento (NPT) i file relativi ai soci tesserati nel mese precedente e alle assicurazioni a domanda. Quindi li importa sul programma di contabilità.</a:t>
            </a:r>
          </a:p>
        </p:txBody>
      </p:sp>
      <p:sp>
        <p:nvSpPr>
          <p:cNvPr id="16" name="Ovale 15"/>
          <p:cNvSpPr/>
          <p:nvPr/>
        </p:nvSpPr>
        <p:spPr>
          <a:xfrm>
            <a:off x="164398" y="202780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7" name="CasellaDiTesto 16"/>
          <p:cNvSpPr txBox="1"/>
          <p:nvPr/>
        </p:nvSpPr>
        <p:spPr>
          <a:xfrm>
            <a:off x="396483" y="2058746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Il programma automaticamente genera le bolle relative ai magazzini Tesseramento e Assicurazioni (entrambe attività istituzionali).</a:t>
            </a:r>
          </a:p>
        </p:txBody>
      </p:sp>
      <p:sp>
        <p:nvSpPr>
          <p:cNvPr id="19" name="Disco magnetico 18"/>
          <p:cNvSpPr/>
          <p:nvPr/>
        </p:nvSpPr>
        <p:spPr>
          <a:xfrm>
            <a:off x="4530566" y="943186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NPT</a:t>
            </a:r>
            <a:endParaRPr lang="it-IT" sz="8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96483" y="2679654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Si procede successivamente in OSRA  alla fatturazione automatica da bolle per magazzino e per registro IVA, cioè Tesseramento e Assicurazioni (attività istituzionale registro </a:t>
            </a:r>
            <a:r>
              <a:rPr lang="it-IT" sz="900" dirty="0">
                <a:solidFill>
                  <a:srgbClr val="000000"/>
                </a:solidFill>
              </a:rPr>
              <a:t>IVA </a:t>
            </a:r>
            <a:r>
              <a:rPr lang="it-IT" sz="900" dirty="0" smtClean="0">
                <a:solidFill>
                  <a:srgbClr val="000000"/>
                </a:solidFill>
              </a:rPr>
              <a:t>1) e Materiali e Libri (attività </a:t>
            </a:r>
            <a:r>
              <a:rPr lang="it-IT" sz="900" dirty="0">
                <a:solidFill>
                  <a:srgbClr val="000000"/>
                </a:solidFill>
              </a:rPr>
              <a:t>commerciale </a:t>
            </a:r>
            <a:r>
              <a:rPr lang="it-IT" sz="900" dirty="0" smtClean="0">
                <a:solidFill>
                  <a:srgbClr val="000000"/>
                </a:solidFill>
              </a:rPr>
              <a:t>registro </a:t>
            </a:r>
            <a:r>
              <a:rPr lang="it-IT" sz="900" dirty="0">
                <a:solidFill>
                  <a:srgbClr val="000000"/>
                </a:solidFill>
              </a:rPr>
              <a:t>IVA </a:t>
            </a:r>
            <a:r>
              <a:rPr lang="it-IT" sz="900" dirty="0" smtClean="0">
                <a:solidFill>
                  <a:srgbClr val="000000"/>
                </a:solidFill>
              </a:rPr>
              <a:t>2).</a:t>
            </a:r>
          </a:p>
        </p:txBody>
      </p:sp>
      <p:sp>
        <p:nvSpPr>
          <p:cNvPr id="24" name="Ovale 23"/>
          <p:cNvSpPr/>
          <p:nvPr/>
        </p:nvSpPr>
        <p:spPr>
          <a:xfrm>
            <a:off x="164398" y="264375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sp>
        <p:nvSpPr>
          <p:cNvPr id="25" name="Ovale 24"/>
          <p:cNvSpPr/>
          <p:nvPr/>
        </p:nvSpPr>
        <p:spPr>
          <a:xfrm>
            <a:off x="164398" y="353974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26" name="Ovale 25"/>
          <p:cNvSpPr/>
          <p:nvPr/>
        </p:nvSpPr>
        <p:spPr>
          <a:xfrm>
            <a:off x="164398" y="417328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cxnSp>
        <p:nvCxnSpPr>
          <p:cNvPr id="27" name="Connettore 1 26"/>
          <p:cNvCxnSpPr/>
          <p:nvPr/>
        </p:nvCxnSpPr>
        <p:spPr>
          <a:xfrm>
            <a:off x="6507700" y="469941"/>
            <a:ext cx="10603" cy="5784809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02833" y="4210183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Terminata la fatturazione, l’Ufficio Contabilità estrae da OSRA il file per la generazione dei MAV che viene trasmesso per e-mail alla Banca.</a:t>
            </a:r>
          </a:p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La banca genera un MAV per ciascun cliente che trasmette agli stessi per PEC.</a:t>
            </a:r>
          </a:p>
        </p:txBody>
      </p:sp>
      <p:sp>
        <p:nvSpPr>
          <p:cNvPr id="29" name="Ovale 28"/>
          <p:cNvSpPr/>
          <p:nvPr/>
        </p:nvSpPr>
        <p:spPr>
          <a:xfrm>
            <a:off x="164398" y="507756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6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397502" y="3584102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Con la fatturazione automatica viene generata una fattura per cliente e per magazzino, tali fatture vengono trasmesse tramite OSRA per PEC ai clienti.</a:t>
            </a:r>
          </a:p>
        </p:txBody>
      </p:sp>
      <p:sp>
        <p:nvSpPr>
          <p:cNvPr id="32" name="Documento 31"/>
          <p:cNvSpPr/>
          <p:nvPr/>
        </p:nvSpPr>
        <p:spPr>
          <a:xfrm>
            <a:off x="5163821" y="1186719"/>
            <a:ext cx="755523" cy="393727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ASSICURAZIONI </a:t>
            </a:r>
            <a:r>
              <a:rPr lang="it-IT" sz="800" dirty="0"/>
              <a:t> </a:t>
            </a:r>
            <a:r>
              <a:rPr lang="it-IT" sz="800" dirty="0" smtClean="0"/>
              <a:t>A DOMANDA</a:t>
            </a:r>
            <a:endParaRPr lang="it-IT" sz="800" dirty="0"/>
          </a:p>
        </p:txBody>
      </p:sp>
      <p:sp>
        <p:nvSpPr>
          <p:cNvPr id="33" name="Documento multiplo 32"/>
          <p:cNvSpPr/>
          <p:nvPr/>
        </p:nvSpPr>
        <p:spPr>
          <a:xfrm>
            <a:off x="3672912" y="2131193"/>
            <a:ext cx="709996" cy="41641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 anchorCtr="1"/>
          <a:lstStyle/>
          <a:p>
            <a:pPr algn="ctr"/>
            <a:r>
              <a:rPr lang="it-IT" sz="800" dirty="0" smtClean="0"/>
              <a:t>DDT </a:t>
            </a:r>
            <a:r>
              <a:rPr lang="it-IT" sz="700" dirty="0" smtClean="0"/>
              <a:t>Tesseramento</a:t>
            </a:r>
            <a:endParaRPr lang="it-IT" sz="700" dirty="0"/>
          </a:p>
        </p:txBody>
      </p:sp>
      <p:sp>
        <p:nvSpPr>
          <p:cNvPr id="34" name="Documento multiplo 33"/>
          <p:cNvSpPr/>
          <p:nvPr/>
        </p:nvSpPr>
        <p:spPr>
          <a:xfrm>
            <a:off x="5236045" y="2117194"/>
            <a:ext cx="709996" cy="41641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 anchorCtr="1"/>
          <a:lstStyle/>
          <a:p>
            <a:pPr algn="ctr"/>
            <a:r>
              <a:rPr lang="it-IT" sz="800" dirty="0" smtClean="0"/>
              <a:t>DDT</a:t>
            </a:r>
          </a:p>
          <a:p>
            <a:pPr algn="ctr"/>
            <a:r>
              <a:rPr lang="it-IT" sz="700" dirty="0" smtClean="0"/>
              <a:t>Assicurazioni</a:t>
            </a:r>
            <a:endParaRPr lang="it-IT" sz="700" dirty="0"/>
          </a:p>
        </p:txBody>
      </p:sp>
      <p:sp>
        <p:nvSpPr>
          <p:cNvPr id="35" name="Processo 34"/>
          <p:cNvSpPr/>
          <p:nvPr/>
        </p:nvSpPr>
        <p:spPr>
          <a:xfrm>
            <a:off x="4226697" y="2972813"/>
            <a:ext cx="841875" cy="29637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FATTURAZIONEAUTOMATICA</a:t>
            </a:r>
            <a:endParaRPr lang="it-IT" sz="800" dirty="0"/>
          </a:p>
        </p:txBody>
      </p:sp>
      <p:pic>
        <p:nvPicPr>
          <p:cNvPr id="36" name="Immagine 35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701" y="1927542"/>
            <a:ext cx="251543" cy="202352"/>
          </a:xfrm>
          <a:prstGeom prst="rect">
            <a:avLst/>
          </a:prstGeom>
        </p:spPr>
      </p:pic>
      <p:sp>
        <p:nvSpPr>
          <p:cNvPr id="39" name="Processo 38"/>
          <p:cNvSpPr/>
          <p:nvPr/>
        </p:nvSpPr>
        <p:spPr>
          <a:xfrm>
            <a:off x="5236045" y="3207570"/>
            <a:ext cx="1138068" cy="363929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Meccanismo di contabilità separata per il trattamento dell’IVA</a:t>
            </a:r>
          </a:p>
        </p:txBody>
      </p:sp>
      <p:cxnSp>
        <p:nvCxnSpPr>
          <p:cNvPr id="40" name="Connettore 1 39"/>
          <p:cNvCxnSpPr/>
          <p:nvPr/>
        </p:nvCxnSpPr>
        <p:spPr>
          <a:xfrm>
            <a:off x="5267795" y="3208668"/>
            <a:ext cx="0" cy="362831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6339693" y="3208668"/>
            <a:ext cx="0" cy="362831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Documento multiplo 41"/>
          <p:cNvSpPr/>
          <p:nvPr/>
        </p:nvSpPr>
        <p:spPr>
          <a:xfrm>
            <a:off x="4340861" y="2444704"/>
            <a:ext cx="709996" cy="472173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t" anchorCtr="0"/>
          <a:lstStyle/>
          <a:p>
            <a:pPr algn="ctr"/>
            <a:r>
              <a:rPr lang="it-IT" sz="800" dirty="0" smtClean="0"/>
              <a:t>DDT</a:t>
            </a:r>
          </a:p>
          <a:p>
            <a:pPr algn="ctr"/>
            <a:r>
              <a:rPr lang="it-IT" sz="700" dirty="0" smtClean="0"/>
              <a:t>Materiale e Pubblicazioni</a:t>
            </a:r>
            <a:endParaRPr lang="it-IT" sz="700" dirty="0"/>
          </a:p>
        </p:txBody>
      </p:sp>
      <p:cxnSp>
        <p:nvCxnSpPr>
          <p:cNvPr id="46" name="Connettore 4 45"/>
          <p:cNvCxnSpPr>
            <a:stCxn id="19" idx="4"/>
            <a:endCxn id="32" idx="0"/>
          </p:cNvCxnSpPr>
          <p:nvPr/>
        </p:nvCxnSpPr>
        <p:spPr>
          <a:xfrm>
            <a:off x="4950461" y="1119949"/>
            <a:ext cx="591122" cy="6677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4 48"/>
          <p:cNvCxnSpPr>
            <a:stCxn id="19" idx="2"/>
            <a:endCxn id="111" idx="0"/>
          </p:cNvCxnSpPr>
          <p:nvPr/>
        </p:nvCxnSpPr>
        <p:spPr>
          <a:xfrm rot="10800000" flipV="1">
            <a:off x="3950302" y="1119949"/>
            <a:ext cx="580264" cy="7947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4 51"/>
          <p:cNvCxnSpPr>
            <a:stCxn id="111" idx="2"/>
            <a:endCxn id="130" idx="2"/>
          </p:cNvCxnSpPr>
          <p:nvPr/>
        </p:nvCxnSpPr>
        <p:spPr>
          <a:xfrm rot="16200000" flipH="1">
            <a:off x="4160384" y="1356806"/>
            <a:ext cx="164291" cy="584454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4 54"/>
          <p:cNvCxnSpPr>
            <a:stCxn id="32" idx="2"/>
            <a:endCxn id="130" idx="4"/>
          </p:cNvCxnSpPr>
          <p:nvPr/>
        </p:nvCxnSpPr>
        <p:spPr>
          <a:xfrm rot="5400000">
            <a:off x="5159736" y="1349331"/>
            <a:ext cx="176763" cy="586932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4 61"/>
          <p:cNvCxnSpPr>
            <a:endCxn id="36" idx="1"/>
          </p:cNvCxnSpPr>
          <p:nvPr/>
        </p:nvCxnSpPr>
        <p:spPr>
          <a:xfrm rot="16200000" flipH="1">
            <a:off x="5286289" y="1366306"/>
            <a:ext cx="116636" cy="1208187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4 64"/>
          <p:cNvCxnSpPr>
            <a:stCxn id="34" idx="3"/>
            <a:endCxn id="36" idx="2"/>
          </p:cNvCxnSpPr>
          <p:nvPr/>
        </p:nvCxnSpPr>
        <p:spPr>
          <a:xfrm flipV="1">
            <a:off x="5946041" y="2129894"/>
            <a:ext cx="128432" cy="19550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" name="Immagine 44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103" y="1928464"/>
            <a:ext cx="251543" cy="202352"/>
          </a:xfrm>
          <a:prstGeom prst="rect">
            <a:avLst/>
          </a:prstGeom>
        </p:spPr>
      </p:pic>
      <p:cxnSp>
        <p:nvCxnSpPr>
          <p:cNvPr id="47" name="Connettore 4 46"/>
          <p:cNvCxnSpPr>
            <a:stCxn id="33" idx="1"/>
            <a:endCxn id="45" idx="2"/>
          </p:cNvCxnSpPr>
          <p:nvPr/>
        </p:nvCxnSpPr>
        <p:spPr>
          <a:xfrm rot="10800000">
            <a:off x="3519876" y="2130816"/>
            <a:ext cx="153037" cy="208582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4 49"/>
          <p:cNvCxnSpPr>
            <a:endCxn id="45" idx="3"/>
          </p:cNvCxnSpPr>
          <p:nvPr/>
        </p:nvCxnSpPr>
        <p:spPr>
          <a:xfrm rot="5400000">
            <a:off x="4134301" y="1423427"/>
            <a:ext cx="117558" cy="1094868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stCxn id="130" idx="3"/>
            <a:endCxn id="42" idx="0"/>
          </p:cNvCxnSpPr>
          <p:nvPr/>
        </p:nvCxnSpPr>
        <p:spPr>
          <a:xfrm>
            <a:off x="4744704" y="1907941"/>
            <a:ext cx="0" cy="536763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4 60"/>
          <p:cNvCxnSpPr>
            <a:stCxn id="35" idx="1"/>
            <a:endCxn id="33" idx="2"/>
          </p:cNvCxnSpPr>
          <p:nvPr/>
        </p:nvCxnSpPr>
        <p:spPr>
          <a:xfrm rot="10800000">
            <a:off x="3978539" y="2531833"/>
            <a:ext cx="248158" cy="589166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4 67"/>
          <p:cNvCxnSpPr>
            <a:stCxn id="35" idx="3"/>
            <a:endCxn id="34" idx="2"/>
          </p:cNvCxnSpPr>
          <p:nvPr/>
        </p:nvCxnSpPr>
        <p:spPr>
          <a:xfrm flipV="1">
            <a:off x="5068572" y="2517834"/>
            <a:ext cx="473100" cy="60316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stCxn id="35" idx="0"/>
            <a:endCxn id="42" idx="2"/>
          </p:cNvCxnSpPr>
          <p:nvPr/>
        </p:nvCxnSpPr>
        <p:spPr>
          <a:xfrm flipH="1" flipV="1">
            <a:off x="4646488" y="2898996"/>
            <a:ext cx="1147" cy="73817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Documento multiplo 73"/>
          <p:cNvSpPr/>
          <p:nvPr/>
        </p:nvSpPr>
        <p:spPr>
          <a:xfrm>
            <a:off x="4476572" y="3650111"/>
            <a:ext cx="709996" cy="41641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 anchorCtr="1"/>
          <a:lstStyle/>
          <a:p>
            <a:pPr algn="ctr"/>
            <a:r>
              <a:rPr lang="it-IT" sz="800" dirty="0" smtClean="0"/>
              <a:t>FATTURE</a:t>
            </a:r>
            <a:endParaRPr lang="it-IT" sz="800" dirty="0"/>
          </a:p>
        </p:txBody>
      </p:sp>
      <p:cxnSp>
        <p:nvCxnSpPr>
          <p:cNvPr id="77" name="Connettore 1 76"/>
          <p:cNvCxnSpPr/>
          <p:nvPr/>
        </p:nvCxnSpPr>
        <p:spPr>
          <a:xfrm flipV="1">
            <a:off x="5773657" y="3734280"/>
            <a:ext cx="1" cy="27329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Connettore 1 77"/>
          <p:cNvCxnSpPr>
            <a:endCxn id="74" idx="3"/>
          </p:cNvCxnSpPr>
          <p:nvPr/>
        </p:nvCxnSpPr>
        <p:spPr>
          <a:xfrm flipH="1">
            <a:off x="5186568" y="3858316"/>
            <a:ext cx="580555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Connettore 4 85"/>
          <p:cNvCxnSpPr>
            <a:stCxn id="35" idx="2"/>
            <a:endCxn id="133" idx="1"/>
          </p:cNvCxnSpPr>
          <p:nvPr/>
        </p:nvCxnSpPr>
        <p:spPr>
          <a:xfrm rot="5400000">
            <a:off x="3991561" y="3027742"/>
            <a:ext cx="414632" cy="897517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4 89"/>
          <p:cNvCxnSpPr>
            <a:stCxn id="35" idx="2"/>
            <a:endCxn id="39" idx="1"/>
          </p:cNvCxnSpPr>
          <p:nvPr/>
        </p:nvCxnSpPr>
        <p:spPr>
          <a:xfrm rot="16200000" flipH="1">
            <a:off x="4881665" y="3035154"/>
            <a:ext cx="120351" cy="58841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CasellaDiTesto 100"/>
          <p:cNvSpPr txBox="1"/>
          <p:nvPr/>
        </p:nvSpPr>
        <p:spPr>
          <a:xfrm>
            <a:off x="4646487" y="3233284"/>
            <a:ext cx="6621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Prevede</a:t>
            </a:r>
            <a:endParaRPr lang="it-IT" sz="700" dirty="0"/>
          </a:p>
        </p:txBody>
      </p:sp>
      <p:sp>
        <p:nvSpPr>
          <p:cNvPr id="102" name="Ovale 101"/>
          <p:cNvSpPr/>
          <p:nvPr/>
        </p:nvSpPr>
        <p:spPr>
          <a:xfrm>
            <a:off x="3173090" y="99991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06" name="CasellaDiTesto 105"/>
          <p:cNvSpPr txBox="1"/>
          <p:nvPr/>
        </p:nvSpPr>
        <p:spPr>
          <a:xfrm>
            <a:off x="4643600" y="2172999"/>
            <a:ext cx="662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Già sul</a:t>
            </a:r>
          </a:p>
          <a:p>
            <a:pPr algn="ctr"/>
            <a:r>
              <a:rPr lang="it-IT" sz="700" dirty="0" smtClean="0"/>
              <a:t>programma</a:t>
            </a:r>
            <a:endParaRPr lang="it-IT" sz="700" dirty="0"/>
          </a:p>
        </p:txBody>
      </p:sp>
      <p:sp>
        <p:nvSpPr>
          <p:cNvPr id="115" name="Documento 114"/>
          <p:cNvSpPr/>
          <p:nvPr/>
        </p:nvSpPr>
        <p:spPr>
          <a:xfrm>
            <a:off x="4536855" y="4276563"/>
            <a:ext cx="709996" cy="39348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 anchorCtr="1"/>
          <a:lstStyle/>
          <a:p>
            <a:pPr algn="just"/>
            <a:r>
              <a:rPr lang="it-IT" sz="800" dirty="0" smtClean="0"/>
              <a:t>FILE MAV</a:t>
            </a:r>
            <a:endParaRPr lang="it-IT" sz="800" dirty="0"/>
          </a:p>
        </p:txBody>
      </p:sp>
      <p:pic>
        <p:nvPicPr>
          <p:cNvPr id="118" name="Immagine 117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274" y="4552882"/>
            <a:ext cx="251543" cy="202352"/>
          </a:xfrm>
          <a:prstGeom prst="rect">
            <a:avLst/>
          </a:prstGeom>
        </p:spPr>
      </p:pic>
      <p:sp>
        <p:nvSpPr>
          <p:cNvPr id="121" name="Documento multiplo 120"/>
          <p:cNvSpPr/>
          <p:nvPr/>
        </p:nvSpPr>
        <p:spPr>
          <a:xfrm>
            <a:off x="7776971" y="4847703"/>
            <a:ext cx="709996" cy="41641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 anchorCtr="1"/>
          <a:lstStyle/>
          <a:p>
            <a:pPr algn="ctr"/>
            <a:r>
              <a:rPr lang="it-IT" sz="800" dirty="0" smtClean="0"/>
              <a:t>MAV</a:t>
            </a:r>
            <a:endParaRPr lang="it-IT" sz="800" dirty="0"/>
          </a:p>
        </p:txBody>
      </p:sp>
      <p:sp>
        <p:nvSpPr>
          <p:cNvPr id="122" name="CasellaDiTesto 121"/>
          <p:cNvSpPr txBox="1"/>
          <p:nvPr/>
        </p:nvSpPr>
        <p:spPr>
          <a:xfrm>
            <a:off x="8359967" y="4879453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CLIENTI</a:t>
            </a:r>
            <a:endParaRPr lang="it-IT" sz="700" b="1" dirty="0"/>
          </a:p>
        </p:txBody>
      </p:sp>
      <p:cxnSp>
        <p:nvCxnSpPr>
          <p:cNvPr id="123" name="Connettore 1 122"/>
          <p:cNvCxnSpPr/>
          <p:nvPr/>
        </p:nvCxnSpPr>
        <p:spPr>
          <a:xfrm flipV="1">
            <a:off x="9067522" y="4963623"/>
            <a:ext cx="0" cy="357677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Connettore 1 123"/>
          <p:cNvCxnSpPr>
            <a:endCxn id="121" idx="3"/>
          </p:cNvCxnSpPr>
          <p:nvPr/>
        </p:nvCxnSpPr>
        <p:spPr>
          <a:xfrm flipH="1">
            <a:off x="8486967" y="5055908"/>
            <a:ext cx="580555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5" name="CasellaDiTesto 144"/>
          <p:cNvSpPr txBox="1"/>
          <p:nvPr/>
        </p:nvSpPr>
        <p:spPr>
          <a:xfrm>
            <a:off x="4879559" y="1566888"/>
            <a:ext cx="6621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Importato in</a:t>
            </a:r>
            <a:endParaRPr lang="it-IT" sz="700" dirty="0"/>
          </a:p>
        </p:txBody>
      </p:sp>
      <p:sp>
        <p:nvSpPr>
          <p:cNvPr id="153" name="Documento 152"/>
          <p:cNvSpPr/>
          <p:nvPr/>
        </p:nvSpPr>
        <p:spPr>
          <a:xfrm>
            <a:off x="6927701" y="4273497"/>
            <a:ext cx="709996" cy="39348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 anchorCtr="1"/>
          <a:lstStyle/>
          <a:p>
            <a:pPr algn="ctr"/>
            <a:r>
              <a:rPr lang="it-IT" sz="800" dirty="0" smtClean="0"/>
              <a:t>FILE MAV</a:t>
            </a:r>
            <a:endParaRPr lang="it-IT" sz="800" dirty="0"/>
          </a:p>
        </p:txBody>
      </p:sp>
      <p:sp>
        <p:nvSpPr>
          <p:cNvPr id="171" name="CasellaDiTesto 170"/>
          <p:cNvSpPr txBox="1"/>
          <p:nvPr/>
        </p:nvSpPr>
        <p:spPr>
          <a:xfrm>
            <a:off x="3895640" y="950344"/>
            <a:ext cx="6621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Si esporta</a:t>
            </a:r>
            <a:endParaRPr lang="it-IT" sz="700" dirty="0"/>
          </a:p>
        </p:txBody>
      </p:sp>
      <p:sp>
        <p:nvSpPr>
          <p:cNvPr id="172" name="CasellaDiTesto 171"/>
          <p:cNvSpPr txBox="1"/>
          <p:nvPr/>
        </p:nvSpPr>
        <p:spPr>
          <a:xfrm>
            <a:off x="4898638" y="950344"/>
            <a:ext cx="6621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Si esporta</a:t>
            </a:r>
            <a:endParaRPr lang="it-IT" sz="700" dirty="0"/>
          </a:p>
        </p:txBody>
      </p:sp>
      <p:sp>
        <p:nvSpPr>
          <p:cNvPr id="173" name="Ovale 172"/>
          <p:cNvSpPr/>
          <p:nvPr/>
        </p:nvSpPr>
        <p:spPr>
          <a:xfrm>
            <a:off x="3108925" y="213575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74" name="Ovale 173"/>
          <p:cNvSpPr/>
          <p:nvPr/>
        </p:nvSpPr>
        <p:spPr>
          <a:xfrm>
            <a:off x="3625565" y="294054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sp>
        <p:nvSpPr>
          <p:cNvPr id="175" name="Ovale 174"/>
          <p:cNvSpPr/>
          <p:nvPr/>
        </p:nvSpPr>
        <p:spPr>
          <a:xfrm>
            <a:off x="5890123" y="372624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cxnSp>
        <p:nvCxnSpPr>
          <p:cNvPr id="183" name="Connettore 4 182"/>
          <p:cNvCxnSpPr>
            <a:stCxn id="153" idx="3"/>
            <a:endCxn id="118" idx="0"/>
          </p:cNvCxnSpPr>
          <p:nvPr/>
        </p:nvCxnSpPr>
        <p:spPr>
          <a:xfrm>
            <a:off x="7637697" y="4470239"/>
            <a:ext cx="539349" cy="82643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2 185"/>
          <p:cNvCxnSpPr>
            <a:stCxn id="115" idx="3"/>
            <a:endCxn id="153" idx="1"/>
          </p:cNvCxnSpPr>
          <p:nvPr/>
        </p:nvCxnSpPr>
        <p:spPr>
          <a:xfrm flipV="1">
            <a:off x="5246851" y="4470239"/>
            <a:ext cx="1680850" cy="306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CasellaDiTesto 188"/>
          <p:cNvSpPr txBox="1"/>
          <p:nvPr/>
        </p:nvSpPr>
        <p:spPr>
          <a:xfrm>
            <a:off x="8448867" y="5023702"/>
            <a:ext cx="6621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Via PEC</a:t>
            </a:r>
            <a:endParaRPr lang="it-IT" sz="700" dirty="0"/>
          </a:p>
        </p:txBody>
      </p:sp>
      <p:sp>
        <p:nvSpPr>
          <p:cNvPr id="203" name="CasellaDiTesto 202"/>
          <p:cNvSpPr txBox="1"/>
          <p:nvPr/>
        </p:nvSpPr>
        <p:spPr>
          <a:xfrm>
            <a:off x="3665293" y="4196546"/>
            <a:ext cx="931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Dopo aver fatturato</a:t>
            </a:r>
          </a:p>
          <a:p>
            <a:pPr algn="ctr"/>
            <a:r>
              <a:rPr lang="it-IT" sz="700" dirty="0"/>
              <a:t>s</a:t>
            </a:r>
            <a:r>
              <a:rPr lang="it-IT" sz="700" dirty="0" smtClean="0"/>
              <a:t>i estrae </a:t>
            </a:r>
            <a:endParaRPr lang="it-IT" sz="700" dirty="0"/>
          </a:p>
        </p:txBody>
      </p:sp>
      <p:sp>
        <p:nvSpPr>
          <p:cNvPr id="204" name="Ovale 203"/>
          <p:cNvSpPr/>
          <p:nvPr/>
        </p:nvSpPr>
        <p:spPr>
          <a:xfrm>
            <a:off x="3377286" y="432168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205" name="CasellaDiTesto 204"/>
          <p:cNvSpPr txBox="1"/>
          <p:nvPr/>
        </p:nvSpPr>
        <p:spPr>
          <a:xfrm>
            <a:off x="402833" y="5115952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Per le vendite che non prevedono l’emissione delle bolle si procede alla fatturazione manuale direttamente in OSRA, selezionando il registro IVA secondo la tipologia di attività, cioè istituzionale </a:t>
            </a:r>
            <a:r>
              <a:rPr lang="it-IT" sz="900" smtClean="0">
                <a:solidFill>
                  <a:srgbClr val="000000"/>
                </a:solidFill>
              </a:rPr>
              <a:t>o commerciale.</a:t>
            </a:r>
            <a:endParaRPr lang="it-IT" sz="900" dirty="0" smtClean="0">
              <a:solidFill>
                <a:srgbClr val="000000"/>
              </a:solidFill>
            </a:endParaRPr>
          </a:p>
        </p:txBody>
      </p:sp>
      <p:sp>
        <p:nvSpPr>
          <p:cNvPr id="208" name="CasellaDiTesto 207"/>
          <p:cNvSpPr txBox="1"/>
          <p:nvPr/>
        </p:nvSpPr>
        <p:spPr>
          <a:xfrm>
            <a:off x="3652261" y="5317428"/>
            <a:ext cx="1425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Se vendite che non prevedono l’emissione delle bolle</a:t>
            </a:r>
            <a:endParaRPr lang="it-IT" sz="700" dirty="0"/>
          </a:p>
        </p:txBody>
      </p:sp>
      <p:sp>
        <p:nvSpPr>
          <p:cNvPr id="209" name="Processo 208"/>
          <p:cNvSpPr/>
          <p:nvPr/>
        </p:nvSpPr>
        <p:spPr>
          <a:xfrm>
            <a:off x="4927454" y="5871108"/>
            <a:ext cx="885467" cy="30272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FATTURAZIONE MANUALE</a:t>
            </a:r>
            <a:endParaRPr lang="it-IT" sz="800" dirty="0"/>
          </a:p>
        </p:txBody>
      </p:sp>
      <p:sp>
        <p:nvSpPr>
          <p:cNvPr id="210" name="Ovale 209"/>
          <p:cNvSpPr/>
          <p:nvPr/>
        </p:nvSpPr>
        <p:spPr>
          <a:xfrm>
            <a:off x="3326128" y="5413694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cxnSp>
        <p:nvCxnSpPr>
          <p:cNvPr id="211" name="Connettore 2 210"/>
          <p:cNvCxnSpPr>
            <a:stCxn id="210" idx="6"/>
            <a:endCxn id="136" idx="2"/>
          </p:cNvCxnSpPr>
          <p:nvPr/>
        </p:nvCxnSpPr>
        <p:spPr>
          <a:xfrm>
            <a:off x="3710627" y="5590457"/>
            <a:ext cx="1443240" cy="372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Ovale 218"/>
          <p:cNvSpPr/>
          <p:nvPr/>
        </p:nvSpPr>
        <p:spPr>
          <a:xfrm>
            <a:off x="3109248" y="517516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6</a:t>
            </a:r>
          </a:p>
        </p:txBody>
      </p:sp>
      <p:sp>
        <p:nvSpPr>
          <p:cNvPr id="225" name="Titolo 1"/>
          <p:cNvSpPr>
            <a:spLocks noGrp="1"/>
          </p:cNvSpPr>
          <p:nvPr>
            <p:ph type="ctrTitle"/>
          </p:nvPr>
        </p:nvSpPr>
        <p:spPr>
          <a:xfrm>
            <a:off x="3063901" y="470483"/>
            <a:ext cx="3454401" cy="421795"/>
          </a:xfrm>
        </p:spPr>
        <p:txBody>
          <a:bodyPr>
            <a:normAutofit/>
          </a:bodyPr>
          <a:lstStyle/>
          <a:p>
            <a:r>
              <a:rPr lang="it-IT" sz="1200" b="1" dirty="0" smtClean="0">
                <a:solidFill>
                  <a:srgbClr val="000000"/>
                </a:solidFill>
              </a:rPr>
              <a:t>Ufficio Contabilità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226" name="Titolo 1"/>
          <p:cNvSpPr txBox="1">
            <a:spLocks/>
          </p:cNvSpPr>
          <p:nvPr/>
        </p:nvSpPr>
        <p:spPr>
          <a:xfrm>
            <a:off x="6507700" y="470483"/>
            <a:ext cx="2806825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Banca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227" name="Text Box 7"/>
          <p:cNvSpPr txBox="1">
            <a:spLocks noChangeArrowheads="1"/>
          </p:cNvSpPr>
          <p:nvPr/>
        </p:nvSpPr>
        <p:spPr bwMode="auto">
          <a:xfrm>
            <a:off x="254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cxnSp>
        <p:nvCxnSpPr>
          <p:cNvPr id="129" name="Connettore 1 128"/>
          <p:cNvCxnSpPr/>
          <p:nvPr/>
        </p:nvCxnSpPr>
        <p:spPr>
          <a:xfrm>
            <a:off x="119600" y="6251331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4" name="Gruppo 253"/>
          <p:cNvGrpSpPr/>
          <p:nvPr/>
        </p:nvGrpSpPr>
        <p:grpSpPr>
          <a:xfrm>
            <a:off x="165427" y="6441796"/>
            <a:ext cx="8447662" cy="213973"/>
            <a:chOff x="235277" y="6460846"/>
            <a:chExt cx="8447662" cy="213973"/>
          </a:xfrm>
        </p:grpSpPr>
        <p:sp>
          <p:nvSpPr>
            <p:cNvPr id="251" name="Elaborazione predefinita 250"/>
            <p:cNvSpPr/>
            <p:nvPr/>
          </p:nvSpPr>
          <p:spPr>
            <a:xfrm>
              <a:off x="2679765" y="6479199"/>
              <a:ext cx="234950" cy="168095"/>
            </a:xfrm>
            <a:prstGeom prst="flowChartPredefined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52" name="Gruppo 251"/>
            <p:cNvGrpSpPr/>
            <p:nvPr/>
          </p:nvGrpSpPr>
          <p:grpSpPr>
            <a:xfrm>
              <a:off x="235277" y="6460846"/>
              <a:ext cx="8447662" cy="213973"/>
              <a:chOff x="178127" y="6443811"/>
              <a:chExt cx="8447662" cy="218824"/>
            </a:xfrm>
          </p:grpSpPr>
          <p:sp>
            <p:nvSpPr>
              <p:cNvPr id="250" name="CasellaDiTesto 249"/>
              <p:cNvSpPr txBox="1"/>
              <p:nvPr/>
            </p:nvSpPr>
            <p:spPr>
              <a:xfrm>
                <a:off x="2820924" y="6449963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grpSp>
            <p:nvGrpSpPr>
              <p:cNvPr id="230" name="Gruppo 229"/>
              <p:cNvGrpSpPr/>
              <p:nvPr/>
            </p:nvGrpSpPr>
            <p:grpSpPr>
              <a:xfrm>
                <a:off x="178127" y="6443811"/>
                <a:ext cx="8447662" cy="211958"/>
                <a:chOff x="96300" y="3366185"/>
                <a:chExt cx="8447662" cy="211958"/>
              </a:xfrm>
            </p:grpSpPr>
            <p:sp>
              <p:nvSpPr>
                <p:cNvPr id="232" name="Ovale 231"/>
                <p:cNvSpPr/>
                <p:nvPr/>
              </p:nvSpPr>
              <p:spPr>
                <a:xfrm>
                  <a:off x="4396709" y="3382763"/>
                  <a:ext cx="198558" cy="171907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b="1" dirty="0" smtClean="0"/>
                </a:p>
              </p:txBody>
            </p:sp>
            <p:grpSp>
              <p:nvGrpSpPr>
                <p:cNvPr id="233" name="Gruppo 232"/>
                <p:cNvGrpSpPr/>
                <p:nvPr/>
              </p:nvGrpSpPr>
              <p:grpSpPr>
                <a:xfrm>
                  <a:off x="96300" y="3366185"/>
                  <a:ext cx="8447662" cy="211958"/>
                  <a:chOff x="96300" y="3366185"/>
                  <a:chExt cx="8447662" cy="211958"/>
                </a:xfrm>
              </p:grpSpPr>
              <p:sp>
                <p:nvSpPr>
                  <p:cNvPr id="234" name="CasellaDiTesto 233"/>
                  <p:cNvSpPr txBox="1"/>
                  <p:nvPr/>
                </p:nvSpPr>
                <p:spPr>
                  <a:xfrm>
                    <a:off x="4563520" y="3371772"/>
                    <a:ext cx="790975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700" dirty="0" smtClean="0"/>
                      <a:t>Alternative</a:t>
                    </a:r>
                    <a:endParaRPr lang="it-IT" sz="700" dirty="0"/>
                  </a:p>
                </p:txBody>
              </p:sp>
              <p:grpSp>
                <p:nvGrpSpPr>
                  <p:cNvPr id="235" name="Gruppo 234"/>
                  <p:cNvGrpSpPr/>
                  <p:nvPr/>
                </p:nvGrpSpPr>
                <p:grpSpPr>
                  <a:xfrm>
                    <a:off x="96300" y="3366185"/>
                    <a:ext cx="8447662" cy="211958"/>
                    <a:chOff x="44851" y="6463401"/>
                    <a:chExt cx="8447662" cy="211958"/>
                  </a:xfrm>
                </p:grpSpPr>
                <p:sp>
                  <p:nvSpPr>
                    <p:cNvPr id="236" name="CasellaDiTesto 235"/>
                    <p:cNvSpPr txBox="1"/>
                    <p:nvPr/>
                  </p:nvSpPr>
                  <p:spPr>
                    <a:xfrm>
                      <a:off x="3681286" y="6467363"/>
                      <a:ext cx="54535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700" dirty="0" smtClean="0"/>
                        <a:t>Data-base</a:t>
                      </a:r>
                      <a:endParaRPr lang="it-IT" sz="700" dirty="0"/>
                    </a:p>
                  </p:txBody>
                </p:sp>
                <p:grpSp>
                  <p:nvGrpSpPr>
                    <p:cNvPr id="237" name="Gruppo 236"/>
                    <p:cNvGrpSpPr/>
                    <p:nvPr/>
                  </p:nvGrpSpPr>
                  <p:grpSpPr>
                    <a:xfrm>
                      <a:off x="44851" y="6463401"/>
                      <a:ext cx="8447662" cy="211958"/>
                      <a:chOff x="-37699" y="6436327"/>
                      <a:chExt cx="8447662" cy="211958"/>
                    </a:xfrm>
                  </p:grpSpPr>
                  <p:pic>
                    <p:nvPicPr>
                      <p:cNvPr id="238" name="Immagine 237" descr="skd188257sdc.png"/>
                      <p:cNvPicPr>
                        <a:picLocks noChangeAspect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112030" y="6446541"/>
                        <a:ext cx="208652" cy="188216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239" name="CasellaDiTesto 238"/>
                      <p:cNvSpPr txBox="1"/>
                      <p:nvPr/>
                    </p:nvSpPr>
                    <p:spPr>
                      <a:xfrm>
                        <a:off x="6475842" y="6448230"/>
                        <a:ext cx="79097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Trasmissione</a:t>
                        </a:r>
                        <a:endParaRPr lang="it-IT" sz="700" dirty="0"/>
                      </a:p>
                    </p:txBody>
                  </p:sp>
                  <p:sp>
                    <p:nvSpPr>
                      <p:cNvPr id="240" name="CasellaDiTesto 239"/>
                      <p:cNvSpPr txBox="1"/>
                      <p:nvPr/>
                    </p:nvSpPr>
                    <p:spPr>
                      <a:xfrm>
                        <a:off x="1683781" y="6441880"/>
                        <a:ext cx="79097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Documenti</a:t>
                        </a:r>
                        <a:endParaRPr lang="it-IT" sz="700" dirty="0"/>
                      </a:p>
                    </p:txBody>
                  </p:sp>
                  <p:sp>
                    <p:nvSpPr>
                      <p:cNvPr id="241" name="CasellaDiTesto 240"/>
                      <p:cNvSpPr txBox="1"/>
                      <p:nvPr/>
                    </p:nvSpPr>
                    <p:spPr>
                      <a:xfrm>
                        <a:off x="-37699" y="6437114"/>
                        <a:ext cx="65043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b="1" dirty="0" smtClean="0"/>
                          <a:t>LEGENDA:</a:t>
                        </a:r>
                      </a:p>
                    </p:txBody>
                  </p:sp>
                  <p:sp>
                    <p:nvSpPr>
                      <p:cNvPr id="242" name="Processo 241"/>
                      <p:cNvSpPr/>
                      <p:nvPr/>
                    </p:nvSpPr>
                    <p:spPr>
                      <a:xfrm>
                        <a:off x="638352" y="6448229"/>
                        <a:ext cx="215154" cy="172823"/>
                      </a:xfrm>
                      <a:prstGeom prst="flowChartProcess">
                        <a:avLst/>
                      </a:prstGeom>
                    </p:spPr>
                    <p:style>
                      <a:lnRef idx="1">
                        <a:schemeClr val="accent3"/>
                      </a:lnRef>
                      <a:fillRef idx="2">
                        <a:schemeClr val="accent3"/>
                      </a:fillRef>
                      <a:effectRef idx="1">
                        <a:schemeClr val="accent3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endParaRPr lang="it-IT" sz="800" dirty="0" smtClean="0"/>
                      </a:p>
                    </p:txBody>
                  </p:sp>
                  <p:sp>
                    <p:nvSpPr>
                      <p:cNvPr id="243" name="CasellaDiTesto 242"/>
                      <p:cNvSpPr txBox="1"/>
                      <p:nvPr/>
                    </p:nvSpPr>
                    <p:spPr>
                      <a:xfrm>
                        <a:off x="819179" y="6445914"/>
                        <a:ext cx="609965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Azioni</a:t>
                        </a:r>
                        <a:endParaRPr lang="it-IT" sz="700" dirty="0"/>
                      </a:p>
                    </p:txBody>
                  </p:sp>
                  <p:sp>
                    <p:nvSpPr>
                      <p:cNvPr id="244" name="Documento multiplo 243"/>
                      <p:cNvSpPr/>
                      <p:nvPr/>
                    </p:nvSpPr>
                    <p:spPr>
                      <a:xfrm>
                        <a:off x="1429144" y="6455096"/>
                        <a:ext cx="283382" cy="182073"/>
                      </a:xfrm>
                      <a:prstGeom prst="flowChartMultidocument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2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 sz="800" dirty="0"/>
                      </a:p>
                    </p:txBody>
                  </p:sp>
                  <p:sp>
                    <p:nvSpPr>
                      <p:cNvPr id="245" name="CasellaDiTesto 244"/>
                      <p:cNvSpPr txBox="1"/>
                      <p:nvPr/>
                    </p:nvSpPr>
                    <p:spPr>
                      <a:xfrm>
                        <a:off x="5246712" y="6436327"/>
                        <a:ext cx="1113022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Procedura informatica</a:t>
                        </a:r>
                        <a:endParaRPr lang="it-IT" sz="700" dirty="0"/>
                      </a:p>
                    </p:txBody>
                  </p:sp>
                  <p:cxnSp>
                    <p:nvCxnSpPr>
                      <p:cNvPr id="246" name="Connettore 1 245"/>
                      <p:cNvCxnSpPr/>
                      <p:nvPr/>
                    </p:nvCxnSpPr>
                    <p:spPr>
                      <a:xfrm>
                        <a:off x="7256872" y="6554874"/>
                        <a:ext cx="149025" cy="0"/>
                      </a:xfrm>
                      <a:prstGeom prst="line">
                        <a:avLst/>
                      </a:prstGeom>
                      <a:ln w="9525" cmpd="sng">
                        <a:prstDash val="sysDash"/>
                      </a:ln>
                      <a:effectLst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7" name="Connettore 1 246"/>
                      <p:cNvCxnSpPr/>
                      <p:nvPr/>
                    </p:nvCxnSpPr>
                    <p:spPr>
                      <a:xfrm>
                        <a:off x="6367931" y="6554874"/>
                        <a:ext cx="155536" cy="0"/>
                      </a:xfrm>
                      <a:prstGeom prst="line">
                        <a:avLst/>
                      </a:prstGeom>
                      <a:ln w="9525" cmpd="sng"/>
                      <a:effectLst/>
                    </p:spPr>
                    <p:style>
                      <a:lnRef idx="2">
                        <a:schemeClr val="dk1"/>
                      </a:lnRef>
                      <a:fillRef idx="0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8" name="CasellaDiTesto 247"/>
                      <p:cNvSpPr txBox="1"/>
                      <p:nvPr/>
                    </p:nvSpPr>
                    <p:spPr>
                      <a:xfrm>
                        <a:off x="7351669" y="6439922"/>
                        <a:ext cx="1058294" cy="20005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t-IT" sz="700" dirty="0" smtClean="0"/>
                          <a:t>Elaborazione/Sequenza</a:t>
                        </a:r>
                        <a:endParaRPr lang="it-IT" sz="700" dirty="0"/>
                      </a:p>
                    </p:txBody>
                  </p:sp>
                </p:grpSp>
              </p:grpSp>
            </p:grpSp>
          </p:grpSp>
          <p:sp>
            <p:nvSpPr>
              <p:cNvPr id="249" name="Disco magnetico 248"/>
              <p:cNvSpPr/>
              <p:nvPr/>
            </p:nvSpPr>
            <p:spPr>
              <a:xfrm>
                <a:off x="3643939" y="6459405"/>
                <a:ext cx="214243" cy="203230"/>
              </a:xfrm>
              <a:prstGeom prst="flowChartMagneticDisk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 sz="800" dirty="0"/>
              </a:p>
            </p:txBody>
          </p:sp>
        </p:grpSp>
      </p:grpSp>
      <p:sp>
        <p:nvSpPr>
          <p:cNvPr id="2" name="CasellaDiTesto 1"/>
          <p:cNvSpPr txBox="1"/>
          <p:nvPr/>
        </p:nvSpPr>
        <p:spPr>
          <a:xfrm>
            <a:off x="8204200" y="6254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130" name="Disco magnetico 129"/>
          <p:cNvSpPr/>
          <p:nvPr/>
        </p:nvSpPr>
        <p:spPr>
          <a:xfrm>
            <a:off x="4534756" y="1554416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OSRA</a:t>
            </a:r>
          </a:p>
          <a:p>
            <a:pPr algn="ctr"/>
            <a:r>
              <a:rPr lang="it-IT" sz="700" dirty="0" smtClean="0"/>
              <a:t>Contabile</a:t>
            </a:r>
            <a:endParaRPr lang="it-IT" sz="700" dirty="0"/>
          </a:p>
        </p:txBody>
      </p:sp>
      <p:sp>
        <p:nvSpPr>
          <p:cNvPr id="136" name="Disco magnetico 135"/>
          <p:cNvSpPr/>
          <p:nvPr/>
        </p:nvSpPr>
        <p:spPr>
          <a:xfrm>
            <a:off x="5153867" y="5417415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OSRA</a:t>
            </a:r>
          </a:p>
          <a:p>
            <a:pPr algn="ctr"/>
            <a:r>
              <a:rPr lang="it-IT" sz="700" dirty="0" smtClean="0"/>
              <a:t>Contabile</a:t>
            </a:r>
            <a:endParaRPr lang="it-IT" sz="700" dirty="0"/>
          </a:p>
        </p:txBody>
      </p:sp>
      <p:sp>
        <p:nvSpPr>
          <p:cNvPr id="133" name="Disco magnetico 132"/>
          <p:cNvSpPr/>
          <p:nvPr/>
        </p:nvSpPr>
        <p:spPr>
          <a:xfrm>
            <a:off x="3540170" y="3683816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OSRA</a:t>
            </a:r>
          </a:p>
          <a:p>
            <a:pPr algn="ctr"/>
            <a:r>
              <a:rPr lang="it-IT" sz="700" dirty="0" smtClean="0"/>
              <a:t>Contabile</a:t>
            </a:r>
            <a:endParaRPr lang="it-IT" sz="700" dirty="0"/>
          </a:p>
        </p:txBody>
      </p:sp>
      <p:cxnSp>
        <p:nvCxnSpPr>
          <p:cNvPr id="135" name="Connettore 1 134"/>
          <p:cNvCxnSpPr>
            <a:stCxn id="133" idx="4"/>
            <a:endCxn id="74" idx="1"/>
          </p:cNvCxnSpPr>
          <p:nvPr/>
        </p:nvCxnSpPr>
        <p:spPr>
          <a:xfrm flipV="1">
            <a:off x="3960065" y="3858316"/>
            <a:ext cx="516507" cy="2263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4 140"/>
          <p:cNvCxnSpPr>
            <a:stCxn id="133" idx="3"/>
            <a:endCxn id="115" idx="1"/>
          </p:cNvCxnSpPr>
          <p:nvPr/>
        </p:nvCxnSpPr>
        <p:spPr>
          <a:xfrm rot="16200000" flipH="1">
            <a:off x="3925504" y="3861954"/>
            <a:ext cx="435964" cy="786737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>
            <a:stCxn id="121" idx="0"/>
            <a:endCxn id="118" idx="2"/>
          </p:cNvCxnSpPr>
          <p:nvPr/>
        </p:nvCxnSpPr>
        <p:spPr>
          <a:xfrm flipH="1" flipV="1">
            <a:off x="8177046" y="4755234"/>
            <a:ext cx="3768" cy="92469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1 130"/>
          <p:cNvCxnSpPr>
            <a:stCxn id="209" idx="0"/>
            <a:endCxn id="136" idx="3"/>
          </p:cNvCxnSpPr>
          <p:nvPr/>
        </p:nvCxnSpPr>
        <p:spPr>
          <a:xfrm flipH="1" flipV="1">
            <a:off x="5363815" y="5770940"/>
            <a:ext cx="6373" cy="10016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Processo 133"/>
          <p:cNvSpPr/>
          <p:nvPr/>
        </p:nvSpPr>
        <p:spPr>
          <a:xfrm>
            <a:off x="3586405" y="5884626"/>
            <a:ext cx="1197903" cy="268524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Selezionando il registro IVA secondo la tipologia di attività</a:t>
            </a:r>
            <a:endParaRPr lang="it-IT" sz="700" dirty="0" smtClean="0"/>
          </a:p>
        </p:txBody>
      </p:sp>
      <p:cxnSp>
        <p:nvCxnSpPr>
          <p:cNvPr id="137" name="Connettore 1 136"/>
          <p:cNvCxnSpPr/>
          <p:nvPr/>
        </p:nvCxnSpPr>
        <p:spPr>
          <a:xfrm flipH="1">
            <a:off x="3609027" y="5885723"/>
            <a:ext cx="2779" cy="267427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4753554" y="5885723"/>
            <a:ext cx="0" cy="267427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9" name="Connettore 1 138"/>
          <p:cNvCxnSpPr>
            <a:stCxn id="134" idx="3"/>
            <a:endCxn id="209" idx="1"/>
          </p:cNvCxnSpPr>
          <p:nvPr/>
        </p:nvCxnSpPr>
        <p:spPr>
          <a:xfrm>
            <a:off x="4784308" y="6018888"/>
            <a:ext cx="143146" cy="358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4 141"/>
          <p:cNvCxnSpPr>
            <a:endCxn id="210" idx="0"/>
          </p:cNvCxnSpPr>
          <p:nvPr/>
        </p:nvCxnSpPr>
        <p:spPr>
          <a:xfrm rot="10800000" flipV="1">
            <a:off x="3518378" y="5289550"/>
            <a:ext cx="5549144" cy="124144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66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339</Words>
  <Application>Microsoft Macintosh PowerPoint</Application>
  <PresentationFormat>Personalizzato</PresentationFormat>
  <Paragraphs>70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Ufficio Contabilità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Martina Oppedisano</cp:lastModifiedBy>
  <cp:revision>34</cp:revision>
  <dcterms:created xsi:type="dcterms:W3CDTF">2014-04-11T17:04:42Z</dcterms:created>
  <dcterms:modified xsi:type="dcterms:W3CDTF">2014-11-30T14:22:28Z</dcterms:modified>
</cp:coreProperties>
</file>