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0693400" cy="7561263"/>
  <p:notesSz cx="9872663" cy="6797675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018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2">
          <p15:clr>
            <a:srgbClr val="A4A3A4"/>
          </p15:clr>
        </p15:guide>
        <p15:guide id="2" pos="3110">
          <p15:clr>
            <a:srgbClr val="A4A3A4"/>
          </p15:clr>
        </p15:guide>
      </p15:notes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0" roundtripDataSignature="AMtx7mjmwHiJEUZOuv+1xihgCGdeWh1fv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8065CB5-0B92-4B60-84E4-169454EF6E31}">
  <a:tblStyle styleId="{38065CB5-0B92-4B60-84E4-169454EF6E31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8" d="100"/>
          <a:sy n="98" d="100"/>
        </p:scale>
        <p:origin x="1500" y="90"/>
      </p:cViewPr>
      <p:guideLst>
        <p:guide orient="horz" pos="2018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2142"/>
        <p:guide pos="311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20" Type="http://customschemas.google.com/relationships/presentationmetadata" Target="meta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1"/>
            <a:ext cx="4277082" cy="3404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850" tIns="45425" rIns="90850" bIns="45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5592518" y="1"/>
            <a:ext cx="4278614" cy="3404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850" tIns="45425" rIns="90850" bIns="45425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3135313" y="508000"/>
            <a:ext cx="36052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989258" y="3227072"/>
            <a:ext cx="7894148" cy="30629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850" tIns="45425" rIns="90850" bIns="45425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6455665"/>
            <a:ext cx="4277082" cy="3404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850" tIns="45425" rIns="90850" bIns="45425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5592518" y="6455665"/>
            <a:ext cx="4278614" cy="3404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850" tIns="45425" rIns="90850" bIns="4542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‹N›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:notes"/>
          <p:cNvSpPr txBox="1">
            <a:spLocks noGrp="1"/>
          </p:cNvSpPr>
          <p:nvPr>
            <p:ph type="sldNum" idx="12"/>
          </p:nvPr>
        </p:nvSpPr>
        <p:spPr>
          <a:xfrm>
            <a:off x="5592518" y="6455665"/>
            <a:ext cx="4278614" cy="3404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850" tIns="45425" rIns="90850" bIns="4542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 sz="1200">
                <a:solidFill>
                  <a:schemeClr val="dk1"/>
                </a:solidFill>
              </a:rPr>
              <a:t>1</a:t>
            </a:fld>
            <a:endParaRPr sz="1200">
              <a:solidFill>
                <a:schemeClr val="dk1"/>
              </a:solidFill>
            </a:endParaRPr>
          </a:p>
        </p:txBody>
      </p:sp>
      <p:sp>
        <p:nvSpPr>
          <p:cNvPr id="62" name="Google Shape;6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35313" y="508000"/>
            <a:ext cx="36052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63" name="Google Shape;63;p1:notes"/>
          <p:cNvSpPr txBox="1">
            <a:spLocks noGrp="1"/>
          </p:cNvSpPr>
          <p:nvPr>
            <p:ph type="body" idx="1"/>
          </p:nvPr>
        </p:nvSpPr>
        <p:spPr>
          <a:xfrm>
            <a:off x="989258" y="3227072"/>
            <a:ext cx="7894148" cy="30629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850" tIns="45425" rIns="90850" bIns="45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10:notes"/>
          <p:cNvSpPr txBox="1">
            <a:spLocks noGrp="1"/>
          </p:cNvSpPr>
          <p:nvPr>
            <p:ph type="sldNum" idx="12"/>
          </p:nvPr>
        </p:nvSpPr>
        <p:spPr>
          <a:xfrm>
            <a:off x="5592518" y="6455665"/>
            <a:ext cx="4278614" cy="3404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850" tIns="45425" rIns="90850" bIns="4542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 sz="1200">
                <a:solidFill>
                  <a:schemeClr val="dk1"/>
                </a:solidFill>
              </a:rPr>
              <a:t>10</a:t>
            </a:fld>
            <a:endParaRPr sz="1200">
              <a:solidFill>
                <a:schemeClr val="dk1"/>
              </a:solidFill>
            </a:endParaRPr>
          </a:p>
        </p:txBody>
      </p:sp>
      <p:sp>
        <p:nvSpPr>
          <p:cNvPr id="157" name="Google Shape;157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35313" y="508000"/>
            <a:ext cx="36052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58" name="Google Shape;158;p10:notes"/>
          <p:cNvSpPr txBox="1">
            <a:spLocks noGrp="1"/>
          </p:cNvSpPr>
          <p:nvPr>
            <p:ph type="body" idx="1"/>
          </p:nvPr>
        </p:nvSpPr>
        <p:spPr>
          <a:xfrm>
            <a:off x="989258" y="3227072"/>
            <a:ext cx="7894148" cy="30629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850" tIns="45425" rIns="90850" bIns="45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15:notes"/>
          <p:cNvSpPr txBox="1">
            <a:spLocks noGrp="1"/>
          </p:cNvSpPr>
          <p:nvPr>
            <p:ph type="sldNum" idx="12"/>
          </p:nvPr>
        </p:nvSpPr>
        <p:spPr>
          <a:xfrm>
            <a:off x="5592518" y="6455665"/>
            <a:ext cx="4278614" cy="3404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850" tIns="45425" rIns="90850" bIns="4542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 sz="1200">
                <a:solidFill>
                  <a:schemeClr val="dk1"/>
                </a:solidFill>
              </a:rPr>
              <a:t>11</a:t>
            </a:fld>
            <a:endParaRPr sz="1200">
              <a:solidFill>
                <a:schemeClr val="dk1"/>
              </a:solidFill>
            </a:endParaRPr>
          </a:p>
        </p:txBody>
      </p:sp>
      <p:sp>
        <p:nvSpPr>
          <p:cNvPr id="197" name="Google Shape;197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35313" y="508000"/>
            <a:ext cx="36052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98" name="Google Shape;198;p15:notes"/>
          <p:cNvSpPr txBox="1">
            <a:spLocks noGrp="1"/>
          </p:cNvSpPr>
          <p:nvPr>
            <p:ph type="body" idx="1"/>
          </p:nvPr>
        </p:nvSpPr>
        <p:spPr>
          <a:xfrm>
            <a:off x="989258" y="3227072"/>
            <a:ext cx="7894148" cy="30629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850" tIns="45425" rIns="90850" bIns="45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00000"/>
              </a:lnSpc>
              <a:spcBef>
                <a:spcPts val="357"/>
              </a:spcBef>
              <a:spcAft>
                <a:spcPts val="0"/>
              </a:spcAft>
              <a:buSzPts val="1400"/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16:notes"/>
          <p:cNvSpPr txBox="1">
            <a:spLocks noGrp="1"/>
          </p:cNvSpPr>
          <p:nvPr>
            <p:ph type="body" idx="1"/>
          </p:nvPr>
        </p:nvSpPr>
        <p:spPr>
          <a:xfrm>
            <a:off x="989258" y="3227072"/>
            <a:ext cx="7894148" cy="30629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850" tIns="45425" rIns="90850" bIns="45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57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12" name="Google Shape;212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35313" y="508000"/>
            <a:ext cx="36052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17:notes"/>
          <p:cNvSpPr txBox="1">
            <a:spLocks noGrp="1"/>
          </p:cNvSpPr>
          <p:nvPr>
            <p:ph type="sldNum" idx="12"/>
          </p:nvPr>
        </p:nvSpPr>
        <p:spPr>
          <a:xfrm>
            <a:off x="5592518" y="6455665"/>
            <a:ext cx="4278614" cy="3404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850" tIns="45425" rIns="90850" bIns="4542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 sz="1200">
                <a:solidFill>
                  <a:schemeClr val="dk1"/>
                </a:solidFill>
              </a:rPr>
              <a:t>13</a:t>
            </a:fld>
            <a:endParaRPr sz="1200">
              <a:solidFill>
                <a:schemeClr val="dk1"/>
              </a:solidFill>
            </a:endParaRPr>
          </a:p>
        </p:txBody>
      </p:sp>
      <p:sp>
        <p:nvSpPr>
          <p:cNvPr id="220" name="Google Shape;220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35313" y="508000"/>
            <a:ext cx="36052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21" name="Google Shape;221;p17:notes"/>
          <p:cNvSpPr txBox="1">
            <a:spLocks noGrp="1"/>
          </p:cNvSpPr>
          <p:nvPr>
            <p:ph type="body" idx="1"/>
          </p:nvPr>
        </p:nvSpPr>
        <p:spPr>
          <a:xfrm>
            <a:off x="989258" y="3227072"/>
            <a:ext cx="7894148" cy="30629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850" tIns="45425" rIns="90850" bIns="45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2:notes"/>
          <p:cNvSpPr txBox="1">
            <a:spLocks noGrp="1"/>
          </p:cNvSpPr>
          <p:nvPr>
            <p:ph type="sldNum" idx="12"/>
          </p:nvPr>
        </p:nvSpPr>
        <p:spPr>
          <a:xfrm>
            <a:off x="5592518" y="6455665"/>
            <a:ext cx="4278614" cy="3404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850" tIns="45425" rIns="90850" bIns="4542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 sz="1200">
                <a:solidFill>
                  <a:schemeClr val="dk1"/>
                </a:solidFill>
              </a:rPr>
              <a:t>2</a:t>
            </a:fld>
            <a:endParaRPr sz="1200">
              <a:solidFill>
                <a:schemeClr val="dk1"/>
              </a:solidFill>
            </a:endParaRPr>
          </a:p>
        </p:txBody>
      </p:sp>
      <p:sp>
        <p:nvSpPr>
          <p:cNvPr id="69" name="Google Shape;6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35313" y="508000"/>
            <a:ext cx="36052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70" name="Google Shape;70;p2:notes"/>
          <p:cNvSpPr txBox="1">
            <a:spLocks noGrp="1"/>
          </p:cNvSpPr>
          <p:nvPr>
            <p:ph type="body" idx="1"/>
          </p:nvPr>
        </p:nvSpPr>
        <p:spPr>
          <a:xfrm>
            <a:off x="989258" y="3227072"/>
            <a:ext cx="7894148" cy="30629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850" tIns="45425" rIns="90850" bIns="45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3:notes"/>
          <p:cNvSpPr txBox="1">
            <a:spLocks noGrp="1"/>
          </p:cNvSpPr>
          <p:nvPr>
            <p:ph type="sldNum" idx="12"/>
          </p:nvPr>
        </p:nvSpPr>
        <p:spPr>
          <a:xfrm>
            <a:off x="5592518" y="6455665"/>
            <a:ext cx="4278614" cy="3404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850" tIns="45425" rIns="90850" bIns="4542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 sz="1200">
                <a:solidFill>
                  <a:schemeClr val="dk1"/>
                </a:solidFill>
              </a:rPr>
              <a:t>3</a:t>
            </a:fld>
            <a:endParaRPr sz="1200">
              <a:solidFill>
                <a:schemeClr val="dk1"/>
              </a:solidFill>
            </a:endParaRPr>
          </a:p>
        </p:txBody>
      </p:sp>
      <p:sp>
        <p:nvSpPr>
          <p:cNvPr id="79" name="Google Shape;79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35313" y="508000"/>
            <a:ext cx="36052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80" name="Google Shape;80;p3:notes"/>
          <p:cNvSpPr txBox="1">
            <a:spLocks noGrp="1"/>
          </p:cNvSpPr>
          <p:nvPr>
            <p:ph type="body" idx="1"/>
          </p:nvPr>
        </p:nvSpPr>
        <p:spPr>
          <a:xfrm>
            <a:off x="989258" y="3227072"/>
            <a:ext cx="7894148" cy="30629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850" tIns="45425" rIns="90850" bIns="45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4:notes"/>
          <p:cNvSpPr txBox="1">
            <a:spLocks noGrp="1"/>
          </p:cNvSpPr>
          <p:nvPr>
            <p:ph type="sldNum" idx="12"/>
          </p:nvPr>
        </p:nvSpPr>
        <p:spPr>
          <a:xfrm>
            <a:off x="5592518" y="6455665"/>
            <a:ext cx="4278614" cy="3404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850" tIns="45425" rIns="90850" bIns="4542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 sz="1200">
                <a:solidFill>
                  <a:schemeClr val="dk1"/>
                </a:solidFill>
              </a:rPr>
              <a:t>4</a:t>
            </a:fld>
            <a:endParaRPr sz="1200">
              <a:solidFill>
                <a:schemeClr val="dk1"/>
              </a:solidFill>
            </a:endParaRPr>
          </a:p>
        </p:txBody>
      </p:sp>
      <p:sp>
        <p:nvSpPr>
          <p:cNvPr id="90" name="Google Shape;90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35313" y="508000"/>
            <a:ext cx="36052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91" name="Google Shape;91;p4:notes"/>
          <p:cNvSpPr txBox="1">
            <a:spLocks noGrp="1"/>
          </p:cNvSpPr>
          <p:nvPr>
            <p:ph type="body" idx="1"/>
          </p:nvPr>
        </p:nvSpPr>
        <p:spPr>
          <a:xfrm>
            <a:off x="989258" y="3227072"/>
            <a:ext cx="7894148" cy="30629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850" tIns="45425" rIns="90850" bIns="45425" anchor="t" anchorCtr="0">
            <a:noAutofit/>
          </a:bodyPr>
          <a:lstStyle/>
          <a:p>
            <a:pPr marL="166401" lvl="0" indent="-9081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5:notes"/>
          <p:cNvSpPr txBox="1">
            <a:spLocks noGrp="1"/>
          </p:cNvSpPr>
          <p:nvPr>
            <p:ph type="sldNum" idx="12"/>
          </p:nvPr>
        </p:nvSpPr>
        <p:spPr>
          <a:xfrm>
            <a:off x="5592518" y="6455665"/>
            <a:ext cx="4278614" cy="3404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850" tIns="45425" rIns="90850" bIns="4542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 sz="1200">
                <a:solidFill>
                  <a:schemeClr val="dk1"/>
                </a:solidFill>
              </a:rPr>
              <a:t>5</a:t>
            </a:fld>
            <a:endParaRPr sz="1200">
              <a:solidFill>
                <a:schemeClr val="dk1"/>
              </a:solidFill>
            </a:endParaRPr>
          </a:p>
        </p:txBody>
      </p:sp>
      <p:sp>
        <p:nvSpPr>
          <p:cNvPr id="101" name="Google Shape;101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35313" y="508000"/>
            <a:ext cx="36052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02" name="Google Shape;102;p5:notes"/>
          <p:cNvSpPr txBox="1">
            <a:spLocks noGrp="1"/>
          </p:cNvSpPr>
          <p:nvPr>
            <p:ph type="body" idx="1"/>
          </p:nvPr>
        </p:nvSpPr>
        <p:spPr>
          <a:xfrm>
            <a:off x="989258" y="3227072"/>
            <a:ext cx="7894148" cy="30629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850" tIns="45425" rIns="90850" bIns="45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6:notes"/>
          <p:cNvSpPr txBox="1">
            <a:spLocks noGrp="1"/>
          </p:cNvSpPr>
          <p:nvPr>
            <p:ph type="sldNum" idx="12"/>
          </p:nvPr>
        </p:nvSpPr>
        <p:spPr>
          <a:xfrm>
            <a:off x="5592518" y="6455665"/>
            <a:ext cx="4278614" cy="3404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850" tIns="45425" rIns="90850" bIns="4542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 sz="1200">
                <a:solidFill>
                  <a:schemeClr val="dk1"/>
                </a:solidFill>
              </a:rPr>
              <a:t>6</a:t>
            </a:fld>
            <a:endParaRPr sz="1200">
              <a:solidFill>
                <a:schemeClr val="dk1"/>
              </a:solidFill>
            </a:endParaRPr>
          </a:p>
        </p:txBody>
      </p:sp>
      <p:sp>
        <p:nvSpPr>
          <p:cNvPr id="113" name="Google Shape;113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35313" y="508000"/>
            <a:ext cx="36052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14" name="Google Shape;114;p6:notes"/>
          <p:cNvSpPr txBox="1">
            <a:spLocks noGrp="1"/>
          </p:cNvSpPr>
          <p:nvPr>
            <p:ph type="body" idx="1"/>
          </p:nvPr>
        </p:nvSpPr>
        <p:spPr>
          <a:xfrm>
            <a:off x="989258" y="3227072"/>
            <a:ext cx="7894148" cy="30629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850" tIns="45425" rIns="90850" bIns="45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7:notes"/>
          <p:cNvSpPr txBox="1">
            <a:spLocks noGrp="1"/>
          </p:cNvSpPr>
          <p:nvPr>
            <p:ph type="sldNum" idx="12"/>
          </p:nvPr>
        </p:nvSpPr>
        <p:spPr>
          <a:xfrm>
            <a:off x="5592518" y="6455665"/>
            <a:ext cx="4278614" cy="3404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850" tIns="45425" rIns="90850" bIns="4542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 sz="1200">
                <a:solidFill>
                  <a:schemeClr val="dk1"/>
                </a:solidFill>
              </a:rPr>
              <a:t>7</a:t>
            </a:fld>
            <a:endParaRPr sz="1200">
              <a:solidFill>
                <a:schemeClr val="dk1"/>
              </a:solidFill>
            </a:endParaRPr>
          </a:p>
        </p:txBody>
      </p:sp>
      <p:sp>
        <p:nvSpPr>
          <p:cNvPr id="124" name="Google Shape;124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35313" y="508000"/>
            <a:ext cx="36052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25" name="Google Shape;125;p7:notes"/>
          <p:cNvSpPr txBox="1">
            <a:spLocks noGrp="1"/>
          </p:cNvSpPr>
          <p:nvPr>
            <p:ph type="body" idx="1"/>
          </p:nvPr>
        </p:nvSpPr>
        <p:spPr>
          <a:xfrm>
            <a:off x="989258" y="3227072"/>
            <a:ext cx="7894148" cy="30629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850" tIns="45425" rIns="90850" bIns="45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8:notes"/>
          <p:cNvSpPr txBox="1">
            <a:spLocks noGrp="1"/>
          </p:cNvSpPr>
          <p:nvPr>
            <p:ph type="sldNum" idx="12"/>
          </p:nvPr>
        </p:nvSpPr>
        <p:spPr>
          <a:xfrm>
            <a:off x="5592518" y="6455665"/>
            <a:ext cx="4278614" cy="3404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850" tIns="45425" rIns="90850" bIns="4542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 sz="1200">
                <a:solidFill>
                  <a:schemeClr val="dk1"/>
                </a:solidFill>
              </a:rPr>
              <a:t>8</a:t>
            </a:fld>
            <a:endParaRPr sz="1200">
              <a:solidFill>
                <a:schemeClr val="dk1"/>
              </a:solidFill>
            </a:endParaRPr>
          </a:p>
        </p:txBody>
      </p:sp>
      <p:sp>
        <p:nvSpPr>
          <p:cNvPr id="135" name="Google Shape;135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35313" y="508000"/>
            <a:ext cx="36052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36" name="Google Shape;136;p8:notes"/>
          <p:cNvSpPr txBox="1">
            <a:spLocks noGrp="1"/>
          </p:cNvSpPr>
          <p:nvPr>
            <p:ph type="body" idx="1"/>
          </p:nvPr>
        </p:nvSpPr>
        <p:spPr>
          <a:xfrm>
            <a:off x="989258" y="3227072"/>
            <a:ext cx="7894148" cy="30629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850" tIns="45425" rIns="90850" bIns="45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9:notes"/>
          <p:cNvSpPr txBox="1">
            <a:spLocks noGrp="1"/>
          </p:cNvSpPr>
          <p:nvPr>
            <p:ph type="sldNum" idx="12"/>
          </p:nvPr>
        </p:nvSpPr>
        <p:spPr>
          <a:xfrm>
            <a:off x="5592518" y="6455665"/>
            <a:ext cx="4278614" cy="3404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850" tIns="45425" rIns="90850" bIns="4542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 sz="1200">
                <a:solidFill>
                  <a:schemeClr val="dk1"/>
                </a:solidFill>
              </a:rPr>
              <a:t>9</a:t>
            </a:fld>
            <a:endParaRPr sz="1200">
              <a:solidFill>
                <a:schemeClr val="dk1"/>
              </a:solidFill>
            </a:endParaRPr>
          </a:p>
        </p:txBody>
      </p:sp>
      <p:sp>
        <p:nvSpPr>
          <p:cNvPr id="146" name="Google Shape;146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35313" y="508000"/>
            <a:ext cx="36052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47" name="Google Shape;147;p9:notes"/>
          <p:cNvSpPr txBox="1">
            <a:spLocks noGrp="1"/>
          </p:cNvSpPr>
          <p:nvPr>
            <p:ph type="body" idx="1"/>
          </p:nvPr>
        </p:nvSpPr>
        <p:spPr>
          <a:xfrm>
            <a:off x="989258" y="3227072"/>
            <a:ext cx="7894148" cy="30629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850" tIns="45425" rIns="90850" bIns="45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titolo" type="title">
  <p:cSld name="TITLE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19"/>
          <p:cNvSpPr txBox="1">
            <a:spLocks noGrp="1"/>
          </p:cNvSpPr>
          <p:nvPr>
            <p:ph type="ctrTitle"/>
          </p:nvPr>
        </p:nvSpPr>
        <p:spPr>
          <a:xfrm>
            <a:off x="801688" y="2349500"/>
            <a:ext cx="9090025" cy="16208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300" tIns="52150" rIns="104300" bIns="5215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19"/>
          <p:cNvSpPr txBox="1">
            <a:spLocks noGrp="1"/>
          </p:cNvSpPr>
          <p:nvPr>
            <p:ph type="subTitle" idx="1"/>
          </p:nvPr>
        </p:nvSpPr>
        <p:spPr>
          <a:xfrm>
            <a:off x="1603375" y="4284663"/>
            <a:ext cx="7486650" cy="1931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300" tIns="52150" rIns="104300" bIns="5215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74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/>
            </a:lvl1pPr>
            <a:lvl2pPr lvl="1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/>
            </a:lvl2pPr>
            <a:lvl3pPr lvl="2" algn="ctr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None/>
              <a:defRPr/>
            </a:lvl3pPr>
            <a:lvl4pPr lvl="3" algn="ctr">
              <a:lnSpc>
                <a:spcPct val="100000"/>
              </a:lnSpc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None/>
              <a:defRPr/>
            </a:lvl4pPr>
            <a:lvl5pPr lvl="4" algn="ctr">
              <a:lnSpc>
                <a:spcPct val="100000"/>
              </a:lnSpc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None/>
              <a:defRPr/>
            </a:lvl5pPr>
            <a:lvl6pPr lvl="5" algn="ctr">
              <a:lnSpc>
                <a:spcPct val="100000"/>
              </a:lnSpc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None/>
              <a:defRPr/>
            </a:lvl6pPr>
            <a:lvl7pPr lvl="6" algn="ctr">
              <a:lnSpc>
                <a:spcPct val="100000"/>
              </a:lnSpc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None/>
              <a:defRPr/>
            </a:lvl7pPr>
            <a:lvl8pPr lvl="7" algn="ctr">
              <a:lnSpc>
                <a:spcPct val="100000"/>
              </a:lnSpc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None/>
              <a:defRPr/>
            </a:lvl8pPr>
            <a:lvl9pPr lvl="8" algn="ctr">
              <a:lnSpc>
                <a:spcPct val="100000"/>
              </a:lnSpc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19"/>
          <p:cNvSpPr txBox="1">
            <a:spLocks noGrp="1"/>
          </p:cNvSpPr>
          <p:nvPr>
            <p:ph type="ftr" idx="11"/>
          </p:nvPr>
        </p:nvSpPr>
        <p:spPr>
          <a:xfrm>
            <a:off x="547688" y="6877050"/>
            <a:ext cx="9598025" cy="5254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300" tIns="52150" rIns="104300" bIns="5215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e testo verticale" type="vertTx">
  <p:cSld name="VERTICAL_TEXT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28"/>
          <p:cNvSpPr txBox="1">
            <a:spLocks noGrp="1"/>
          </p:cNvSpPr>
          <p:nvPr>
            <p:ph type="title"/>
          </p:nvPr>
        </p:nvSpPr>
        <p:spPr>
          <a:xfrm>
            <a:off x="534988" y="303213"/>
            <a:ext cx="9623425" cy="1260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300" tIns="52150" rIns="104300" bIns="5215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28"/>
          <p:cNvSpPr txBox="1">
            <a:spLocks noGrp="1"/>
          </p:cNvSpPr>
          <p:nvPr>
            <p:ph type="body" idx="1"/>
          </p:nvPr>
        </p:nvSpPr>
        <p:spPr>
          <a:xfrm rot="5400000">
            <a:off x="2851151" y="-552449"/>
            <a:ext cx="4991100" cy="9623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300" tIns="52150" rIns="104300" bIns="52150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55" name="Google Shape;55;p28"/>
          <p:cNvSpPr txBox="1">
            <a:spLocks noGrp="1"/>
          </p:cNvSpPr>
          <p:nvPr>
            <p:ph type="ftr" idx="11"/>
          </p:nvPr>
        </p:nvSpPr>
        <p:spPr>
          <a:xfrm>
            <a:off x="547688" y="6877050"/>
            <a:ext cx="9598025" cy="5254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300" tIns="52150" rIns="104300" bIns="5215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olo e testo verticale" type="vertTitleAndTx">
  <p:cSld name="VERTICAL_TITLE_AND_VERTICAL_TEXT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29"/>
          <p:cNvSpPr txBox="1">
            <a:spLocks noGrp="1"/>
          </p:cNvSpPr>
          <p:nvPr>
            <p:ph type="title"/>
          </p:nvPr>
        </p:nvSpPr>
        <p:spPr>
          <a:xfrm rot="5400000">
            <a:off x="5730082" y="2326481"/>
            <a:ext cx="6451600" cy="2405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300" tIns="52150" rIns="104300" bIns="5215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29"/>
          <p:cNvSpPr txBox="1">
            <a:spLocks noGrp="1"/>
          </p:cNvSpPr>
          <p:nvPr>
            <p:ph type="body" idx="1"/>
          </p:nvPr>
        </p:nvSpPr>
        <p:spPr>
          <a:xfrm rot="5400000">
            <a:off x="842169" y="-3968"/>
            <a:ext cx="6451600" cy="706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300" tIns="52150" rIns="104300" bIns="52150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59" name="Google Shape;59;p29"/>
          <p:cNvSpPr txBox="1">
            <a:spLocks noGrp="1"/>
          </p:cNvSpPr>
          <p:nvPr>
            <p:ph type="ftr" idx="11"/>
          </p:nvPr>
        </p:nvSpPr>
        <p:spPr>
          <a:xfrm>
            <a:off x="547688" y="6877050"/>
            <a:ext cx="9598025" cy="5254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300" tIns="52150" rIns="104300" bIns="5215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e contenuto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20"/>
          <p:cNvSpPr txBox="1">
            <a:spLocks noGrp="1"/>
          </p:cNvSpPr>
          <p:nvPr>
            <p:ph type="title"/>
          </p:nvPr>
        </p:nvSpPr>
        <p:spPr>
          <a:xfrm>
            <a:off x="534988" y="303213"/>
            <a:ext cx="9623425" cy="1260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300" tIns="52150" rIns="104300" bIns="5215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0"/>
          <p:cNvSpPr txBox="1">
            <a:spLocks noGrp="1"/>
          </p:cNvSpPr>
          <p:nvPr>
            <p:ph type="body" idx="1"/>
          </p:nvPr>
        </p:nvSpPr>
        <p:spPr>
          <a:xfrm>
            <a:off x="534988" y="1763713"/>
            <a:ext cx="9623425" cy="499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300" tIns="52150" rIns="104300" bIns="52150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20" name="Google Shape;20;p20"/>
          <p:cNvSpPr txBox="1">
            <a:spLocks noGrp="1"/>
          </p:cNvSpPr>
          <p:nvPr>
            <p:ph type="ftr" idx="11"/>
          </p:nvPr>
        </p:nvSpPr>
        <p:spPr>
          <a:xfrm>
            <a:off x="547688" y="6877050"/>
            <a:ext cx="9598025" cy="5254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300" tIns="52150" rIns="104300" bIns="5215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testazione sezione" type="secHead">
  <p:cSld name="SECTION_HEADER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21"/>
          <p:cNvSpPr txBox="1">
            <a:spLocks noGrp="1"/>
          </p:cNvSpPr>
          <p:nvPr>
            <p:ph type="title"/>
          </p:nvPr>
        </p:nvSpPr>
        <p:spPr>
          <a:xfrm>
            <a:off x="844550" y="4859338"/>
            <a:ext cx="9090025" cy="1501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300" tIns="52150" rIns="104300" bIns="5215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21"/>
          <p:cNvSpPr txBox="1">
            <a:spLocks noGrp="1"/>
          </p:cNvSpPr>
          <p:nvPr>
            <p:ph type="body" idx="1"/>
          </p:nvPr>
        </p:nvSpPr>
        <p:spPr>
          <a:xfrm>
            <a:off x="844550" y="3205163"/>
            <a:ext cx="9090025" cy="1654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300" tIns="52150" rIns="104300" bIns="52150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/>
            </a:lvl1pPr>
            <a:lvl2pPr marL="914400" lvl="1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/>
            </a:lvl2pPr>
            <a:lvl3pPr marL="1371600" lvl="2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/>
            </a:lvl3pPr>
            <a:lvl4pPr marL="1828800" lvl="3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4pPr>
            <a:lvl5pPr marL="2286000" lvl="4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5pPr>
            <a:lvl6pPr marL="2743200" lvl="5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6pPr>
            <a:lvl7pPr marL="3200400" lvl="6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7pPr>
            <a:lvl8pPr marL="3657600" lvl="7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8pPr>
            <a:lvl9pPr marL="4114800" lvl="8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9pPr>
          </a:lstStyle>
          <a:p>
            <a:endParaRPr/>
          </a:p>
        </p:txBody>
      </p:sp>
      <p:sp>
        <p:nvSpPr>
          <p:cNvPr id="24" name="Google Shape;24;p21"/>
          <p:cNvSpPr txBox="1">
            <a:spLocks noGrp="1"/>
          </p:cNvSpPr>
          <p:nvPr>
            <p:ph type="ftr" idx="11"/>
          </p:nvPr>
        </p:nvSpPr>
        <p:spPr>
          <a:xfrm>
            <a:off x="547688" y="6877050"/>
            <a:ext cx="9598025" cy="5254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300" tIns="52150" rIns="104300" bIns="5215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e contenuti" type="twoObj">
  <p:cSld name="TWO_OBJECT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22"/>
          <p:cNvSpPr txBox="1">
            <a:spLocks noGrp="1"/>
          </p:cNvSpPr>
          <p:nvPr>
            <p:ph type="title"/>
          </p:nvPr>
        </p:nvSpPr>
        <p:spPr>
          <a:xfrm>
            <a:off x="534988" y="303213"/>
            <a:ext cx="9623425" cy="1260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300" tIns="52150" rIns="104300" bIns="5215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22"/>
          <p:cNvSpPr txBox="1">
            <a:spLocks noGrp="1"/>
          </p:cNvSpPr>
          <p:nvPr>
            <p:ph type="body" idx="1"/>
          </p:nvPr>
        </p:nvSpPr>
        <p:spPr>
          <a:xfrm>
            <a:off x="534988" y="1763713"/>
            <a:ext cx="4735512" cy="499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300" tIns="52150" rIns="104300" bIns="52150" anchor="t" anchorCtr="0">
            <a:noAutofit/>
          </a:bodyPr>
          <a:lstStyle>
            <a:lvl1pPr marL="45720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9pPr>
          </a:lstStyle>
          <a:p>
            <a:endParaRPr/>
          </a:p>
        </p:txBody>
      </p:sp>
      <p:sp>
        <p:nvSpPr>
          <p:cNvPr id="28" name="Google Shape;28;p22"/>
          <p:cNvSpPr txBox="1">
            <a:spLocks noGrp="1"/>
          </p:cNvSpPr>
          <p:nvPr>
            <p:ph type="body" idx="2"/>
          </p:nvPr>
        </p:nvSpPr>
        <p:spPr>
          <a:xfrm>
            <a:off x="5422900" y="1763713"/>
            <a:ext cx="4735513" cy="499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300" tIns="52150" rIns="104300" bIns="52150" anchor="t" anchorCtr="0">
            <a:noAutofit/>
          </a:bodyPr>
          <a:lstStyle>
            <a:lvl1pPr marL="45720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9pPr>
          </a:lstStyle>
          <a:p>
            <a:endParaRPr/>
          </a:p>
        </p:txBody>
      </p:sp>
      <p:sp>
        <p:nvSpPr>
          <p:cNvPr id="29" name="Google Shape;29;p22"/>
          <p:cNvSpPr txBox="1">
            <a:spLocks noGrp="1"/>
          </p:cNvSpPr>
          <p:nvPr>
            <p:ph type="ftr" idx="11"/>
          </p:nvPr>
        </p:nvSpPr>
        <p:spPr>
          <a:xfrm>
            <a:off x="547688" y="6877050"/>
            <a:ext cx="9598025" cy="5254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300" tIns="52150" rIns="104300" bIns="5215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fronto" type="twoTxTwoObj">
  <p:cSld name="TWO_OBJECTS_WITH_TEXT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23"/>
          <p:cNvSpPr txBox="1">
            <a:spLocks noGrp="1"/>
          </p:cNvSpPr>
          <p:nvPr>
            <p:ph type="title"/>
          </p:nvPr>
        </p:nvSpPr>
        <p:spPr>
          <a:xfrm>
            <a:off x="534988" y="303213"/>
            <a:ext cx="9623425" cy="1260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300" tIns="52150" rIns="104300" bIns="5215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23"/>
          <p:cNvSpPr txBox="1">
            <a:spLocks noGrp="1"/>
          </p:cNvSpPr>
          <p:nvPr>
            <p:ph type="body" idx="1"/>
          </p:nvPr>
        </p:nvSpPr>
        <p:spPr>
          <a:xfrm>
            <a:off x="534988" y="1692275"/>
            <a:ext cx="4724400" cy="704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300" tIns="52150" rIns="104300" bIns="52150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9pPr>
          </a:lstStyle>
          <a:p>
            <a:endParaRPr/>
          </a:p>
        </p:txBody>
      </p:sp>
      <p:sp>
        <p:nvSpPr>
          <p:cNvPr id="33" name="Google Shape;33;p23"/>
          <p:cNvSpPr txBox="1">
            <a:spLocks noGrp="1"/>
          </p:cNvSpPr>
          <p:nvPr>
            <p:ph type="body" idx="2"/>
          </p:nvPr>
        </p:nvSpPr>
        <p:spPr>
          <a:xfrm>
            <a:off x="534988" y="2397125"/>
            <a:ext cx="4724400" cy="43576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300" tIns="52150" rIns="104300" bIns="52150" anchor="t" anchorCtr="0">
            <a:no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9pPr>
          </a:lstStyle>
          <a:p>
            <a:endParaRPr/>
          </a:p>
        </p:txBody>
      </p:sp>
      <p:sp>
        <p:nvSpPr>
          <p:cNvPr id="34" name="Google Shape;34;p23"/>
          <p:cNvSpPr txBox="1">
            <a:spLocks noGrp="1"/>
          </p:cNvSpPr>
          <p:nvPr>
            <p:ph type="body" idx="3"/>
          </p:nvPr>
        </p:nvSpPr>
        <p:spPr>
          <a:xfrm>
            <a:off x="5432425" y="1692275"/>
            <a:ext cx="4725988" cy="704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300" tIns="52150" rIns="104300" bIns="52150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9pPr>
          </a:lstStyle>
          <a:p>
            <a:endParaRPr/>
          </a:p>
        </p:txBody>
      </p:sp>
      <p:sp>
        <p:nvSpPr>
          <p:cNvPr id="35" name="Google Shape;35;p23"/>
          <p:cNvSpPr txBox="1">
            <a:spLocks noGrp="1"/>
          </p:cNvSpPr>
          <p:nvPr>
            <p:ph type="body" idx="4"/>
          </p:nvPr>
        </p:nvSpPr>
        <p:spPr>
          <a:xfrm>
            <a:off x="5432425" y="2397125"/>
            <a:ext cx="4725988" cy="43576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300" tIns="52150" rIns="104300" bIns="52150" anchor="t" anchorCtr="0">
            <a:no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9pPr>
          </a:lstStyle>
          <a:p>
            <a:endParaRPr/>
          </a:p>
        </p:txBody>
      </p:sp>
      <p:sp>
        <p:nvSpPr>
          <p:cNvPr id="36" name="Google Shape;36;p23"/>
          <p:cNvSpPr txBox="1">
            <a:spLocks noGrp="1"/>
          </p:cNvSpPr>
          <p:nvPr>
            <p:ph type="ftr" idx="11"/>
          </p:nvPr>
        </p:nvSpPr>
        <p:spPr>
          <a:xfrm>
            <a:off x="547688" y="6877050"/>
            <a:ext cx="9598025" cy="5254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300" tIns="52150" rIns="104300" bIns="5215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titolo" type="titleOnly">
  <p:cSld name="TITLE_ONLY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24"/>
          <p:cNvSpPr txBox="1">
            <a:spLocks noGrp="1"/>
          </p:cNvSpPr>
          <p:nvPr>
            <p:ph type="title"/>
          </p:nvPr>
        </p:nvSpPr>
        <p:spPr>
          <a:xfrm>
            <a:off x="534988" y="303213"/>
            <a:ext cx="9623425" cy="1260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300" tIns="52150" rIns="104300" bIns="5215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24"/>
          <p:cNvSpPr txBox="1">
            <a:spLocks noGrp="1"/>
          </p:cNvSpPr>
          <p:nvPr>
            <p:ph type="ftr" idx="11"/>
          </p:nvPr>
        </p:nvSpPr>
        <p:spPr>
          <a:xfrm>
            <a:off x="547688" y="6877050"/>
            <a:ext cx="9598025" cy="5254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300" tIns="52150" rIns="104300" bIns="5215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uota" type="blank">
  <p:cSld name="BLANK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25"/>
          <p:cNvSpPr txBox="1">
            <a:spLocks noGrp="1"/>
          </p:cNvSpPr>
          <p:nvPr>
            <p:ph type="ftr" idx="11"/>
          </p:nvPr>
        </p:nvSpPr>
        <p:spPr>
          <a:xfrm>
            <a:off x="547688" y="6877050"/>
            <a:ext cx="9598025" cy="5254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300" tIns="52150" rIns="104300" bIns="5215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uto con didascalia" type="objTx">
  <p:cSld name="OBJECT_WITH_CAPTION_TEX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26"/>
          <p:cNvSpPr txBox="1">
            <a:spLocks noGrp="1"/>
          </p:cNvSpPr>
          <p:nvPr>
            <p:ph type="title"/>
          </p:nvPr>
        </p:nvSpPr>
        <p:spPr>
          <a:xfrm>
            <a:off x="534988" y="301625"/>
            <a:ext cx="3517900" cy="1281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300" tIns="52150" rIns="104300" bIns="5215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26"/>
          <p:cNvSpPr txBox="1">
            <a:spLocks noGrp="1"/>
          </p:cNvSpPr>
          <p:nvPr>
            <p:ph type="body" idx="1"/>
          </p:nvPr>
        </p:nvSpPr>
        <p:spPr>
          <a:xfrm>
            <a:off x="4181475" y="301625"/>
            <a:ext cx="5976938" cy="64531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300" tIns="52150" rIns="104300" bIns="52150" anchor="t" anchorCtr="0">
            <a:noAutofit/>
          </a:bodyPr>
          <a:lstStyle>
            <a:lvl1pPr marL="457200" lvl="0" indent="-4318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/>
            </a:lvl1pPr>
            <a:lvl2pPr marL="914400" lvl="1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/>
            </a:lvl2pPr>
            <a:lvl3pPr marL="1371600" lvl="2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3pPr>
            <a:lvl4pPr marL="182880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4pPr>
            <a:lvl5pPr marL="228600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5pPr>
            <a:lvl6pPr marL="274320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6pPr>
            <a:lvl7pPr marL="3200400" lvl="6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7pPr>
            <a:lvl8pPr marL="3657600" lvl="7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8pPr>
            <a:lvl9pPr marL="4114800" lvl="8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9pPr>
          </a:lstStyle>
          <a:p>
            <a:endParaRPr/>
          </a:p>
        </p:txBody>
      </p:sp>
      <p:sp>
        <p:nvSpPr>
          <p:cNvPr id="45" name="Google Shape;45;p26"/>
          <p:cNvSpPr txBox="1">
            <a:spLocks noGrp="1"/>
          </p:cNvSpPr>
          <p:nvPr>
            <p:ph type="body" idx="2"/>
          </p:nvPr>
        </p:nvSpPr>
        <p:spPr>
          <a:xfrm>
            <a:off x="534988" y="1582738"/>
            <a:ext cx="3517900" cy="517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300" tIns="52150" rIns="104300" bIns="5215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9pPr>
          </a:lstStyle>
          <a:p>
            <a:endParaRPr/>
          </a:p>
        </p:txBody>
      </p:sp>
      <p:sp>
        <p:nvSpPr>
          <p:cNvPr id="46" name="Google Shape;46;p26"/>
          <p:cNvSpPr txBox="1">
            <a:spLocks noGrp="1"/>
          </p:cNvSpPr>
          <p:nvPr>
            <p:ph type="ftr" idx="11"/>
          </p:nvPr>
        </p:nvSpPr>
        <p:spPr>
          <a:xfrm>
            <a:off x="547688" y="6877050"/>
            <a:ext cx="9598025" cy="5254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300" tIns="52150" rIns="104300" bIns="5215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magine con didascalia" type="picTx">
  <p:cSld name="PICTURE_WITH_CAPTION_TEXT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27"/>
          <p:cNvSpPr txBox="1">
            <a:spLocks noGrp="1"/>
          </p:cNvSpPr>
          <p:nvPr>
            <p:ph type="title"/>
          </p:nvPr>
        </p:nvSpPr>
        <p:spPr>
          <a:xfrm>
            <a:off x="2095500" y="5292725"/>
            <a:ext cx="6416675" cy="625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300" tIns="52150" rIns="104300" bIns="5215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27"/>
          <p:cNvSpPr>
            <a:spLocks noGrp="1"/>
          </p:cNvSpPr>
          <p:nvPr>
            <p:ph type="pic" idx="2"/>
          </p:nvPr>
        </p:nvSpPr>
        <p:spPr>
          <a:xfrm>
            <a:off x="2095500" y="676275"/>
            <a:ext cx="6416675" cy="4535488"/>
          </a:xfrm>
          <a:prstGeom prst="rect">
            <a:avLst/>
          </a:prstGeom>
          <a:noFill/>
          <a:ln>
            <a:noFill/>
          </a:ln>
        </p:spPr>
      </p:sp>
      <p:sp>
        <p:nvSpPr>
          <p:cNvPr id="50" name="Google Shape;50;p27"/>
          <p:cNvSpPr txBox="1">
            <a:spLocks noGrp="1"/>
          </p:cNvSpPr>
          <p:nvPr>
            <p:ph type="body" idx="1"/>
          </p:nvPr>
        </p:nvSpPr>
        <p:spPr>
          <a:xfrm>
            <a:off x="2095500" y="5918200"/>
            <a:ext cx="6416675" cy="8874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300" tIns="52150" rIns="104300" bIns="5215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9pPr>
          </a:lstStyle>
          <a:p>
            <a:endParaRPr/>
          </a:p>
        </p:txBody>
      </p:sp>
      <p:sp>
        <p:nvSpPr>
          <p:cNvPr id="51" name="Google Shape;51;p27"/>
          <p:cNvSpPr txBox="1">
            <a:spLocks noGrp="1"/>
          </p:cNvSpPr>
          <p:nvPr>
            <p:ph type="ftr" idx="11"/>
          </p:nvPr>
        </p:nvSpPr>
        <p:spPr>
          <a:xfrm>
            <a:off x="547688" y="6877050"/>
            <a:ext cx="9598025" cy="5254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300" tIns="52150" rIns="104300" bIns="5215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8"/>
          <p:cNvSpPr txBox="1">
            <a:spLocks noGrp="1"/>
          </p:cNvSpPr>
          <p:nvPr>
            <p:ph type="title"/>
          </p:nvPr>
        </p:nvSpPr>
        <p:spPr>
          <a:xfrm>
            <a:off x="534988" y="303213"/>
            <a:ext cx="9623425" cy="1260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300" tIns="52150" rIns="104300" bIns="5215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5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5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5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5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5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5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5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5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5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18"/>
          <p:cNvSpPr txBox="1">
            <a:spLocks noGrp="1"/>
          </p:cNvSpPr>
          <p:nvPr>
            <p:ph type="body" idx="1"/>
          </p:nvPr>
        </p:nvSpPr>
        <p:spPr>
          <a:xfrm>
            <a:off x="534988" y="1763713"/>
            <a:ext cx="9623425" cy="499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300" tIns="52150" rIns="104300" bIns="52150" anchor="t" anchorCtr="0">
            <a:noAutofit/>
          </a:bodyPr>
          <a:lstStyle>
            <a:lvl1pPr marL="457200" marR="0" lvl="0" indent="-463550" algn="l" rtl="0">
              <a:lnSpc>
                <a:spcPct val="100000"/>
              </a:lnSpc>
              <a:spcBef>
                <a:spcPts val="74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Char char="•"/>
              <a:defRPr sz="3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–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400050" algn="l" rtl="0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74650" algn="l" rtl="0">
              <a:lnSpc>
                <a:spcPct val="100000"/>
              </a:lnSpc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–"/>
              <a:defRPr sz="2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74650" algn="l" rtl="0">
              <a:lnSpc>
                <a:spcPct val="100000"/>
              </a:lnSpc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»"/>
              <a:defRPr sz="2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74650" algn="l" rtl="0">
              <a:lnSpc>
                <a:spcPct val="100000"/>
              </a:lnSpc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»"/>
              <a:defRPr sz="2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74650" algn="l" rtl="0">
              <a:lnSpc>
                <a:spcPct val="100000"/>
              </a:lnSpc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»"/>
              <a:defRPr sz="2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74650" algn="l" rtl="0">
              <a:lnSpc>
                <a:spcPct val="100000"/>
              </a:lnSpc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»"/>
              <a:defRPr sz="2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74650" algn="l" rtl="0">
              <a:lnSpc>
                <a:spcPct val="100000"/>
              </a:lnSpc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»"/>
              <a:defRPr sz="2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18"/>
          <p:cNvSpPr txBox="1">
            <a:spLocks noGrp="1"/>
          </p:cNvSpPr>
          <p:nvPr>
            <p:ph type="ftr" idx="11"/>
          </p:nvPr>
        </p:nvSpPr>
        <p:spPr>
          <a:xfrm>
            <a:off x="547688" y="6877050"/>
            <a:ext cx="9598025" cy="5254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300" tIns="52150" rIns="104300" bIns="52150" anchor="t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zoom/>
  </p:transition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"/>
          <p:cNvSpPr txBox="1"/>
          <p:nvPr/>
        </p:nvSpPr>
        <p:spPr>
          <a:xfrm>
            <a:off x="810196" y="3348583"/>
            <a:ext cx="9274175" cy="10286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300" tIns="52150" rIns="104300" bIns="5215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it-IT"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Budget economico 2023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6" name="Google Shape;66;p1" descr="Logo_big_bianco_trasp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319588" y="971550"/>
            <a:ext cx="2052637" cy="1681163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Google Shape;98;p4"/>
          <p:cNvSpPr txBox="1"/>
          <p:nvPr/>
        </p:nvSpPr>
        <p:spPr>
          <a:xfrm>
            <a:off x="3737987" y="7067538"/>
            <a:ext cx="3928906" cy="2461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it-IT" sz="1000" b="0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Comitato direttivo centrale, 26 ottobre 2022</a:t>
            </a:r>
            <a:endParaRPr sz="1000" b="0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0" name="Google Shape;160;p10" descr="C:\Users\ALattuada\Desktop\LOGO SFUMATO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252788" y="2368550"/>
            <a:ext cx="4187825" cy="3649663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62" name="Google Shape;162;p10"/>
          <p:cNvGraphicFramePr/>
          <p:nvPr/>
        </p:nvGraphicFramePr>
        <p:xfrm>
          <a:off x="1674813" y="1128713"/>
          <a:ext cx="7127875" cy="609720"/>
        </p:xfrm>
        <a:graphic>
          <a:graphicData uri="http://schemas.openxmlformats.org/drawingml/2006/table">
            <a:tbl>
              <a:tblPr>
                <a:noFill/>
                <a:tableStyleId>{38065CB5-0B92-4B60-84E4-169454EF6E31}</a:tableStyleId>
              </a:tblPr>
              <a:tblGrid>
                <a:gridCol w="7127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RISORSE STRAORDINARIE MITUR</a:t>
                      </a:r>
                      <a:endParaRPr sz="1400" b="1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50" marB="4575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endParaRPr sz="1400" b="0" i="0" u="sng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50" marB="4575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63" name="Google Shape;163;p10"/>
          <p:cNvSpPr txBox="1"/>
          <p:nvPr/>
        </p:nvSpPr>
        <p:spPr>
          <a:xfrm>
            <a:off x="9955213" y="6980238"/>
            <a:ext cx="431800" cy="276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it-IT"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64" name="Google Shape;164;p10"/>
          <p:cNvGrpSpPr/>
          <p:nvPr/>
        </p:nvGrpSpPr>
        <p:grpSpPr>
          <a:xfrm>
            <a:off x="306388" y="2321527"/>
            <a:ext cx="9986173" cy="2802482"/>
            <a:chOff x="181830" y="1088468"/>
            <a:chExt cx="9986173" cy="2802482"/>
          </a:xfrm>
        </p:grpSpPr>
        <p:sp>
          <p:nvSpPr>
            <p:cNvPr id="165" name="Google Shape;165;p10"/>
            <p:cNvSpPr/>
            <p:nvPr/>
          </p:nvSpPr>
          <p:spPr>
            <a:xfrm>
              <a:off x="5111581" y="1919821"/>
              <a:ext cx="4196027" cy="656748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0" y="101747"/>
                  </a:lnTo>
                  <a:lnTo>
                    <a:pt x="120000" y="101747"/>
                  </a:lnTo>
                  <a:lnTo>
                    <a:pt x="120000" y="120000"/>
                  </a:lnTo>
                </a:path>
              </a:pathLst>
            </a:custGeom>
            <a:noFill/>
            <a:ln w="25400" cap="flat" cmpd="sng">
              <a:solidFill>
                <a:srgbClr val="93B1B3"/>
              </a:solidFill>
              <a:prstDash val="solid"/>
              <a:round/>
              <a:headEnd type="none" w="sm" len="sm"/>
              <a:tailEnd type="none" w="sm" len="sm"/>
            </a:ln>
          </p:spPr>
        </p:sp>
        <p:sp>
          <p:nvSpPr>
            <p:cNvPr id="166" name="Google Shape;166;p10"/>
            <p:cNvSpPr/>
            <p:nvPr/>
          </p:nvSpPr>
          <p:spPr>
            <a:xfrm>
              <a:off x="5111581" y="1919821"/>
              <a:ext cx="2343132" cy="570558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0" y="98990"/>
                  </a:lnTo>
                  <a:lnTo>
                    <a:pt x="120000" y="98990"/>
                  </a:lnTo>
                  <a:lnTo>
                    <a:pt x="120000" y="120000"/>
                  </a:lnTo>
                </a:path>
              </a:pathLst>
            </a:custGeom>
            <a:noFill/>
            <a:ln w="25400" cap="flat" cmpd="sng">
              <a:solidFill>
                <a:srgbClr val="93B1B3"/>
              </a:solidFill>
              <a:prstDash val="solid"/>
              <a:round/>
              <a:headEnd type="none" w="sm" len="sm"/>
              <a:tailEnd type="none" w="sm" len="sm"/>
            </a:ln>
          </p:spPr>
        </p:sp>
        <p:sp>
          <p:nvSpPr>
            <p:cNvPr id="167" name="Google Shape;167;p10"/>
            <p:cNvSpPr/>
            <p:nvPr/>
          </p:nvSpPr>
          <p:spPr>
            <a:xfrm>
              <a:off x="5111581" y="1919821"/>
              <a:ext cx="413605" cy="570558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0" y="98990"/>
                  </a:lnTo>
                  <a:lnTo>
                    <a:pt x="120000" y="98990"/>
                  </a:lnTo>
                  <a:lnTo>
                    <a:pt x="120000" y="120000"/>
                  </a:lnTo>
                </a:path>
              </a:pathLst>
            </a:custGeom>
            <a:noFill/>
            <a:ln w="25400" cap="flat" cmpd="sng">
              <a:solidFill>
                <a:srgbClr val="93B1B3"/>
              </a:solidFill>
              <a:prstDash val="solid"/>
              <a:round/>
              <a:headEnd type="none" w="sm" len="sm"/>
              <a:tailEnd type="none" w="sm" len="sm"/>
            </a:ln>
          </p:spPr>
        </p:sp>
        <p:sp>
          <p:nvSpPr>
            <p:cNvPr id="168" name="Google Shape;168;p10"/>
            <p:cNvSpPr/>
            <p:nvPr/>
          </p:nvSpPr>
          <p:spPr>
            <a:xfrm>
              <a:off x="3342375" y="1919821"/>
              <a:ext cx="1769205" cy="570558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20000" y="0"/>
                  </a:moveTo>
                  <a:lnTo>
                    <a:pt x="120000" y="98990"/>
                  </a:lnTo>
                  <a:lnTo>
                    <a:pt x="0" y="98990"/>
                  </a:lnTo>
                  <a:lnTo>
                    <a:pt x="0" y="120000"/>
                  </a:lnTo>
                </a:path>
              </a:pathLst>
            </a:custGeom>
            <a:noFill/>
            <a:ln w="25400" cap="flat" cmpd="sng">
              <a:solidFill>
                <a:srgbClr val="93B1B3"/>
              </a:solidFill>
              <a:prstDash val="solid"/>
              <a:round/>
              <a:headEnd type="none" w="sm" len="sm"/>
              <a:tailEnd type="none" w="sm" len="sm"/>
            </a:ln>
          </p:spPr>
        </p:sp>
        <p:sp>
          <p:nvSpPr>
            <p:cNvPr id="169" name="Google Shape;169;p10"/>
            <p:cNvSpPr/>
            <p:nvPr/>
          </p:nvSpPr>
          <p:spPr>
            <a:xfrm>
              <a:off x="1161201" y="1919821"/>
              <a:ext cx="3950380" cy="534008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20000" y="0"/>
                  </a:moveTo>
                  <a:lnTo>
                    <a:pt x="120000" y="97552"/>
                  </a:lnTo>
                  <a:lnTo>
                    <a:pt x="0" y="97552"/>
                  </a:lnTo>
                  <a:lnTo>
                    <a:pt x="0" y="120000"/>
                  </a:lnTo>
                </a:path>
              </a:pathLst>
            </a:custGeom>
            <a:noFill/>
            <a:ln w="25400" cap="flat" cmpd="sng">
              <a:solidFill>
                <a:srgbClr val="93B1B3"/>
              </a:solidFill>
              <a:prstDash val="solid"/>
              <a:round/>
              <a:headEnd type="none" w="sm" len="sm"/>
              <a:tailEnd type="none" w="sm" len="sm"/>
            </a:ln>
          </p:spPr>
        </p:sp>
        <p:sp>
          <p:nvSpPr>
            <p:cNvPr id="170" name="Google Shape;170;p10"/>
            <p:cNvSpPr/>
            <p:nvPr/>
          </p:nvSpPr>
          <p:spPr>
            <a:xfrm>
              <a:off x="3745168" y="1099402"/>
              <a:ext cx="2732825" cy="820418"/>
            </a:xfrm>
            <a:prstGeom prst="rect">
              <a:avLst/>
            </a:prstGeom>
            <a:solidFill>
              <a:srgbClr val="0070C0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1" name="Google Shape;171;p10"/>
            <p:cNvSpPr txBox="1"/>
            <p:nvPr/>
          </p:nvSpPr>
          <p:spPr>
            <a:xfrm>
              <a:off x="3745168" y="1099402"/>
              <a:ext cx="2732825" cy="82041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1425" tIns="11425" rIns="11425" bIns="604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lang="it-IT" sz="18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Euro 5.000.000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2" name="Google Shape;172;p10"/>
            <p:cNvSpPr/>
            <p:nvPr/>
          </p:nvSpPr>
          <p:spPr>
            <a:xfrm>
              <a:off x="2538691" y="1088468"/>
              <a:ext cx="744199" cy="142708"/>
            </a:xfrm>
            <a:prstGeom prst="rect">
              <a:avLst/>
            </a:prstGeom>
            <a:solidFill>
              <a:schemeClr val="lt1">
                <a:alpha val="89411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3" name="Google Shape;173;p10"/>
            <p:cNvSpPr txBox="1"/>
            <p:nvPr/>
          </p:nvSpPr>
          <p:spPr>
            <a:xfrm>
              <a:off x="2538691" y="1088468"/>
              <a:ext cx="744199" cy="14270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2850" tIns="5700" rIns="22850" bIns="5700" anchor="ctr" anchorCtr="0">
              <a:noAutofit/>
            </a:bodyPr>
            <a:lstStyle/>
            <a:p>
              <a:pPr marL="0" marR="0" lvl="0" indent="0" algn="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900"/>
                <a:buFont typeface="Arial"/>
                <a:buNone/>
              </a:pPr>
              <a:endPara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4" name="Google Shape;174;p10"/>
            <p:cNvSpPr/>
            <p:nvPr/>
          </p:nvSpPr>
          <p:spPr>
            <a:xfrm>
              <a:off x="181830" y="2453829"/>
              <a:ext cx="1958741" cy="1211203"/>
            </a:xfrm>
            <a:prstGeom prst="rect">
              <a:avLst/>
            </a:prstGeom>
            <a:solidFill>
              <a:srgbClr val="88BAE4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5" name="Google Shape;175;p10"/>
            <p:cNvSpPr txBox="1"/>
            <p:nvPr/>
          </p:nvSpPr>
          <p:spPr>
            <a:xfrm>
              <a:off x="181830" y="2453829"/>
              <a:ext cx="1958741" cy="121120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975" tIns="6975" rIns="6975" bIns="604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None/>
              </a:pPr>
              <a:r>
                <a:rPr lang="it-IT" sz="1100" b="1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BANDI</a:t>
              </a:r>
              <a:endParaRPr sz="11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None/>
              </a:pPr>
              <a:r>
                <a:rPr lang="it-IT" sz="1100" b="1">
                  <a:solidFill>
                    <a:schemeClr val="dk1"/>
                  </a:solidFill>
                </a:rPr>
                <a:t>(sostegno attività e ricerca)</a:t>
              </a:r>
              <a:endParaRPr sz="1100" b="1">
                <a:solidFill>
                  <a:schemeClr val="dk1"/>
                </a:solidFill>
              </a:endParaRPr>
            </a:p>
          </p:txBody>
        </p:sp>
        <p:sp>
          <p:nvSpPr>
            <p:cNvPr id="176" name="Google Shape;176;p10"/>
            <p:cNvSpPr/>
            <p:nvPr/>
          </p:nvSpPr>
          <p:spPr>
            <a:xfrm>
              <a:off x="574183" y="3458379"/>
              <a:ext cx="1038173" cy="432571"/>
            </a:xfrm>
            <a:prstGeom prst="rect">
              <a:avLst/>
            </a:prstGeom>
            <a:solidFill>
              <a:schemeClr val="lt1">
                <a:alpha val="89411"/>
              </a:schemeClr>
            </a:solidFill>
            <a:ln w="25400" cap="flat" cmpd="sng">
              <a:solidFill>
                <a:srgbClr val="88BAE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7" name="Google Shape;177;p10"/>
            <p:cNvSpPr txBox="1"/>
            <p:nvPr/>
          </p:nvSpPr>
          <p:spPr>
            <a:xfrm>
              <a:off x="574183" y="3458379"/>
              <a:ext cx="1038173" cy="43257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0475" tIns="7600" rIns="30475" bIns="76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lang="it-IT" sz="1200">
                  <a:solidFill>
                    <a:schemeClr val="dk1"/>
                  </a:solidFill>
                </a:rPr>
                <a:t>2.200.000,00</a:t>
              </a:r>
              <a:endPara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8" name="Google Shape;178;p10"/>
            <p:cNvSpPr/>
            <p:nvPr/>
          </p:nvSpPr>
          <p:spPr>
            <a:xfrm>
              <a:off x="2270955" y="2490379"/>
              <a:ext cx="2142840" cy="1211203"/>
            </a:xfrm>
            <a:prstGeom prst="rect">
              <a:avLst/>
            </a:prstGeom>
            <a:solidFill>
              <a:srgbClr val="F0F06C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9" name="Google Shape;179;p10"/>
            <p:cNvSpPr txBox="1"/>
            <p:nvPr/>
          </p:nvSpPr>
          <p:spPr>
            <a:xfrm>
              <a:off x="2270955" y="2490379"/>
              <a:ext cx="2142840" cy="121120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7600" tIns="7600" rIns="7600" bIns="604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lang="it-IT" sz="1200" b="1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EFFICIENTAMENTO SEDE CENTRALE E STRUTTURE TERRITORIALI</a:t>
              </a:r>
              <a:endPara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0" name="Google Shape;180;p10"/>
            <p:cNvSpPr/>
            <p:nvPr/>
          </p:nvSpPr>
          <p:spPr>
            <a:xfrm>
              <a:off x="2812859" y="3458379"/>
              <a:ext cx="1038173" cy="432571"/>
            </a:xfrm>
            <a:prstGeom prst="rect">
              <a:avLst/>
            </a:prstGeom>
            <a:solidFill>
              <a:schemeClr val="lt1">
                <a:alpha val="89411"/>
              </a:schemeClr>
            </a:solidFill>
            <a:ln w="25400" cap="flat" cmpd="sng">
              <a:solidFill>
                <a:srgbClr val="F0F06C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1" name="Google Shape;181;p10"/>
            <p:cNvSpPr txBox="1"/>
            <p:nvPr/>
          </p:nvSpPr>
          <p:spPr>
            <a:xfrm>
              <a:off x="2812859" y="3458379"/>
              <a:ext cx="1038173" cy="43257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0475" tIns="7600" rIns="30475" bIns="76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it-IT"/>
                <a:t>500.000,00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2" name="Google Shape;182;p10"/>
            <p:cNvSpPr/>
            <p:nvPr/>
          </p:nvSpPr>
          <p:spPr>
            <a:xfrm>
              <a:off x="4613587" y="2490379"/>
              <a:ext cx="1823198" cy="1211203"/>
            </a:xfrm>
            <a:prstGeom prst="rect">
              <a:avLst/>
            </a:prstGeom>
            <a:solidFill>
              <a:srgbClr val="F1C1F1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3" name="Google Shape;183;p10"/>
            <p:cNvSpPr txBox="1"/>
            <p:nvPr/>
          </p:nvSpPr>
          <p:spPr>
            <a:xfrm>
              <a:off x="4613587" y="2490379"/>
              <a:ext cx="1823198" cy="121120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7600" tIns="7600" rIns="7600" bIns="604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lang="it-IT" sz="1200" b="1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ACCOGLEINZA E RICETTIVITA’</a:t>
              </a:r>
              <a:endPara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4" name="Google Shape;184;p10"/>
            <p:cNvSpPr/>
            <p:nvPr/>
          </p:nvSpPr>
          <p:spPr>
            <a:xfrm>
              <a:off x="4966074" y="3458379"/>
              <a:ext cx="1038173" cy="432571"/>
            </a:xfrm>
            <a:prstGeom prst="rect">
              <a:avLst/>
            </a:prstGeom>
            <a:solidFill>
              <a:schemeClr val="lt1">
                <a:alpha val="89411"/>
              </a:schemeClr>
            </a:solidFill>
            <a:ln w="25400" cap="flat" cmpd="sng">
              <a:solidFill>
                <a:srgbClr val="F1C1F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5" name="Google Shape;185;p10"/>
            <p:cNvSpPr txBox="1"/>
            <p:nvPr/>
          </p:nvSpPr>
          <p:spPr>
            <a:xfrm>
              <a:off x="4966074" y="3458379"/>
              <a:ext cx="1038173" cy="43257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0475" tIns="7600" rIns="30475" bIns="76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lang="it-IT" sz="1200">
                  <a:solidFill>
                    <a:schemeClr val="dk1"/>
                  </a:solidFill>
                </a:rPr>
                <a:t>500.000,00</a:t>
              </a:r>
              <a:endPara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6" name="Google Shape;186;p10"/>
            <p:cNvSpPr/>
            <p:nvPr/>
          </p:nvSpPr>
          <p:spPr>
            <a:xfrm>
              <a:off x="6636577" y="2490379"/>
              <a:ext cx="1636271" cy="1211203"/>
            </a:xfrm>
            <a:prstGeom prst="rect">
              <a:avLst/>
            </a:prstGeom>
            <a:solidFill>
              <a:srgbClr val="A6F0AF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7" name="Google Shape;187;p10"/>
            <p:cNvSpPr txBox="1"/>
            <p:nvPr/>
          </p:nvSpPr>
          <p:spPr>
            <a:xfrm>
              <a:off x="6636577" y="2490379"/>
              <a:ext cx="1636271" cy="121120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975" tIns="6975" rIns="6975" bIns="604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None/>
              </a:pPr>
              <a:r>
                <a:rPr lang="it-IT" sz="1100" b="1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SENTIERISTICA E PERCORRENZA</a:t>
              </a:r>
              <a:endPara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8" name="Google Shape;188;p10"/>
            <p:cNvSpPr/>
            <p:nvPr/>
          </p:nvSpPr>
          <p:spPr>
            <a:xfrm>
              <a:off x="6921655" y="3458379"/>
              <a:ext cx="1038173" cy="432571"/>
            </a:xfrm>
            <a:prstGeom prst="rect">
              <a:avLst/>
            </a:prstGeom>
            <a:solidFill>
              <a:schemeClr val="lt1">
                <a:alpha val="89411"/>
              </a:schemeClr>
            </a:solidFill>
            <a:ln w="25400" cap="flat" cmpd="sng">
              <a:solidFill>
                <a:srgbClr val="A6F0A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9" name="Google Shape;189;p10"/>
            <p:cNvSpPr txBox="1"/>
            <p:nvPr/>
          </p:nvSpPr>
          <p:spPr>
            <a:xfrm>
              <a:off x="6921655" y="3458379"/>
              <a:ext cx="1038173" cy="43257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0475" tIns="7600" rIns="30475" bIns="76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lang="it-IT" sz="1200">
                  <a:solidFill>
                    <a:schemeClr val="dk1"/>
                  </a:solidFill>
                </a:rPr>
                <a:t>800.000,00</a:t>
              </a:r>
              <a:endPara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0" name="Google Shape;190;p10"/>
            <p:cNvSpPr/>
            <p:nvPr/>
          </p:nvSpPr>
          <p:spPr>
            <a:xfrm>
              <a:off x="8447215" y="2576569"/>
              <a:ext cx="1720788" cy="1211203"/>
            </a:xfrm>
            <a:prstGeom prst="rect">
              <a:avLst/>
            </a:prstGeom>
            <a:solidFill>
              <a:srgbClr val="FFC000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1" name="Google Shape;191;p10"/>
            <p:cNvSpPr txBox="1"/>
            <p:nvPr/>
          </p:nvSpPr>
          <p:spPr>
            <a:xfrm>
              <a:off x="8447215" y="2576569"/>
              <a:ext cx="1720788" cy="121120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7600" tIns="7600" rIns="7600" bIns="604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lang="it-IT" sz="1200" b="1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SICUREZZA E FORMAZIONE</a:t>
              </a:r>
              <a:endPara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2" name="Google Shape;192;p10"/>
            <p:cNvSpPr/>
            <p:nvPr/>
          </p:nvSpPr>
          <p:spPr>
            <a:xfrm>
              <a:off x="8774206" y="3458379"/>
              <a:ext cx="1038173" cy="432571"/>
            </a:xfrm>
            <a:prstGeom prst="rect">
              <a:avLst/>
            </a:prstGeom>
            <a:solidFill>
              <a:schemeClr val="lt1">
                <a:alpha val="89411"/>
              </a:schemeClr>
            </a:solidFill>
            <a:ln w="25400" cap="flat" cmpd="sng">
              <a:solidFill>
                <a:srgbClr val="FFC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3" name="Google Shape;193;p10"/>
            <p:cNvSpPr txBox="1"/>
            <p:nvPr/>
          </p:nvSpPr>
          <p:spPr>
            <a:xfrm>
              <a:off x="8774206" y="3458379"/>
              <a:ext cx="1038173" cy="43257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0475" tIns="7600" rIns="30475" bIns="76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lang="it-IT" sz="1200">
                  <a:solidFill>
                    <a:schemeClr val="dk1"/>
                  </a:solidFill>
                </a:rPr>
                <a:t>1.000.000,00</a:t>
              </a:r>
              <a:endPara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94" name="Google Shape;194;p10"/>
          <p:cNvSpPr txBox="1"/>
          <p:nvPr/>
        </p:nvSpPr>
        <p:spPr>
          <a:xfrm>
            <a:off x="306388" y="215900"/>
            <a:ext cx="1800225" cy="2778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it-IT" sz="1200" b="0" i="1" u="sng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Budget  2023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7" name="Google Shape;152;p9" descr="Logo_big_bianco_trasp">
            <a:extLst>
              <a:ext uri="{FF2B5EF4-FFF2-40B4-BE49-F238E27FC236}">
                <a16:creationId xmlns:a16="http://schemas.microsoft.com/office/drawing/2014/main" id="{5F4ED658-0C73-4DDD-A889-7E62573F6CC6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955213" y="180975"/>
            <a:ext cx="576262" cy="471488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Google Shape;98;p4"/>
          <p:cNvSpPr txBox="1"/>
          <p:nvPr/>
        </p:nvSpPr>
        <p:spPr>
          <a:xfrm>
            <a:off x="3737987" y="7067538"/>
            <a:ext cx="3928906" cy="2461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it-IT" sz="1000" b="0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Comitato direttivo centrale, 26 ottobre 2022</a:t>
            </a:r>
            <a:endParaRPr sz="1000" b="0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15"/>
          <p:cNvSpPr/>
          <p:nvPr/>
        </p:nvSpPr>
        <p:spPr>
          <a:xfrm>
            <a:off x="451428" y="2029311"/>
            <a:ext cx="9859385" cy="16561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01" name="Google Shape;201;p15" descr="C:\Users\ALattuada\Desktop\LOGO SFUMATO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252788" y="2368550"/>
            <a:ext cx="4187825" cy="3649663"/>
          </a:xfrm>
          <a:prstGeom prst="rect">
            <a:avLst/>
          </a:prstGeom>
          <a:noFill/>
          <a:ln>
            <a:noFill/>
          </a:ln>
        </p:spPr>
      </p:pic>
      <p:pic>
        <p:nvPicPr>
          <p:cNvPr id="202" name="Google Shape;202;p15" descr="Logo_big_bianco_trasp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955213" y="180975"/>
            <a:ext cx="576262" cy="471488"/>
          </a:xfrm>
          <a:prstGeom prst="rect">
            <a:avLst/>
          </a:prstGeom>
          <a:noFill/>
          <a:ln>
            <a:noFill/>
          </a:ln>
        </p:spPr>
      </p:pic>
      <p:sp>
        <p:nvSpPr>
          <p:cNvPr id="203" name="Google Shape;203;p15"/>
          <p:cNvSpPr/>
          <p:nvPr/>
        </p:nvSpPr>
        <p:spPr>
          <a:xfrm>
            <a:off x="1782763" y="187325"/>
            <a:ext cx="7127875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it-IT" sz="1200" b="0" i="0" u="sng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COSTI DELLA  PRODUZIONE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it-IT" sz="1200" b="0" i="0" u="sng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Costi per servizi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204" name="Google Shape;204;p15"/>
          <p:cNvGraphicFramePr/>
          <p:nvPr>
            <p:extLst>
              <p:ext uri="{D42A27DB-BD31-4B8C-83A1-F6EECF244321}">
                <p14:modId xmlns:p14="http://schemas.microsoft.com/office/powerpoint/2010/main" val="2426439589"/>
              </p:ext>
            </p:extLst>
          </p:nvPr>
        </p:nvGraphicFramePr>
        <p:xfrm>
          <a:off x="522732" y="738913"/>
          <a:ext cx="9716775" cy="6123125"/>
        </p:xfrm>
        <a:graphic>
          <a:graphicData uri="http://schemas.openxmlformats.org/drawingml/2006/table">
            <a:tbl>
              <a:tblPr>
                <a:noFill/>
                <a:tableStyleId>{38065CB5-0B92-4B60-84E4-169454EF6E31}</a:tableStyleId>
              </a:tblPr>
              <a:tblGrid>
                <a:gridCol w="3686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73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506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054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81075">
                <a:tc row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1" i="0" u="none" strike="noStrike" cap="none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Assicurazioni – Principali polizze </a:t>
                      </a:r>
                      <a:endParaRPr sz="1400" u="none" strike="noStrike" cap="none" dirty="0"/>
                    </a:p>
                  </a:txBody>
                  <a:tcPr marL="54000" marR="54000" marT="54000" marB="5400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Budget previsionale economico 2022</a:t>
                      </a:r>
                      <a:endParaRPr sz="14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Del. CDC 188/2021</a:t>
                      </a:r>
                      <a:endParaRPr sz="1400" u="none" strike="noStrike" cap="none"/>
                    </a:p>
                  </a:txBody>
                  <a:tcPr marL="144000" marR="72000" marT="50375" marB="503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Ultima Variazione al Budget previsionale economico 2022</a:t>
                      </a:r>
                      <a:endParaRPr sz="12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Del. CDC 202/2022</a:t>
                      </a:r>
                      <a:endParaRPr sz="1200" b="1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44000" marR="72000" marT="50375" marB="503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Budget previsionale economico 2023</a:t>
                      </a:r>
                      <a:endParaRPr sz="1200" u="none" strike="noStrike" cap="none" dirty="0"/>
                    </a:p>
                  </a:txBody>
                  <a:tcPr marL="144000" marR="72000" marT="50375" marB="503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1425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290.000 soci</a:t>
                      </a:r>
                      <a:endParaRPr sz="1400" u="none" strike="noStrike" cap="none"/>
                    </a:p>
                  </a:txBody>
                  <a:tcPr marL="144000" marR="72000" marT="50375" marB="50375" anchor="ctr"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315.000 soci</a:t>
                      </a:r>
                      <a:endParaRPr sz="1400" u="none" strike="noStrike" cap="none"/>
                    </a:p>
                  </a:txBody>
                  <a:tcPr marL="144000" marR="72000" marT="50375" marB="50375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315.000 soci</a:t>
                      </a:r>
                      <a:endParaRPr sz="1400" u="none" strike="noStrike" cap="none" dirty="0"/>
                    </a:p>
                  </a:txBody>
                  <a:tcPr marL="144000" marR="72000" marT="50375" marB="503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13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- soccorso alpino soci</a:t>
                      </a:r>
                      <a:endParaRPr sz="1400" u="none" strike="noStrike" cap="none"/>
                    </a:p>
                  </a:txBody>
                  <a:tcPr marL="54000" marR="54000" marT="54000" marB="5400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0" i="0" u="none" strike="noStrike" cap="none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391.500</a:t>
                      </a:r>
                      <a:endParaRPr sz="1400" u="none" strike="noStrike" cap="none" dirty="0"/>
                    </a:p>
                  </a:txBody>
                  <a:tcPr marL="54000" marR="90000" marT="54000" marB="54000" anchor="b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425.250</a:t>
                      </a:r>
                      <a:endParaRPr sz="14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54000" marR="90000" marT="54000" marB="54000" anchor="b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0" i="0" u="none" strike="noStrike" cap="none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425.250</a:t>
                      </a:r>
                      <a:endParaRPr sz="1400" b="0" i="0" u="none" strike="noStrike" cap="none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54000" marR="90000" marT="54000" marB="54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13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- RC sezioni</a:t>
                      </a:r>
                      <a:endParaRPr sz="1400" u="none" strike="noStrike" cap="none"/>
                    </a:p>
                  </a:txBody>
                  <a:tcPr marL="54000" marR="54000" marT="54000" marB="5400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435.000</a:t>
                      </a:r>
                      <a:endParaRPr sz="1400" u="none" strike="noStrike" cap="none"/>
                    </a:p>
                  </a:txBody>
                  <a:tcPr marL="54000" marR="90000" marT="54000" marB="54000" anchor="b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472.500</a:t>
                      </a:r>
                      <a:endParaRPr sz="14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54000" marR="90000" marT="54000" marB="54000" anchor="b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0" i="0" u="none" strike="noStrike" cap="none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472.500</a:t>
                      </a:r>
                      <a:endParaRPr sz="1400" b="0" i="0" u="none" strike="noStrike" cap="none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54000" marR="90000" marT="54000" marB="54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13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- tutela legale sezioni e sede</a:t>
                      </a:r>
                      <a:endParaRPr sz="1400" u="none" strike="noStrike" cap="none"/>
                    </a:p>
                  </a:txBody>
                  <a:tcPr marL="54000" marR="54000" marT="54000" marB="5400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40.310</a:t>
                      </a:r>
                      <a:endParaRPr sz="1400" u="none" strike="noStrike" cap="none"/>
                    </a:p>
                  </a:txBody>
                  <a:tcPr marL="54000" marR="90000" marT="54000" marB="54000" anchor="b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43.500</a:t>
                      </a:r>
                      <a:endParaRPr sz="14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54000" marR="90000" marT="54000" marB="54000" anchor="b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0" i="0" u="none" strike="noStrike" cap="none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43.500</a:t>
                      </a:r>
                      <a:endParaRPr sz="1400" b="0" i="0" u="none" strike="noStrike" cap="none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54000" marR="90000" marT="54000" marB="54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13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- assicurazioni infortuni/RC istruttori</a:t>
                      </a:r>
                      <a:endParaRPr sz="1400" u="none" strike="noStrike" cap="none"/>
                    </a:p>
                  </a:txBody>
                  <a:tcPr marL="54000" marR="54000" marT="54000" marB="5400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1.251.265</a:t>
                      </a:r>
                      <a:endParaRPr sz="1400" u="none" strike="noStrike" cap="none"/>
                    </a:p>
                  </a:txBody>
                  <a:tcPr marL="54000" marR="90000" marT="54000" marB="54000" anchor="b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1.163.423</a:t>
                      </a:r>
                      <a:endParaRPr sz="14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54000" marR="90000" marT="54000" marB="54000" anchor="b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0" i="0" u="none" strike="noStrike" cap="none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1.198.132</a:t>
                      </a:r>
                      <a:endParaRPr sz="1400" b="0" i="0" u="none" strike="noStrike" cap="none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54000" marR="90000" marT="54000" marB="54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13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- assicurazione infortuni soci</a:t>
                      </a:r>
                      <a:endParaRPr sz="1400" u="none" strike="noStrike" cap="none"/>
                    </a:p>
                  </a:txBody>
                  <a:tcPr marL="54000" marR="54000" marT="54000" marB="5400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667.000</a:t>
                      </a:r>
                      <a:endParaRPr sz="1400" u="none" strike="noStrike" cap="none"/>
                    </a:p>
                  </a:txBody>
                  <a:tcPr marL="54000" marR="90000" marT="54000" marB="54000" anchor="b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724.500</a:t>
                      </a:r>
                      <a:endParaRPr sz="14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54000" marR="90000" marT="54000" marB="54000" anchor="b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0" i="0" u="none" strike="noStrike" cap="none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724.500</a:t>
                      </a:r>
                      <a:endParaRPr sz="1400" b="0" i="0" u="none" strike="noStrike" cap="none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54000" marR="90000" marT="54000" marB="54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13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- spedizioni Extra Europee</a:t>
                      </a:r>
                      <a:endParaRPr sz="1400" u="none" strike="noStrike" cap="none"/>
                    </a:p>
                  </a:txBody>
                  <a:tcPr marL="54000" marR="54000" marT="54000" marB="5400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43.500</a:t>
                      </a:r>
                      <a:endParaRPr sz="1400" u="none" strike="noStrike" cap="none"/>
                    </a:p>
                  </a:txBody>
                  <a:tcPr marL="54000" marR="90000" marT="54000" marB="54000" anchor="b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43.500</a:t>
                      </a:r>
                      <a:endParaRPr sz="14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54000" marR="90000" marT="54000" marB="54000" anchor="b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0" i="0" u="none" strike="noStrike" cap="none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43.500</a:t>
                      </a:r>
                      <a:endParaRPr sz="1400" b="0" i="0" u="none" strike="noStrike" cap="none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54000" marR="90000" marT="54000" marB="54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13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- assicurazione volontari CNSAS</a:t>
                      </a:r>
                      <a:endParaRPr sz="1400" u="none" strike="noStrike" cap="none"/>
                    </a:p>
                  </a:txBody>
                  <a:tcPr marL="54000" marR="54000" marT="54000" marB="5400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1.683.666</a:t>
                      </a:r>
                      <a:endParaRPr sz="1400" u="none" strike="noStrike" cap="none"/>
                    </a:p>
                  </a:txBody>
                  <a:tcPr marL="54000" marR="90000" marT="54000" marB="54000" anchor="b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1.683.666</a:t>
                      </a:r>
                      <a:endParaRPr sz="1400" u="none" strike="noStrike" cap="none"/>
                    </a:p>
                  </a:txBody>
                  <a:tcPr marL="54000" marR="90000" marT="54000" marB="54000" anchor="b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0" i="0" u="none" strike="noStrike" cap="none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1.604.322</a:t>
                      </a:r>
                      <a:endParaRPr sz="1400" u="none" strike="noStrike" cap="none" dirty="0"/>
                    </a:p>
                  </a:txBody>
                  <a:tcPr marL="54000" marR="90000" marT="54000" marB="54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13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- assicurazione RC ministero</a:t>
                      </a:r>
                      <a:endParaRPr sz="1400" u="none" strike="noStrike" cap="none"/>
                    </a:p>
                  </a:txBody>
                  <a:tcPr marL="54000" marR="54000" marT="54000" marB="5400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760</a:t>
                      </a:r>
                      <a:endParaRPr sz="1400" u="none" strike="noStrike" cap="none"/>
                    </a:p>
                  </a:txBody>
                  <a:tcPr marL="54000" marR="90000" marT="54000" marB="54000" anchor="b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760</a:t>
                      </a:r>
                      <a:endParaRPr sz="1400" u="none" strike="noStrike" cap="none"/>
                    </a:p>
                  </a:txBody>
                  <a:tcPr marL="54000" marR="90000" marT="54000" marB="54000" anchor="b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0" i="0" u="none" strike="noStrike" cap="none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760</a:t>
                      </a:r>
                      <a:endParaRPr sz="1400" u="none" strike="noStrike" cap="none" dirty="0"/>
                    </a:p>
                  </a:txBody>
                  <a:tcPr marL="54000" marR="90000" marT="54000" marB="54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13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- rc dipendenti</a:t>
                      </a:r>
                      <a:endParaRPr sz="1400" u="none" strike="noStrike" cap="none"/>
                    </a:p>
                  </a:txBody>
                  <a:tcPr marL="54000" marR="54000" marT="54000" marB="5400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29.744</a:t>
                      </a:r>
                      <a:endParaRPr sz="1400" u="none" strike="noStrike" cap="none"/>
                    </a:p>
                  </a:txBody>
                  <a:tcPr marL="54000" marR="90000" marT="54000" marB="54000" anchor="b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29.744</a:t>
                      </a:r>
                      <a:endParaRPr sz="1400" u="none" strike="noStrike" cap="none"/>
                    </a:p>
                  </a:txBody>
                  <a:tcPr marL="54000" marR="90000" marT="54000" marB="54000" anchor="b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0" i="0" u="none" strike="noStrike" cap="none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29.744</a:t>
                      </a:r>
                      <a:endParaRPr sz="1400" u="none" strike="noStrike" cap="none" dirty="0"/>
                    </a:p>
                  </a:txBody>
                  <a:tcPr marL="54000" marR="90000" marT="54000" marB="54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13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- assicurazioni Sede centrale KASKO</a:t>
                      </a:r>
                      <a:endParaRPr sz="1400" u="none" strike="noStrike" cap="none"/>
                    </a:p>
                  </a:txBody>
                  <a:tcPr marL="54000" marR="54000" marT="54000" marB="5400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6.810</a:t>
                      </a:r>
                      <a:endParaRPr sz="1400" u="none" strike="noStrike" cap="none"/>
                    </a:p>
                  </a:txBody>
                  <a:tcPr marL="54000" marR="90000" marT="54000" marB="54000" anchor="b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6.810</a:t>
                      </a:r>
                      <a:endParaRPr sz="1400" u="none" strike="noStrike" cap="none"/>
                    </a:p>
                  </a:txBody>
                  <a:tcPr marL="54000" marR="90000" marT="54000" marB="54000" anchor="b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0" i="0" u="none" strike="noStrike" cap="none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5.916</a:t>
                      </a:r>
                      <a:endParaRPr sz="1400" u="none" strike="noStrike" cap="none" dirty="0"/>
                    </a:p>
                  </a:txBody>
                  <a:tcPr marL="54000" marR="90000" marT="54000" marB="54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213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- assicurazioni proprietà CAI</a:t>
                      </a:r>
                      <a:endParaRPr sz="1400" u="none" strike="noStrike" cap="none"/>
                    </a:p>
                  </a:txBody>
                  <a:tcPr marL="54000" marR="54000" marT="54000" marB="5400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15.314</a:t>
                      </a:r>
                      <a:endParaRPr sz="1400" u="none" strike="noStrike" cap="none"/>
                    </a:p>
                  </a:txBody>
                  <a:tcPr marL="54000" marR="90000" marT="54000" marB="54000" anchor="b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15.314</a:t>
                      </a:r>
                      <a:endParaRPr sz="1400" u="none" strike="noStrike" cap="none"/>
                    </a:p>
                  </a:txBody>
                  <a:tcPr marL="54000" marR="90000" marT="54000" marB="54000" anchor="b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0" i="0" u="none" strike="noStrike" cap="none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15.871</a:t>
                      </a:r>
                      <a:endParaRPr sz="1400" u="none" strike="noStrike" cap="none" dirty="0"/>
                    </a:p>
                  </a:txBody>
                  <a:tcPr marL="54000" marR="90000" marT="54000" marB="54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213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- assicurazioni RC patrimoniale CAI</a:t>
                      </a:r>
                      <a:endParaRPr sz="1400" u="none" strike="noStrike" cap="none"/>
                    </a:p>
                  </a:txBody>
                  <a:tcPr marL="54000" marR="54000" marT="54000" marB="5400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6.656</a:t>
                      </a:r>
                      <a:endParaRPr sz="1400" u="none" strike="noStrike" cap="none"/>
                    </a:p>
                  </a:txBody>
                  <a:tcPr marL="54000" marR="90000" marT="54000" marB="54000" anchor="b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6.656</a:t>
                      </a:r>
                      <a:endParaRPr sz="1400" u="none" strike="noStrike" cap="none"/>
                    </a:p>
                  </a:txBody>
                  <a:tcPr marL="54000" marR="90000" marT="54000" marB="54000" anchor="b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0" i="0" u="none" strike="noStrike" cap="none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8.000</a:t>
                      </a:r>
                      <a:endParaRPr sz="1400" u="none" strike="noStrike" cap="none" dirty="0"/>
                    </a:p>
                  </a:txBody>
                  <a:tcPr marL="54000" marR="90000" marT="54000" marB="54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213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- assicurazioni infortuni MontagnaTerapia</a:t>
                      </a:r>
                      <a:endParaRPr sz="14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54000" marR="54000" marT="54000" marB="5400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4.000</a:t>
                      </a:r>
                      <a:endParaRPr sz="1400" u="none" strike="noStrike" cap="none"/>
                    </a:p>
                  </a:txBody>
                  <a:tcPr marL="54000" marR="90000" marT="54000" marB="54000" anchor="b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4.000</a:t>
                      </a:r>
                      <a:endParaRPr sz="1400" u="none" strike="noStrike" cap="none"/>
                    </a:p>
                  </a:txBody>
                  <a:tcPr marL="54000" marR="90000" marT="54000" marB="54000" anchor="b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0" i="0" u="none" strike="noStrike" cap="none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4.000</a:t>
                      </a:r>
                      <a:endParaRPr sz="1400" u="none" strike="noStrike" cap="none" dirty="0"/>
                    </a:p>
                  </a:txBody>
                  <a:tcPr marL="54000" marR="90000" marT="54000" marB="54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213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- Copertura per ETS – diaria da malattia</a:t>
                      </a:r>
                      <a:endParaRPr sz="1400" u="none" strike="noStrike" cap="none"/>
                    </a:p>
                  </a:txBody>
                  <a:tcPr marL="54000" marR="54000" marT="54000" marB="5400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5.000</a:t>
                      </a:r>
                      <a:endParaRPr sz="1400" u="none" strike="noStrike" cap="none"/>
                    </a:p>
                  </a:txBody>
                  <a:tcPr marL="54000" marR="90000" marT="54000" marB="54000" anchor="b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5.000</a:t>
                      </a:r>
                      <a:endParaRPr sz="1400" u="none" strike="noStrike" cap="none"/>
                    </a:p>
                  </a:txBody>
                  <a:tcPr marL="54000" marR="90000" marT="54000" marB="54000" anchor="b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0" i="0" u="none" strike="noStrike" cap="none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5.000</a:t>
                      </a:r>
                      <a:endParaRPr sz="1400" u="none" strike="noStrike" cap="none" dirty="0"/>
                    </a:p>
                  </a:txBody>
                  <a:tcPr marL="54000" marR="90000" marT="54000" marB="54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213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0" i="0" u="none" strike="noStrike" cap="none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- </a:t>
                      </a:r>
                      <a:r>
                        <a:rPr lang="it-IT" sz="1400" b="0" i="0" u="none" strike="noStrike" cap="none" dirty="0" err="1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All</a:t>
                      </a:r>
                      <a:r>
                        <a:rPr lang="it-IT" sz="1400" b="0" i="0" u="none" strike="noStrike" cap="none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risks e trasporto palestre</a:t>
                      </a:r>
                      <a:endParaRPr sz="1400" u="none" strike="noStrike" cap="none" dirty="0"/>
                    </a:p>
                  </a:txBody>
                  <a:tcPr marL="54000" marR="54000" marT="54000" marB="5400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0" i="0" u="none" strike="noStrike" cap="none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6.015</a:t>
                      </a:r>
                      <a:endParaRPr sz="1400" u="none" strike="noStrike" cap="none" dirty="0"/>
                    </a:p>
                  </a:txBody>
                  <a:tcPr marL="54000" marR="90000" marT="54000" marB="54000" anchor="b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0" i="0" u="none" strike="noStrike" cap="none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6.015</a:t>
                      </a:r>
                      <a:endParaRPr sz="1400" u="none" strike="noStrike" cap="none" dirty="0"/>
                    </a:p>
                  </a:txBody>
                  <a:tcPr marL="54000" marR="90000" marT="54000" marB="54000" anchor="b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0" i="0" u="none" strike="noStrike" cap="none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5.700</a:t>
                      </a:r>
                      <a:endParaRPr sz="1400" u="none" strike="noStrike" cap="none" dirty="0"/>
                    </a:p>
                  </a:txBody>
                  <a:tcPr marL="54000" marR="90000" marT="54000" marB="54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sp>
        <p:nvSpPr>
          <p:cNvPr id="205" name="Google Shape;205;p15"/>
          <p:cNvSpPr txBox="1"/>
          <p:nvPr/>
        </p:nvSpPr>
        <p:spPr>
          <a:xfrm>
            <a:off x="10094913" y="6948488"/>
            <a:ext cx="431800" cy="276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it-IT"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15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06" name="Google Shape;206;p15"/>
          <p:cNvGrpSpPr/>
          <p:nvPr/>
        </p:nvGrpSpPr>
        <p:grpSpPr>
          <a:xfrm>
            <a:off x="5957344" y="4637105"/>
            <a:ext cx="2368494" cy="1381108"/>
            <a:chOff x="7567069" y="4543678"/>
            <a:chExt cx="2368494" cy="1381108"/>
          </a:xfrm>
        </p:grpSpPr>
        <p:sp>
          <p:nvSpPr>
            <p:cNvPr id="207" name="Google Shape;207;p15"/>
            <p:cNvSpPr/>
            <p:nvPr/>
          </p:nvSpPr>
          <p:spPr>
            <a:xfrm>
              <a:off x="7569989" y="4543678"/>
              <a:ext cx="2365574" cy="1381108"/>
            </a:xfrm>
            <a:prstGeom prst="wedgeRoundRectCallout">
              <a:avLst>
                <a:gd name="adj1" fmla="val 75946"/>
                <a:gd name="adj2" fmla="val -148630"/>
                <a:gd name="adj3" fmla="val 16667"/>
              </a:avLst>
            </a:prstGeom>
            <a:solidFill>
              <a:srgbClr val="9DD2D6"/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600"/>
                <a:buFont typeface="Arial"/>
                <a:buNone/>
              </a:pPr>
              <a:endPara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8" name="Google Shape;208;p15"/>
            <p:cNvSpPr txBox="1"/>
            <p:nvPr/>
          </p:nvSpPr>
          <p:spPr>
            <a:xfrm>
              <a:off x="7567069" y="4638813"/>
              <a:ext cx="2365574" cy="95410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it-IT" sz="14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di cui € 491.945,00</a:t>
              </a:r>
              <a:endParaRPr sz="1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it-IT" sz="14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saranno attinti direttamente dal</a:t>
              </a: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it-IT" sz="14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Fondo Rischi assicurativi</a:t>
              </a: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09" name="Google Shape;209;p15"/>
          <p:cNvSpPr txBox="1"/>
          <p:nvPr/>
        </p:nvSpPr>
        <p:spPr>
          <a:xfrm>
            <a:off x="306388" y="215900"/>
            <a:ext cx="1800225" cy="2778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it-IT" sz="1200" b="0" i="1" u="sng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Budget  2023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Google Shape;98;p4"/>
          <p:cNvSpPr txBox="1"/>
          <p:nvPr/>
        </p:nvSpPr>
        <p:spPr>
          <a:xfrm>
            <a:off x="3737987" y="7067538"/>
            <a:ext cx="3928906" cy="2461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it-IT" sz="1000" b="0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Comitato direttivo centrale, 26 ottobre 2022</a:t>
            </a:r>
            <a:endParaRPr sz="1000" b="0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4" name="Google Shape;214;p16"/>
          <p:cNvGraphicFramePr/>
          <p:nvPr>
            <p:extLst>
              <p:ext uri="{D42A27DB-BD31-4B8C-83A1-F6EECF244321}">
                <p14:modId xmlns:p14="http://schemas.microsoft.com/office/powerpoint/2010/main" val="3328117718"/>
              </p:ext>
            </p:extLst>
          </p:nvPr>
        </p:nvGraphicFramePr>
        <p:xfrm>
          <a:off x="378149" y="768350"/>
          <a:ext cx="9721550" cy="6077245"/>
        </p:xfrm>
        <a:graphic>
          <a:graphicData uri="http://schemas.openxmlformats.org/drawingml/2006/table">
            <a:tbl>
              <a:tblPr>
                <a:noFill/>
                <a:tableStyleId>{38065CB5-0B92-4B60-84E4-169454EF6E31}</a:tableStyleId>
              </a:tblPr>
              <a:tblGrid>
                <a:gridCol w="3960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4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8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886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36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QUOTE ADESIONI ENTI/ASSOCIAZIONI</a:t>
                      </a:r>
                      <a:endParaRPr sz="1400" u="none" strike="noStrike" cap="none"/>
                    </a:p>
                  </a:txBody>
                  <a:tcPr marL="72000" marR="72000" marT="10800" marB="3595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Budget previsionale economico 2022</a:t>
                      </a:r>
                      <a:endParaRPr sz="12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Del. CDC 188/2021</a:t>
                      </a:r>
                      <a:endParaRPr sz="1200" u="none" strike="noStrike" cap="none"/>
                    </a:p>
                  </a:txBody>
                  <a:tcPr marL="144000" marR="72000" marT="50375" marB="503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Ultima Variazione al Budget previsionale economico 2022</a:t>
                      </a:r>
                      <a:endParaRPr sz="12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Del. CDC 202/2022</a:t>
                      </a:r>
                      <a:endParaRPr sz="1200" b="1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44000" marR="72000" marT="50375" marB="503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Budget previsionale economico 2023</a:t>
                      </a:r>
                      <a:endParaRPr sz="1200" u="none" strike="noStrike" cap="none" dirty="0"/>
                    </a:p>
                  </a:txBody>
                  <a:tcPr marL="144000" marR="72000" marT="50375" marB="503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96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EUMA</a:t>
                      </a:r>
                      <a:endParaRPr sz="1400" u="none" strike="noStrike" cap="none"/>
                    </a:p>
                  </a:txBody>
                  <a:tcPr marL="72000" marR="72000" marT="10800" marB="3595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3.230</a:t>
                      </a:r>
                      <a:endParaRPr sz="1400" u="none" strike="noStrike" cap="none"/>
                    </a:p>
                  </a:txBody>
                  <a:tcPr marL="90000" marR="126000" marT="10800" marB="3595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4.750</a:t>
                      </a:r>
                      <a:endParaRPr sz="11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0000" marR="126000" marT="10800" marB="3595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0" i="0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4.750</a:t>
                      </a:r>
                      <a:endParaRPr sz="1100" b="0" i="0" u="none" strike="noStrike" cap="none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0000" marR="126000" marT="10800" marB="359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96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CLUB ARC ALPIN</a:t>
                      </a:r>
                      <a:endParaRPr sz="1400" u="none" strike="noStrike" cap="none"/>
                    </a:p>
                  </a:txBody>
                  <a:tcPr marL="72000" marR="72000" marT="10800" marB="3595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10.200</a:t>
                      </a:r>
                      <a:endParaRPr sz="1400" u="none" strike="noStrike" cap="none"/>
                    </a:p>
                  </a:txBody>
                  <a:tcPr marL="90000" marR="126000" marT="10800" marB="3595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8.320</a:t>
                      </a:r>
                      <a:endParaRPr sz="11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0000" marR="126000" marT="10800" marB="3595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0" i="0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8.320</a:t>
                      </a:r>
                      <a:endParaRPr sz="1100" b="0" i="0" u="none" strike="noStrike" cap="none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0000" marR="126000" marT="10800" marB="359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96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CIPRA ITALIA</a:t>
                      </a:r>
                      <a:endParaRPr sz="1400" u="none" strike="noStrike" cap="none"/>
                    </a:p>
                  </a:txBody>
                  <a:tcPr marL="72000" marR="72000" marT="10800" marB="3595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3.500</a:t>
                      </a:r>
                      <a:endParaRPr sz="1400" u="none" strike="noStrike" cap="none"/>
                    </a:p>
                  </a:txBody>
                  <a:tcPr marL="90000" marR="126000" marT="10800" marB="3595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3.500</a:t>
                      </a:r>
                      <a:endParaRPr sz="1400" u="none" strike="noStrike" cap="none"/>
                    </a:p>
                  </a:txBody>
                  <a:tcPr marL="90000" marR="126000" marT="10800" marB="3595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0" i="0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3.500</a:t>
                      </a:r>
                      <a:endParaRPr sz="1400" u="none" strike="noStrike" cap="none" dirty="0"/>
                    </a:p>
                  </a:txBody>
                  <a:tcPr marL="90000" marR="126000" marT="10800" marB="359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96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FEDERPARCHI</a:t>
                      </a:r>
                      <a:endParaRPr sz="1400" u="none" strike="noStrike" cap="none"/>
                    </a:p>
                  </a:txBody>
                  <a:tcPr marL="72000" marR="72000" marT="10800" marB="3595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700</a:t>
                      </a:r>
                      <a:endParaRPr sz="1400" u="none" strike="noStrike" cap="none"/>
                    </a:p>
                  </a:txBody>
                  <a:tcPr marL="90000" marR="126000" marT="10800" marB="3595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700</a:t>
                      </a:r>
                      <a:endParaRPr sz="11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0000" marR="126000" marT="10800" marB="3595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0" i="0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700</a:t>
                      </a:r>
                      <a:endParaRPr sz="1100" b="0" i="0" u="none" strike="noStrike" cap="none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0000" marR="126000" marT="10800" marB="359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96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ASVIS</a:t>
                      </a:r>
                      <a:endParaRPr sz="1400" u="none" strike="noStrike" cap="none"/>
                    </a:p>
                  </a:txBody>
                  <a:tcPr marL="72000" marR="72000" marT="10800" marB="3595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500</a:t>
                      </a:r>
                      <a:endParaRPr sz="1400" u="none" strike="noStrike" cap="none"/>
                    </a:p>
                  </a:txBody>
                  <a:tcPr marL="90000" marR="126000" marT="10800" marB="3595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500</a:t>
                      </a:r>
                      <a:endParaRPr sz="11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0000" marR="126000" marT="10800" marB="3595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0" i="0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500</a:t>
                      </a:r>
                      <a:endParaRPr sz="1100" b="0" i="0" u="none" strike="noStrike" cap="none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0000" marR="126000" marT="10800" marB="359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96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FONDAZIONE DOLOMITI UNESCO</a:t>
                      </a:r>
                      <a:endParaRPr sz="1400" u="none" strike="noStrike" cap="none"/>
                    </a:p>
                  </a:txBody>
                  <a:tcPr marL="72000" marR="72000" marT="10800" marB="3595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3.000</a:t>
                      </a:r>
                      <a:endParaRPr sz="1400" u="none" strike="noStrike" cap="none"/>
                    </a:p>
                  </a:txBody>
                  <a:tcPr marL="90000" marR="126000" marT="10800" marB="3595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3.000</a:t>
                      </a:r>
                      <a:endParaRPr sz="1400" u="none" strike="noStrike" cap="none"/>
                    </a:p>
                  </a:txBody>
                  <a:tcPr marL="90000" marR="126000" marT="10800" marB="3595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0" i="0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3.000</a:t>
                      </a:r>
                      <a:endParaRPr sz="1400" u="none" strike="noStrike" cap="none" dirty="0"/>
                    </a:p>
                  </a:txBody>
                  <a:tcPr marL="90000" marR="126000" marT="10800" marB="359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96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ENTE ITALIANO DI NORMAZIONE (UNI)</a:t>
                      </a:r>
                      <a:endParaRPr sz="1400" u="none" strike="noStrike" cap="none"/>
                    </a:p>
                  </a:txBody>
                  <a:tcPr marL="72000" marR="72000" marT="10800" marB="3595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752</a:t>
                      </a:r>
                      <a:endParaRPr sz="1400" u="none" strike="noStrike" cap="none"/>
                    </a:p>
                  </a:txBody>
                  <a:tcPr marL="90000" marR="126000" marT="10800" marB="3595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752</a:t>
                      </a:r>
                      <a:endParaRPr sz="11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0000" marR="126000" marT="10800" marB="3595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0" i="0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752</a:t>
                      </a:r>
                      <a:endParaRPr sz="1100" b="0" i="0" u="none" strike="noStrike" cap="none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0000" marR="126000" marT="10800" marB="359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96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CISA IKAR</a:t>
                      </a:r>
                      <a:endParaRPr sz="1400" u="none" strike="noStrike" cap="none"/>
                    </a:p>
                  </a:txBody>
                  <a:tcPr marL="72000" marR="72000" marT="10800" marB="3595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              500 </a:t>
                      </a:r>
                      <a:endParaRPr sz="1400" u="none" strike="noStrike" cap="none"/>
                    </a:p>
                  </a:txBody>
                  <a:tcPr marL="90000" marR="126000" marT="10800" marB="3595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              500 </a:t>
                      </a:r>
                      <a:endParaRPr sz="1400" u="none" strike="noStrike" cap="none"/>
                    </a:p>
                  </a:txBody>
                  <a:tcPr marL="90000" marR="126000" marT="10800" marB="3595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0" i="0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              500 </a:t>
                      </a:r>
                      <a:endParaRPr sz="1400" u="none" strike="noStrike" cap="none" dirty="0"/>
                    </a:p>
                  </a:txBody>
                  <a:tcPr marL="90000" marR="126000" marT="10800" marB="359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28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SOCIETA’ MEDICINA DI MONTAGNA</a:t>
                      </a:r>
                      <a:endParaRPr sz="11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72000" marR="72000" marT="10800" marB="3595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1.000</a:t>
                      </a:r>
                      <a:endParaRPr sz="1400" u="none" strike="noStrike" cap="none"/>
                    </a:p>
                  </a:txBody>
                  <a:tcPr marL="90000" marR="126000" marT="10800" marB="3595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1.000</a:t>
                      </a:r>
                      <a:endParaRPr sz="1400" u="none" strike="noStrike" cap="none"/>
                    </a:p>
                  </a:txBody>
                  <a:tcPr marL="90000" marR="126000" marT="10800" marB="3595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0" i="0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1.000</a:t>
                      </a:r>
                      <a:endParaRPr sz="1400" u="none" strike="noStrike" cap="none" dirty="0"/>
                    </a:p>
                  </a:txBody>
                  <a:tcPr marL="90000" marR="126000" marT="10800" marB="359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96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RETE MONTAGNA</a:t>
                      </a:r>
                      <a:endParaRPr sz="1400" u="none" strike="noStrike" cap="none"/>
                    </a:p>
                  </a:txBody>
                  <a:tcPr marL="72000" marR="72000" marT="10800" marB="3595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200</a:t>
                      </a:r>
                      <a:endParaRPr sz="1400" u="none" strike="noStrike" cap="none"/>
                    </a:p>
                  </a:txBody>
                  <a:tcPr marL="90000" marR="126000" marT="10800" marB="3595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200</a:t>
                      </a:r>
                      <a:endParaRPr sz="1400" u="none" strike="noStrike" cap="none"/>
                    </a:p>
                  </a:txBody>
                  <a:tcPr marL="90000" marR="126000" marT="10800" marB="3595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0" i="0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200</a:t>
                      </a:r>
                      <a:endParaRPr sz="1400" u="none" strike="noStrike" cap="none" dirty="0"/>
                    </a:p>
                  </a:txBody>
                  <a:tcPr marL="90000" marR="126000" marT="10800" marB="359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96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PRO MONT BLANC</a:t>
                      </a:r>
                      <a:endParaRPr sz="1400" u="none" strike="noStrike" cap="none"/>
                    </a:p>
                  </a:txBody>
                  <a:tcPr marL="72000" marR="72000" marT="10800" marB="3595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500</a:t>
                      </a:r>
                      <a:endParaRPr sz="1400" u="none" strike="noStrike" cap="none"/>
                    </a:p>
                  </a:txBody>
                  <a:tcPr marL="90000" marR="126000" marT="10800" marB="3595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500</a:t>
                      </a:r>
                      <a:endParaRPr sz="1400" u="none" strike="noStrike" cap="none"/>
                    </a:p>
                  </a:txBody>
                  <a:tcPr marL="90000" marR="126000" marT="10800" marB="3595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0" i="0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500</a:t>
                      </a:r>
                      <a:endParaRPr sz="1400" u="none" strike="noStrike" cap="none" dirty="0"/>
                    </a:p>
                  </a:txBody>
                  <a:tcPr marL="90000" marR="126000" marT="10800" marB="359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96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11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72000" marR="72000" marT="10800" marB="3595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11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0000" marR="126000" marT="10800" marB="3595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11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0000" marR="126000" marT="10800" marB="3595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1100" b="0" i="0" u="none" strike="noStrike" cap="none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0000" marR="126000" marT="10800" marB="359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296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CONTRIBUTI</a:t>
                      </a:r>
                      <a:endParaRPr sz="1400" u="none" strike="noStrike" cap="none"/>
                    </a:p>
                  </a:txBody>
                  <a:tcPr marL="72000" marR="72000" marT="10800" marB="3595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11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72000" marR="72000" marT="10800" marB="3595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11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72000" marR="72000" marT="10800" marB="3595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1100" b="0" i="0" u="none" strike="noStrike" cap="none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72000" marR="72000" marT="10800" marB="3595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296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AGAI </a:t>
                      </a:r>
                      <a:endParaRPr sz="1400" u="none" strike="noStrike" cap="none"/>
                    </a:p>
                  </a:txBody>
                  <a:tcPr marL="72000" marR="72000" marT="10800" marB="3595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36.200</a:t>
                      </a:r>
                      <a:endParaRPr sz="1400" u="none" strike="noStrike" cap="none"/>
                    </a:p>
                  </a:txBody>
                  <a:tcPr marL="90000" marR="126000" marT="10800" marB="3595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36.200</a:t>
                      </a:r>
                      <a:endParaRPr sz="1400" u="none" strike="noStrike" cap="none"/>
                    </a:p>
                  </a:txBody>
                  <a:tcPr marL="90000" marR="126000" marT="10800" marB="3595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0" i="0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36.200</a:t>
                      </a:r>
                      <a:endParaRPr sz="1400" u="none" strike="noStrike" cap="none" dirty="0"/>
                    </a:p>
                  </a:txBody>
                  <a:tcPr marL="90000" marR="126000" marT="10800" marB="359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296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CAAI</a:t>
                      </a:r>
                      <a:endParaRPr sz="1400" u="none" strike="noStrike" cap="none"/>
                    </a:p>
                  </a:txBody>
                  <a:tcPr marL="72000" marR="72000" marT="10800" marB="3595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25.000</a:t>
                      </a:r>
                      <a:endParaRPr sz="1400" u="none" strike="noStrike" cap="none"/>
                    </a:p>
                  </a:txBody>
                  <a:tcPr marL="90000" marR="126000" marT="10800" marB="3595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25.000</a:t>
                      </a:r>
                      <a:endParaRPr sz="1400" u="none" strike="noStrike" cap="none"/>
                    </a:p>
                  </a:txBody>
                  <a:tcPr marL="90000" marR="126000" marT="10800" marB="3595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0" i="0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25.000</a:t>
                      </a:r>
                      <a:endParaRPr sz="1400" u="none" strike="noStrike" cap="none" dirty="0"/>
                    </a:p>
                  </a:txBody>
                  <a:tcPr marL="90000" marR="126000" marT="10800" marB="359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742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FESTIVAL DI TRENTO</a:t>
                      </a:r>
                      <a:endParaRPr sz="1400" u="none" strike="noStrike" cap="none"/>
                    </a:p>
                  </a:txBody>
                  <a:tcPr marL="72000" marR="72000" marT="10800" marB="3595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100.000</a:t>
                      </a:r>
                      <a:endParaRPr sz="1400" u="none" strike="noStrike" cap="none"/>
                    </a:p>
                  </a:txBody>
                  <a:tcPr marL="90000" marR="126000" marT="10800" marB="3595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100.000</a:t>
                      </a:r>
                      <a:endParaRPr sz="1400" u="none" strike="noStrike" cap="none"/>
                    </a:p>
                  </a:txBody>
                  <a:tcPr marL="90000" marR="126000" marT="10800" marB="3595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0" i="0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100.000</a:t>
                      </a:r>
                      <a:endParaRPr sz="1100" b="0" i="0" u="none" strike="noStrike" cap="none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0000" marR="126000" marT="10800" marB="359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791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MUSEO NAZ.MONTAGNA "DUCA DEGLI ABRUZZI"</a:t>
                      </a:r>
                      <a:endParaRPr sz="1400" u="none" strike="noStrike" cap="none"/>
                    </a:p>
                  </a:txBody>
                  <a:tcPr marL="72000" marR="72000" marT="10800" marB="3595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85.000</a:t>
                      </a:r>
                      <a:endParaRPr sz="1400" u="none" strike="noStrike" cap="none"/>
                    </a:p>
                  </a:txBody>
                  <a:tcPr marL="90000" marR="126000" marT="10800" marB="3595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85.000</a:t>
                      </a:r>
                      <a:endParaRPr sz="1400" u="none" strike="noStrike" cap="none"/>
                    </a:p>
                  </a:txBody>
                  <a:tcPr marL="90000" marR="126000" marT="10800" marB="3595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0" i="0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85.000</a:t>
                      </a:r>
                      <a:endParaRPr sz="1400" u="none" strike="noStrike" cap="none" dirty="0"/>
                    </a:p>
                  </a:txBody>
                  <a:tcPr marL="90000" marR="126000" marT="10800" marB="359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520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ASSOMIDOP</a:t>
                      </a:r>
                      <a:endParaRPr sz="1400" u="none" strike="noStrike" cap="none"/>
                    </a:p>
                  </a:txBody>
                  <a:tcPr marL="72000" marR="72000" marT="10800" marB="3595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10.000</a:t>
                      </a:r>
                      <a:endParaRPr sz="1400" u="none" strike="noStrike" cap="none"/>
                    </a:p>
                  </a:txBody>
                  <a:tcPr marL="90000" marR="126000" marT="10800" marB="3595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10.000</a:t>
                      </a:r>
                      <a:endParaRPr sz="1400" u="none" strike="noStrike" cap="none"/>
                    </a:p>
                  </a:txBody>
                  <a:tcPr marL="90000" marR="126000" marT="10800" marB="3595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0" i="0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10.000</a:t>
                      </a:r>
                      <a:endParaRPr sz="1400" u="none" strike="noStrike" cap="none" dirty="0"/>
                    </a:p>
                  </a:txBody>
                  <a:tcPr marL="90000" marR="126000" marT="10800" marB="359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435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CONTRIBUTI GR ORDINARI</a:t>
                      </a:r>
                      <a:endParaRPr sz="1400" u="none" strike="noStrike" cap="none"/>
                    </a:p>
                  </a:txBody>
                  <a:tcPr marL="72000" marR="72000" marT="10800" marB="3595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200.000</a:t>
                      </a:r>
                      <a:endParaRPr sz="1400" u="none" strike="noStrike" cap="none"/>
                    </a:p>
                  </a:txBody>
                  <a:tcPr marL="90000" marR="126000" marT="10800" marB="3595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200.000</a:t>
                      </a:r>
                      <a:endParaRPr sz="1400" u="none" strike="noStrike" cap="none"/>
                    </a:p>
                  </a:txBody>
                  <a:tcPr marL="90000" marR="126000" marT="10800" marB="3595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0" i="0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205.000</a:t>
                      </a:r>
                      <a:endParaRPr sz="1400" u="none" strike="noStrike" cap="none" dirty="0"/>
                    </a:p>
                  </a:txBody>
                  <a:tcPr marL="90000" marR="126000" marT="10800" marB="359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296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CONTRIBUTI AD ALTRI ENTI/ASSOCIAZIONI</a:t>
                      </a:r>
                      <a:endParaRPr sz="1400" u="none" strike="noStrike" cap="none"/>
                    </a:p>
                  </a:txBody>
                  <a:tcPr marL="72000" marR="72000" marT="10800" marB="3595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50.000</a:t>
                      </a:r>
                      <a:endParaRPr sz="1400" u="none" strike="noStrike" cap="none"/>
                    </a:p>
                  </a:txBody>
                  <a:tcPr marL="90000" marR="126000" marT="10800" marB="3595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50.000</a:t>
                      </a:r>
                      <a:endParaRPr sz="1400" u="none" strike="noStrike" cap="none"/>
                    </a:p>
                  </a:txBody>
                  <a:tcPr marL="90000" marR="126000" marT="10800" marB="3595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0" i="0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60.000</a:t>
                      </a:r>
                      <a:endParaRPr sz="1100" b="0" i="0" u="none" strike="noStrike" cap="none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0000" marR="126000" marT="10800" marB="359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296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CONTRIBUTI MONTAGNATERAPIA</a:t>
                      </a:r>
                      <a:endParaRPr sz="1400" u="none" strike="noStrike" cap="none"/>
                    </a:p>
                  </a:txBody>
                  <a:tcPr marL="72000" marR="72000" marT="10800" marB="3595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60.000</a:t>
                      </a:r>
                      <a:endParaRPr sz="1400" u="none" strike="noStrike" cap="none"/>
                    </a:p>
                  </a:txBody>
                  <a:tcPr marL="90000" marR="126000" marT="10800" marB="3595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60.000</a:t>
                      </a:r>
                      <a:endParaRPr sz="1400" u="none" strike="noStrike" cap="none"/>
                    </a:p>
                  </a:txBody>
                  <a:tcPr marL="90000" marR="126000" marT="10800" marB="3595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0" i="0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20.000</a:t>
                      </a:r>
                      <a:endParaRPr sz="1100" b="0" i="0" u="none" strike="noStrike" cap="none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0000" marR="126000" marT="10800" marB="359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296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CONTRIBUTI ASL</a:t>
                      </a:r>
                      <a:endParaRPr sz="1400" u="none" strike="noStrike" cap="none"/>
                    </a:p>
                  </a:txBody>
                  <a:tcPr marL="72000" marR="72000" marT="10800" marB="3595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15.000</a:t>
                      </a:r>
                      <a:endParaRPr sz="1400" u="none" strike="noStrike" cap="none"/>
                    </a:p>
                  </a:txBody>
                  <a:tcPr marL="90000" marR="126000" marT="10800" marB="3595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15.000</a:t>
                      </a:r>
                      <a:endParaRPr sz="1400" u="none" strike="noStrike" cap="none"/>
                    </a:p>
                  </a:txBody>
                  <a:tcPr marL="90000" marR="126000" marT="10800" marB="3595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0" i="0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15.000</a:t>
                      </a:r>
                      <a:endParaRPr sz="1100" b="0" i="0" u="none" strike="noStrike" cap="none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0000" marR="126000" marT="10800" marB="359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</a:tbl>
          </a:graphicData>
        </a:graphic>
      </p:graphicFrame>
      <p:graphicFrame>
        <p:nvGraphicFramePr>
          <p:cNvPr id="215" name="Google Shape;215;p16"/>
          <p:cNvGraphicFramePr/>
          <p:nvPr/>
        </p:nvGraphicFramePr>
        <p:xfrm>
          <a:off x="1746250" y="180975"/>
          <a:ext cx="7127875" cy="549300"/>
        </p:xfrm>
        <a:graphic>
          <a:graphicData uri="http://schemas.openxmlformats.org/drawingml/2006/table">
            <a:tbl>
              <a:tblPr>
                <a:noFill/>
                <a:tableStyleId>{38065CB5-0B92-4B60-84E4-169454EF6E31}</a:tableStyleId>
              </a:tblPr>
              <a:tblGrid>
                <a:gridCol w="7127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46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sng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COSTI DELLA PRODUZIONE - Costi per servizi</a:t>
                      </a:r>
                      <a:endParaRPr sz="1400" u="none" strike="noStrike" cap="none"/>
                    </a:p>
                  </a:txBody>
                  <a:tcPr marL="91450" marR="91450" marT="45775" marB="4577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6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sng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Quote/Adesioni - Altri Contributi</a:t>
                      </a:r>
                      <a:endParaRPr sz="1400" u="none" strike="noStrike" cap="none"/>
                    </a:p>
                  </a:txBody>
                  <a:tcPr marL="91450" marR="91450" marT="45775" marB="4577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16" name="Google Shape;216;p16"/>
          <p:cNvSpPr txBox="1"/>
          <p:nvPr/>
        </p:nvSpPr>
        <p:spPr>
          <a:xfrm>
            <a:off x="10094913" y="6948488"/>
            <a:ext cx="431800" cy="276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it-IT"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16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7" name="Google Shape;217;p16"/>
          <p:cNvSpPr txBox="1"/>
          <p:nvPr/>
        </p:nvSpPr>
        <p:spPr>
          <a:xfrm>
            <a:off x="306388" y="215900"/>
            <a:ext cx="1800225" cy="2778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it-IT" sz="1200" b="0" i="1" u="sng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Budget  2023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" name="Google Shape;202;p15" descr="Logo_big_bianco_trasp">
            <a:extLst>
              <a:ext uri="{FF2B5EF4-FFF2-40B4-BE49-F238E27FC236}">
                <a16:creationId xmlns:a16="http://schemas.microsoft.com/office/drawing/2014/main" id="{019506C9-6389-49A0-9872-D9CCE6346510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955213" y="180975"/>
            <a:ext cx="576262" cy="471488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Google Shape;98;p4"/>
          <p:cNvSpPr txBox="1"/>
          <p:nvPr/>
        </p:nvSpPr>
        <p:spPr>
          <a:xfrm>
            <a:off x="3737987" y="7067538"/>
            <a:ext cx="3928906" cy="2461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it-IT" sz="1000" b="0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Comitato direttivo centrale, 26 ottobre 2022</a:t>
            </a:r>
            <a:endParaRPr sz="1000" b="0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3" name="Google Shape;223;p17" descr="C:\Users\ALattuada\Desktop\LOGO SFUMATO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252788" y="2368550"/>
            <a:ext cx="4187825" cy="3649663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224" name="Google Shape;224;p17"/>
          <p:cNvGraphicFramePr/>
          <p:nvPr>
            <p:extLst>
              <p:ext uri="{D42A27DB-BD31-4B8C-83A1-F6EECF244321}">
                <p14:modId xmlns:p14="http://schemas.microsoft.com/office/powerpoint/2010/main" val="903248374"/>
              </p:ext>
            </p:extLst>
          </p:nvPr>
        </p:nvGraphicFramePr>
        <p:xfrm>
          <a:off x="1190979" y="975832"/>
          <a:ext cx="8238775" cy="2376500"/>
        </p:xfrm>
        <a:graphic>
          <a:graphicData uri="http://schemas.openxmlformats.org/drawingml/2006/table">
            <a:tbl>
              <a:tblPr>
                <a:noFill/>
                <a:tableStyleId>{38065CB5-0B92-4B60-84E4-169454EF6E31}</a:tableStyleId>
              </a:tblPr>
              <a:tblGrid>
                <a:gridCol w="19234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8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82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8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151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endParaRPr sz="1200" b="1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04325" marR="104325" marT="52175" marB="5217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Budget previsionale economico 2022</a:t>
                      </a:r>
                      <a:endParaRPr sz="12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Del. CDC 188/2021</a:t>
                      </a:r>
                      <a:endParaRPr sz="1200" u="none" strike="noStrike" cap="none"/>
                    </a:p>
                  </a:txBody>
                  <a:tcPr marL="144000" marR="72000" marT="50375" marB="503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Ultima Variazione al Budget previsionale economico 2022</a:t>
                      </a:r>
                      <a:endParaRPr sz="12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Del. CDC 202/2022</a:t>
                      </a:r>
                      <a:endParaRPr sz="1200" b="1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44000" marR="72000" marT="50375" marB="503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Budget previsionale economico 2023</a:t>
                      </a:r>
                      <a:endParaRPr sz="1200" u="none" strike="noStrike" cap="none" dirty="0"/>
                    </a:p>
                  </a:txBody>
                  <a:tcPr marL="144000" marR="72000" marT="50375" marB="503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7225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Retribuzioni	</a:t>
                      </a:r>
                      <a:endParaRPr sz="1400" u="none" strike="noStrike" cap="none"/>
                    </a:p>
                  </a:txBody>
                  <a:tcPr marL="104325" marR="104325" marT="52175" marB="5217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749.000</a:t>
                      </a:r>
                      <a:endParaRPr sz="1400" u="none" strike="noStrike" cap="none"/>
                    </a:p>
                  </a:txBody>
                  <a:tcPr marL="104325" marR="104325" marT="52175" marB="521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749.000</a:t>
                      </a:r>
                      <a:endParaRPr sz="1400" u="none" strike="noStrike" cap="none"/>
                    </a:p>
                  </a:txBody>
                  <a:tcPr marL="104325" marR="104325" marT="52175" marB="521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749.000</a:t>
                      </a:r>
                      <a:endParaRPr sz="1400" u="none" strike="noStrike" cap="none" dirty="0"/>
                    </a:p>
                  </a:txBody>
                  <a:tcPr marL="104325" marR="104325" marT="52175" marB="521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9650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Oneri sociali	</a:t>
                      </a:r>
                      <a:endParaRPr sz="1400" u="none" strike="noStrike" cap="none"/>
                    </a:p>
                  </a:txBody>
                  <a:tcPr marL="104325" marR="104325" marT="52175" marB="5217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185.000</a:t>
                      </a:r>
                      <a:endParaRPr sz="1400" u="none" strike="noStrike" cap="none"/>
                    </a:p>
                  </a:txBody>
                  <a:tcPr marL="104325" marR="104325" marT="52175" marB="521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185.000</a:t>
                      </a:r>
                      <a:endParaRPr sz="1400" u="none" strike="noStrike" cap="none"/>
                    </a:p>
                  </a:txBody>
                  <a:tcPr marL="104325" marR="104325" marT="52175" marB="521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185.000</a:t>
                      </a:r>
                      <a:endParaRPr sz="1400" u="none" strike="noStrike" cap="none" dirty="0"/>
                    </a:p>
                  </a:txBody>
                  <a:tcPr marL="104325" marR="104325" marT="52175" marB="521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7225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Quota TFR</a:t>
                      </a:r>
                      <a:endParaRPr sz="1400" u="none" strike="noStrike" cap="none"/>
                    </a:p>
                  </a:txBody>
                  <a:tcPr marL="104325" marR="104325" marT="52175" marB="5217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47.500</a:t>
                      </a:r>
                      <a:endParaRPr sz="1400" u="none" strike="noStrike" cap="none"/>
                    </a:p>
                  </a:txBody>
                  <a:tcPr marL="104325" marR="104325" marT="52175" marB="521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47.500</a:t>
                      </a:r>
                      <a:endParaRPr sz="1400" u="none" strike="noStrike" cap="none"/>
                    </a:p>
                  </a:txBody>
                  <a:tcPr marL="104325" marR="104325" marT="52175" marB="521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47.500</a:t>
                      </a:r>
                      <a:endParaRPr sz="1400" u="none" strike="noStrike" cap="none" dirty="0"/>
                    </a:p>
                  </a:txBody>
                  <a:tcPr marL="104325" marR="104325" marT="52175" marB="521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7225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04325" marR="104325" marT="52175" marB="5217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981.500</a:t>
                      </a:r>
                      <a:endParaRPr sz="1400" u="none" strike="noStrike" cap="none"/>
                    </a:p>
                  </a:txBody>
                  <a:tcPr marL="104325" marR="104325" marT="52175" marB="521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981.500</a:t>
                      </a:r>
                      <a:endParaRPr sz="1200" b="1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04325" marR="104325" marT="52175" marB="521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981.500</a:t>
                      </a:r>
                      <a:endParaRPr sz="1200" b="1" i="0" u="none" strike="noStrike" cap="none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04325" marR="104325" marT="52175" marB="521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225" name="Google Shape;225;p17"/>
          <p:cNvGraphicFramePr/>
          <p:nvPr/>
        </p:nvGraphicFramePr>
        <p:xfrm>
          <a:off x="1962150" y="3910013"/>
          <a:ext cx="6877050" cy="2184425"/>
        </p:xfrm>
        <a:graphic>
          <a:graphicData uri="http://schemas.openxmlformats.org/drawingml/2006/table">
            <a:tbl>
              <a:tblPr>
                <a:noFill/>
                <a:tableStyleId>{38065CB5-0B92-4B60-84E4-169454EF6E31}</a:tableStyleId>
              </a:tblPr>
              <a:tblGrid>
                <a:gridCol w="1500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307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95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363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788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AREE</a:t>
                      </a:r>
                      <a:endParaRPr sz="1200" b="1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04300" marR="104300" marT="52150" marB="5215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DOTAZIONE ORGANICA</a:t>
                      </a:r>
                      <a:endParaRPr sz="1400" u="none" strike="noStrike" cap="none"/>
                    </a:p>
                  </a:txBody>
                  <a:tcPr marL="104300" marR="104300" marT="52150" marB="5215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PERSONALE IN SERVIZIO AL 10.10.2022</a:t>
                      </a:r>
                      <a:endParaRPr sz="1200" b="1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04300" marR="104300" marT="52150" marB="5215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PREVISIONE 2023</a:t>
                      </a:r>
                      <a:endParaRPr sz="1400" u="none" strike="noStrike" cap="none"/>
                    </a:p>
                  </a:txBody>
                  <a:tcPr marL="104300" marR="104300" marT="52150" marB="5215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77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DIRIGENTE</a:t>
                      </a:r>
                      <a:endParaRPr sz="1400" u="none" strike="noStrike" cap="none"/>
                    </a:p>
                  </a:txBody>
                  <a:tcPr marL="104300" marR="104300" marT="52150" marB="521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</a:t>
                      </a:r>
                      <a:endParaRPr sz="1400" u="none" strike="noStrike" cap="none"/>
                    </a:p>
                  </a:txBody>
                  <a:tcPr marL="104300" marR="104300" marT="52150" marB="52150" anchor="b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</a:t>
                      </a:r>
                      <a:endParaRPr sz="1400" u="none" strike="noStrike" cap="none"/>
                    </a:p>
                  </a:txBody>
                  <a:tcPr marL="104300" marR="104300" marT="52150" marB="52150" anchor="b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</a:t>
                      </a:r>
                      <a:endParaRPr sz="1400" u="none" strike="noStrike" cap="none"/>
                    </a:p>
                  </a:txBody>
                  <a:tcPr marL="104300" marR="104300" marT="52150" marB="52150" anchor="b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77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AREA C</a:t>
                      </a:r>
                      <a:endParaRPr sz="1200" b="1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04300" marR="104300" marT="52150" marB="521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10</a:t>
                      </a:r>
                      <a:endParaRPr sz="1400" u="none" strike="noStrike" cap="none"/>
                    </a:p>
                  </a:txBody>
                  <a:tcPr marL="104300" marR="104300" marT="52150" marB="5215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7</a:t>
                      </a:r>
                      <a:endParaRPr sz="1400" u="none" strike="noStrike" cap="none"/>
                    </a:p>
                  </a:txBody>
                  <a:tcPr marL="104300" marR="104300" marT="52150" marB="5215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10</a:t>
                      </a:r>
                      <a:endParaRPr sz="1400" u="none" strike="noStrike" cap="none"/>
                    </a:p>
                  </a:txBody>
                  <a:tcPr marL="104300" marR="104300" marT="52150" marB="5215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23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AREA B</a:t>
                      </a:r>
                      <a:endParaRPr sz="1200" b="1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04300" marR="104300" marT="52150" marB="521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9</a:t>
                      </a:r>
                      <a:endParaRPr sz="1400" u="none" strike="noStrike" cap="none"/>
                    </a:p>
                  </a:txBody>
                  <a:tcPr marL="104300" marR="104300" marT="52150" marB="5215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8</a:t>
                      </a:r>
                      <a:endParaRPr sz="1400" u="none" strike="noStrike" cap="none"/>
                    </a:p>
                  </a:txBody>
                  <a:tcPr marL="104300" marR="104300" marT="52150" marB="5215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9</a:t>
                      </a:r>
                      <a:endParaRPr sz="1400" u="none" strike="noStrike" cap="none"/>
                    </a:p>
                  </a:txBody>
                  <a:tcPr marL="104300" marR="104300" marT="52150" marB="5215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77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TOTALE</a:t>
                      </a:r>
                      <a:endParaRPr sz="1200" b="1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04300" marR="104300" marT="52150" marB="521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21</a:t>
                      </a:r>
                      <a:endParaRPr sz="1400" u="none" strike="noStrike" cap="none"/>
                    </a:p>
                  </a:txBody>
                  <a:tcPr marL="104300" marR="104300" marT="52150" marB="5215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17</a:t>
                      </a:r>
                      <a:endParaRPr sz="1400" u="none" strike="noStrike" cap="none"/>
                    </a:p>
                  </a:txBody>
                  <a:tcPr marL="104300" marR="104300" marT="52150" marB="5215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21</a:t>
                      </a:r>
                      <a:endParaRPr sz="1400" u="none" strike="noStrike" cap="none"/>
                    </a:p>
                  </a:txBody>
                  <a:tcPr marL="104300" marR="104300" marT="52150" marB="5215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226" name="Google Shape;226;p17" descr="Logo_big_trasp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806782" y="59959"/>
            <a:ext cx="728662" cy="596900"/>
          </a:xfrm>
          <a:prstGeom prst="rect">
            <a:avLst/>
          </a:prstGeom>
          <a:noFill/>
          <a:ln>
            <a:noFill/>
          </a:ln>
        </p:spPr>
      </p:pic>
      <p:sp>
        <p:nvSpPr>
          <p:cNvPr id="227" name="Google Shape;227;p17"/>
          <p:cNvSpPr txBox="1"/>
          <p:nvPr/>
        </p:nvSpPr>
        <p:spPr>
          <a:xfrm>
            <a:off x="9955213" y="6980238"/>
            <a:ext cx="431800" cy="276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it-IT"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17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228" name="Google Shape;228;p17"/>
          <p:cNvGraphicFramePr/>
          <p:nvPr/>
        </p:nvGraphicFramePr>
        <p:xfrm>
          <a:off x="1711325" y="339725"/>
          <a:ext cx="7127875" cy="579425"/>
        </p:xfrm>
        <a:graphic>
          <a:graphicData uri="http://schemas.openxmlformats.org/drawingml/2006/table">
            <a:tbl>
              <a:tblPr>
                <a:noFill/>
                <a:tableStyleId>{38065CB5-0B92-4B60-84E4-169454EF6E31}</a:tableStyleId>
              </a:tblPr>
              <a:tblGrid>
                <a:gridCol w="7127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49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COSTI DEL PERSONALE</a:t>
                      </a:r>
                      <a:endParaRPr sz="1400" u="none" strike="noStrike" cap="none"/>
                    </a:p>
                  </a:txBody>
                  <a:tcPr marL="91450" marR="91450" marT="45775" marB="4577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4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endParaRPr sz="1200" b="0" i="0" u="sng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75" marB="4577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29" name="Google Shape;229;p17"/>
          <p:cNvSpPr txBox="1"/>
          <p:nvPr/>
        </p:nvSpPr>
        <p:spPr>
          <a:xfrm>
            <a:off x="306388" y="215900"/>
            <a:ext cx="1800225" cy="2778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it-IT" sz="1200" b="0" i="1" u="sng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Budget  2023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" name="Google Shape;98;p4"/>
          <p:cNvSpPr txBox="1"/>
          <p:nvPr/>
        </p:nvSpPr>
        <p:spPr>
          <a:xfrm>
            <a:off x="3737987" y="7067538"/>
            <a:ext cx="3928906" cy="2461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it-IT" sz="1000" b="0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Comitato direttivo centrale, 26 ottobre 2022</a:t>
            </a:r>
            <a:endParaRPr sz="1000" b="0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Google Shape;72;p2" descr="C:\Users\ALattuada\Desktop\LOGO SFUMATO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252788" y="2368550"/>
            <a:ext cx="4187825" cy="3649663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73" name="Google Shape;73;p2"/>
          <p:cNvGraphicFramePr/>
          <p:nvPr/>
        </p:nvGraphicFramePr>
        <p:xfrm>
          <a:off x="738188" y="703263"/>
          <a:ext cx="9505975" cy="6154725"/>
        </p:xfrm>
        <a:graphic>
          <a:graphicData uri="http://schemas.openxmlformats.org/drawingml/2006/table">
            <a:tbl>
              <a:tblPr>
                <a:noFill/>
                <a:tableStyleId>{38065CB5-0B92-4B60-84E4-169454EF6E31}</a:tableStyleId>
              </a:tblPr>
              <a:tblGrid>
                <a:gridCol w="42484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92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3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15125">
                <a:tc row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04300" marR="104300" marT="52150" marB="521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Budget previsionale economico 2022</a:t>
                      </a:r>
                      <a:endParaRPr sz="14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Del. CDC 188/2021</a:t>
                      </a:r>
                      <a:endParaRPr sz="1400" u="none" strike="noStrike" cap="none"/>
                    </a:p>
                  </a:txBody>
                  <a:tcPr marL="144000" marR="72000" marT="50375" marB="503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Ultima Variazione al Budget previsionale economico 2022</a:t>
                      </a:r>
                      <a:endParaRPr sz="12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Del. CDC 202/2022</a:t>
                      </a:r>
                      <a:endParaRPr sz="1200" b="1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44000" marR="72000" marT="50375" marB="503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Budget previsionale economico 2023</a:t>
                      </a:r>
                      <a:endParaRPr sz="1200" u="none" strike="noStrike" cap="none"/>
                    </a:p>
                  </a:txBody>
                  <a:tcPr marL="144000" marR="72000" marT="50375" marB="503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3625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290.000  Soci</a:t>
                      </a:r>
                      <a:endParaRPr sz="1400" u="none" strike="noStrike" cap="none"/>
                    </a:p>
                  </a:txBody>
                  <a:tcPr marL="144000" marR="72000" marT="50375" marB="503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315.000 soci</a:t>
                      </a:r>
                      <a:endParaRPr sz="1200" b="1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44000" marR="72000" marT="50375" marB="503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315.000 soci</a:t>
                      </a:r>
                      <a:endParaRPr sz="1200" b="1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44000" marR="72000" marT="50375" marB="503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26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A)  Valore della produzione</a:t>
                      </a:r>
                      <a:endParaRPr sz="1400" u="none" strike="noStrike" cap="none"/>
                    </a:p>
                  </a:txBody>
                  <a:tcPr marL="104300" marR="104300" marT="52150" marB="5215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17.040.827</a:t>
                      </a:r>
                      <a:endParaRPr sz="1400" u="none" strike="noStrike" cap="none"/>
                    </a:p>
                  </a:txBody>
                  <a:tcPr marL="144000" marR="72000" marT="50375" marB="503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22.022.279</a:t>
                      </a:r>
                      <a:endParaRPr sz="12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44000" marR="72000" marT="50375" marB="503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22.068.201</a:t>
                      </a:r>
                      <a:endParaRPr sz="12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44000" marR="72000" marT="50375" marB="503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94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B)  Costi della produzione</a:t>
                      </a:r>
                      <a:endParaRPr sz="1400" u="none" strike="noStrike" cap="none"/>
                    </a:p>
                  </a:txBody>
                  <a:tcPr marL="104300" marR="104300" marT="52150" marB="5215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16.994.291</a:t>
                      </a:r>
                      <a:endParaRPr sz="1400" u="none" strike="noStrike" cap="none"/>
                    </a:p>
                  </a:txBody>
                  <a:tcPr marL="144000" marR="72000" marT="50375" marB="503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21.960.040</a:t>
                      </a:r>
                      <a:endParaRPr sz="12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44000" marR="72000" marT="50375" marB="503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22.017.156</a:t>
                      </a:r>
                      <a:endParaRPr sz="12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44000" marR="72000" marT="50375" marB="503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80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1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Differenza tra valore e costi della produzione (A-B)</a:t>
                      </a:r>
                      <a:endParaRPr sz="12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04300" marR="104300" marT="52150" marB="5215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1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46.536</a:t>
                      </a:r>
                      <a:endParaRPr sz="1400" u="none" strike="noStrike" cap="none"/>
                    </a:p>
                  </a:txBody>
                  <a:tcPr marL="144000" marR="72000" marT="50375" marB="503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1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62.239</a:t>
                      </a:r>
                      <a:endParaRPr sz="1200" b="0" i="1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44000" marR="72000" marT="50375" marB="503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1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51.045</a:t>
                      </a:r>
                      <a:endParaRPr sz="1200" b="0" i="1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44000" marR="72000" marT="50375" marB="503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69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C)  Proventi e oneri finanziari</a:t>
                      </a:r>
                      <a:endParaRPr sz="1400" u="none" strike="noStrike" cap="none"/>
                    </a:p>
                  </a:txBody>
                  <a:tcPr marL="104300" marR="104300" marT="52150" marB="521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(6.200)</a:t>
                      </a:r>
                      <a:endParaRPr sz="1400" u="none" strike="noStrike" cap="none"/>
                    </a:p>
                  </a:txBody>
                  <a:tcPr marL="144000" marR="72000" marT="50375" marB="503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(6.200)</a:t>
                      </a:r>
                      <a:endParaRPr sz="1400" u="none" strike="noStrike" cap="none"/>
                    </a:p>
                  </a:txBody>
                  <a:tcPr marL="144000" marR="72000" marT="50375" marB="503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(6.920)</a:t>
                      </a:r>
                      <a:endParaRPr sz="12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44000" marR="72000" marT="50375" marB="503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571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D)  Rettifiche di valore di attività finanziarie</a:t>
                      </a:r>
                      <a:endParaRPr sz="1400" u="none" strike="noStrike" cap="none"/>
                    </a:p>
                  </a:txBody>
                  <a:tcPr marL="104300" marR="104300" marT="52150" marB="521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-</a:t>
                      </a:r>
                      <a:endParaRPr sz="1400" u="none" strike="noStrike" cap="none"/>
                    </a:p>
                  </a:txBody>
                  <a:tcPr marL="144000" marR="72000" marT="50375" marB="503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-</a:t>
                      </a:r>
                      <a:endParaRPr sz="1400" u="none" strike="noStrike" cap="none"/>
                    </a:p>
                  </a:txBody>
                  <a:tcPr marL="144000" marR="72000" marT="50375" marB="503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-</a:t>
                      </a:r>
                      <a:endParaRPr sz="1400" u="none" strike="noStrike" cap="none"/>
                    </a:p>
                  </a:txBody>
                  <a:tcPr marL="144000" marR="72000" marT="50375" marB="503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10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E)  Proventi e oneri straordinari</a:t>
                      </a:r>
                      <a:endParaRPr sz="1400" u="none" strike="noStrike" cap="none"/>
                    </a:p>
                  </a:txBody>
                  <a:tcPr marL="104300" marR="104300" marT="52150" marB="521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-</a:t>
                      </a:r>
                      <a:endParaRPr sz="1400" u="none" strike="noStrike" cap="none"/>
                    </a:p>
                  </a:txBody>
                  <a:tcPr marL="144000" marR="72000" marT="50375" marB="503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-</a:t>
                      </a:r>
                      <a:endParaRPr sz="1400" u="none" strike="noStrike" cap="none"/>
                    </a:p>
                  </a:txBody>
                  <a:tcPr marL="144000" marR="72000" marT="50375" marB="503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-</a:t>
                      </a:r>
                      <a:endParaRPr sz="1400" u="none" strike="noStrike" cap="none"/>
                    </a:p>
                  </a:txBody>
                  <a:tcPr marL="144000" marR="72000" marT="50375" marB="503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11075"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1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Risultato prima delle imposte</a:t>
                      </a:r>
                      <a:endParaRPr sz="12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04300" marR="104300" marT="52150" marB="5215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40.336</a:t>
                      </a:r>
                      <a:endParaRPr sz="1400" u="none" strike="noStrike" cap="none"/>
                    </a:p>
                  </a:txBody>
                  <a:tcPr marL="144000" marR="72000" marT="50375" marB="503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56.039</a:t>
                      </a:r>
                      <a:endParaRPr sz="12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44000" marR="72000" marT="50375" marB="503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44.125</a:t>
                      </a:r>
                      <a:endParaRPr sz="12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44000" marR="72000" marT="50375" marB="503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110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Imposte sul reddito dell'esercizio</a:t>
                      </a:r>
                      <a:endParaRPr sz="1400" u="none" strike="noStrike" cap="none"/>
                    </a:p>
                  </a:txBody>
                  <a:tcPr marL="104300" marR="104300" marT="52150" marB="5215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(37.000)</a:t>
                      </a:r>
                      <a:endParaRPr sz="1400" u="none" strike="noStrike" cap="none"/>
                    </a:p>
                  </a:txBody>
                  <a:tcPr marL="144000" marR="72000" marT="50375" marB="503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(37.000)</a:t>
                      </a:r>
                      <a:endParaRPr sz="1400" u="none" strike="noStrike" cap="none"/>
                    </a:p>
                  </a:txBody>
                  <a:tcPr marL="144000" marR="72000" marT="50375" marB="503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(37.000)</a:t>
                      </a:r>
                      <a:endParaRPr/>
                    </a:p>
                  </a:txBody>
                  <a:tcPr marL="144000" marR="72000" marT="50375" marB="503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28525"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1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Risultato di esercizio</a:t>
                      </a:r>
                      <a:endParaRPr sz="1200" b="1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04300" marR="104300" marT="52150" marB="5215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1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3.336</a:t>
                      </a:r>
                      <a:endParaRPr sz="1400" u="none" strike="noStrike" cap="none"/>
                    </a:p>
                  </a:txBody>
                  <a:tcPr marL="144000" marR="72000" marT="50375" marB="503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1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19.039</a:t>
                      </a:r>
                      <a:endParaRPr sz="1200" b="1" i="1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44000" marR="72000" marT="50375" marB="503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1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7.125</a:t>
                      </a:r>
                      <a:endParaRPr sz="1200" b="1" i="1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44000" marR="72000" marT="50375" marB="503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pic>
        <p:nvPicPr>
          <p:cNvPr id="74" name="Google Shape;74;p2" descr="Logo_big_bianco_trasp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955213" y="180975"/>
            <a:ext cx="576262" cy="471488"/>
          </a:xfrm>
          <a:prstGeom prst="rect">
            <a:avLst/>
          </a:prstGeom>
          <a:noFill/>
          <a:ln>
            <a:noFill/>
          </a:ln>
        </p:spPr>
      </p:pic>
      <p:sp>
        <p:nvSpPr>
          <p:cNvPr id="75" name="Google Shape;75;p2"/>
          <p:cNvSpPr txBox="1"/>
          <p:nvPr/>
        </p:nvSpPr>
        <p:spPr>
          <a:xfrm>
            <a:off x="306388" y="215900"/>
            <a:ext cx="1800225" cy="2778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it-IT" sz="1200" b="0" i="1" u="sng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Budget  2023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" name="Google Shape;76;p2"/>
          <p:cNvSpPr txBox="1"/>
          <p:nvPr/>
        </p:nvSpPr>
        <p:spPr>
          <a:xfrm>
            <a:off x="9955213" y="6980238"/>
            <a:ext cx="288925" cy="276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it-IT"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" name="Google Shape;98;p4"/>
          <p:cNvSpPr txBox="1"/>
          <p:nvPr/>
        </p:nvSpPr>
        <p:spPr>
          <a:xfrm>
            <a:off x="3737987" y="7067538"/>
            <a:ext cx="3928906" cy="2461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it-IT" sz="1000" b="0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Comitato direttivo centrale, 26 ottobre 2022</a:t>
            </a:r>
            <a:endParaRPr sz="1000" b="0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" name="Google Shape;82;p3" descr="C:\Users\ALattuada\Desktop\LOGO SFUMATO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252788" y="2368550"/>
            <a:ext cx="4187825" cy="3649663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83" name="Google Shape;83;p3"/>
          <p:cNvGraphicFramePr/>
          <p:nvPr>
            <p:extLst>
              <p:ext uri="{D42A27DB-BD31-4B8C-83A1-F6EECF244321}">
                <p14:modId xmlns:p14="http://schemas.microsoft.com/office/powerpoint/2010/main" val="2495687358"/>
              </p:ext>
            </p:extLst>
          </p:nvPr>
        </p:nvGraphicFramePr>
        <p:xfrm>
          <a:off x="846199" y="1764407"/>
          <a:ext cx="9001000" cy="3829025"/>
        </p:xfrm>
        <a:graphic>
          <a:graphicData uri="http://schemas.openxmlformats.org/drawingml/2006/table">
            <a:tbl>
              <a:tblPr>
                <a:noFill/>
                <a:tableStyleId>{38065CB5-0B92-4B60-84E4-169454EF6E31}</a:tableStyleId>
              </a:tblPr>
              <a:tblGrid>
                <a:gridCol w="3744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921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36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153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endParaRPr sz="1600" b="1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04350" marR="104350" marT="52150" marB="5215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Budget previsionale economico 2022</a:t>
                      </a:r>
                      <a:endParaRPr sz="14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Del. CDC 188/2021</a:t>
                      </a:r>
                      <a:endParaRPr sz="1400" u="none" strike="noStrike" cap="none"/>
                    </a:p>
                  </a:txBody>
                  <a:tcPr marL="144000" marR="72000" marT="50375" marB="503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Ultima Variazione al Budget previsionale economico 2022</a:t>
                      </a:r>
                      <a:endParaRPr sz="12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Del. CDC 202/2022</a:t>
                      </a:r>
                      <a:endParaRPr sz="1200" b="1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44000" marR="72000" marT="50375" marB="503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Budget previsionale economico 2023</a:t>
                      </a:r>
                      <a:endParaRPr sz="1200" u="none" strike="noStrike" cap="none"/>
                    </a:p>
                  </a:txBody>
                  <a:tcPr marL="144000" marR="72000" marT="50375" marB="503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1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Ricavi delle vendite e delle prestazioni</a:t>
                      </a:r>
                      <a:endParaRPr sz="1400" u="none" strike="noStrike" cap="none"/>
                    </a:p>
                  </a:txBody>
                  <a:tcPr marL="104350" marR="104350" marT="52150" marB="5215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0" i="0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7.361.394</a:t>
                      </a:r>
                      <a:endParaRPr sz="1400" u="none" strike="noStrike" cap="none" dirty="0"/>
                    </a:p>
                  </a:txBody>
                  <a:tcPr marL="104350" marR="104350" marT="52125" marB="521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7.882.692</a:t>
                      </a:r>
                      <a:endParaRPr sz="14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04350" marR="104350" marT="52125" marB="521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400" u="none" strike="noStrike" cap="none"/>
                        <a:t>7.910.708</a:t>
                      </a:r>
                      <a:endParaRPr sz="1400" u="none" strike="noStrike" cap="none"/>
                    </a:p>
                  </a:txBody>
                  <a:tcPr marL="104350" marR="104350" marT="52125" marB="521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567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Variazioni delle rimanenze</a:t>
                      </a:r>
                      <a:endParaRPr sz="1400" u="none" strike="noStrike" cap="none"/>
                    </a:p>
                  </a:txBody>
                  <a:tcPr marL="104350" marR="104350" marT="52150" marB="5215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0" i="0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90.000</a:t>
                      </a:r>
                      <a:endParaRPr sz="1400" u="none" strike="noStrike" cap="none" dirty="0"/>
                    </a:p>
                  </a:txBody>
                  <a:tcPr marL="104350" marR="104350" marT="52125" marB="521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90.000</a:t>
                      </a:r>
                      <a:endParaRPr sz="1400" u="none" strike="noStrike" cap="none"/>
                    </a:p>
                  </a:txBody>
                  <a:tcPr marL="104350" marR="104350" marT="52125" marB="521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400" u="none" strike="noStrike" cap="none"/>
                        <a:t>90.000</a:t>
                      </a:r>
                      <a:endParaRPr sz="1400" u="none" strike="noStrike" cap="none"/>
                    </a:p>
                  </a:txBody>
                  <a:tcPr marL="104350" marR="104350" marT="52125" marB="521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77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Contributi in conto esercizio</a:t>
                      </a:r>
                      <a:endParaRPr sz="1400" u="none" strike="noStrike" cap="none"/>
                    </a:p>
                  </a:txBody>
                  <a:tcPr marL="104350" marR="104350" marT="52150" marB="5215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0" i="0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7.879.373</a:t>
                      </a:r>
                      <a:endParaRPr sz="1400" u="none" strike="noStrike" cap="none" dirty="0"/>
                    </a:p>
                  </a:txBody>
                  <a:tcPr marL="104350" marR="104350" marT="52125" marB="521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12.879.373</a:t>
                      </a:r>
                      <a:endParaRPr sz="1400" u="none" strike="noStrike" cap="none"/>
                    </a:p>
                  </a:txBody>
                  <a:tcPr marL="104350" marR="104350" marT="52125" marB="521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400" u="none" strike="noStrike" cap="none"/>
                        <a:t>12.800.029</a:t>
                      </a:r>
                      <a:endParaRPr sz="1400" u="none" strike="noStrike" cap="none"/>
                    </a:p>
                  </a:txBody>
                  <a:tcPr marL="104350" marR="104350" marT="52125" marB="521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77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0" i="0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Altri ricavi e proventi</a:t>
                      </a:r>
                      <a:endParaRPr sz="1400" u="none" strike="noStrike" cap="none" dirty="0"/>
                    </a:p>
                  </a:txBody>
                  <a:tcPr marL="104350" marR="104350" marT="52150" marB="5215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0" i="0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1.710.060</a:t>
                      </a:r>
                      <a:endParaRPr sz="1400" u="none" strike="noStrike" cap="none" dirty="0"/>
                    </a:p>
                  </a:txBody>
                  <a:tcPr marL="104350" marR="104350" marT="52125" marB="521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1.170.214</a:t>
                      </a:r>
                      <a:endParaRPr sz="14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04350" marR="104350" marT="52125" marB="521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400" u="none" strike="noStrike" cap="none"/>
                        <a:t>1.267.464</a:t>
                      </a:r>
                      <a:endParaRPr sz="1400" u="none" strike="noStrike" cap="none"/>
                    </a:p>
                  </a:txBody>
                  <a:tcPr marL="104350" marR="104350" marT="52125" marB="521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49675"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1" i="1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Totale</a:t>
                      </a:r>
                      <a:endParaRPr sz="1400" u="none" strike="noStrike" cap="none"/>
                    </a:p>
                  </a:txBody>
                  <a:tcPr marL="104350" marR="104350" marT="52150" marB="5215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1" i="0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17.040.827</a:t>
                      </a:r>
                      <a:endParaRPr sz="1400" u="none" strike="noStrike" cap="none" dirty="0"/>
                    </a:p>
                  </a:txBody>
                  <a:tcPr marL="104350" marR="104350" marT="52150" marB="5215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22.022.279</a:t>
                      </a:r>
                      <a:endParaRPr sz="1400" b="1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04350" marR="104350" marT="52150" marB="5215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400" b="1" u="none" strike="noStrike" cap="none" dirty="0"/>
                        <a:t>22.068.201</a:t>
                      </a:r>
                      <a:endParaRPr sz="1400" b="1" u="none" strike="noStrike" cap="none" dirty="0"/>
                    </a:p>
                  </a:txBody>
                  <a:tcPr marL="104350" marR="104350" marT="52150" marB="5215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84" name="Google Shape;84;p3" descr="Logo_big_bianco_trasp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955213" y="180975"/>
            <a:ext cx="576262" cy="471488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3"/>
          <p:cNvSpPr txBox="1"/>
          <p:nvPr/>
        </p:nvSpPr>
        <p:spPr>
          <a:xfrm>
            <a:off x="9955213" y="6980238"/>
            <a:ext cx="288925" cy="276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it-IT"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" name="Google Shape;86;p3"/>
          <p:cNvSpPr txBox="1"/>
          <p:nvPr/>
        </p:nvSpPr>
        <p:spPr>
          <a:xfrm>
            <a:off x="3402013" y="498475"/>
            <a:ext cx="3529012" cy="338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lang="it-IT" sz="1600" b="1" i="0" u="sng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VALORE DELLA PRODUZIONE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" name="Google Shape;87;p3"/>
          <p:cNvSpPr txBox="1"/>
          <p:nvPr/>
        </p:nvSpPr>
        <p:spPr>
          <a:xfrm>
            <a:off x="306388" y="215900"/>
            <a:ext cx="1800225" cy="2778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it-IT" sz="1200" b="0" i="1" u="sng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Budget  2023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" name="Google Shape;98;p4"/>
          <p:cNvSpPr txBox="1"/>
          <p:nvPr/>
        </p:nvSpPr>
        <p:spPr>
          <a:xfrm>
            <a:off x="3737987" y="7067538"/>
            <a:ext cx="3928906" cy="2461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it-IT" sz="1000" b="0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Comitato direttivo centrale, 26 ottobre 2022</a:t>
            </a:r>
            <a:endParaRPr sz="1000" b="0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3" name="Google Shape;93;p4" descr="C:\Users\ALattuada\Desktop\LOGO SFUMATO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252788" y="2368550"/>
            <a:ext cx="4187825" cy="3649663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94" name="Google Shape;94;p4"/>
          <p:cNvGraphicFramePr/>
          <p:nvPr>
            <p:extLst>
              <p:ext uri="{D42A27DB-BD31-4B8C-83A1-F6EECF244321}">
                <p14:modId xmlns:p14="http://schemas.microsoft.com/office/powerpoint/2010/main" val="929144236"/>
              </p:ext>
            </p:extLst>
          </p:nvPr>
        </p:nvGraphicFramePr>
        <p:xfrm>
          <a:off x="378149" y="528638"/>
          <a:ext cx="9577075" cy="6884950"/>
        </p:xfrm>
        <a:graphic>
          <a:graphicData uri="http://schemas.openxmlformats.org/drawingml/2006/table">
            <a:tbl>
              <a:tblPr>
                <a:noFill/>
                <a:tableStyleId>{38065CB5-0B92-4B60-84E4-169454EF6E31}</a:tableStyleId>
              </a:tblPr>
              <a:tblGrid>
                <a:gridCol w="4032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6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28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152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lang="it-IT" sz="16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Ricavi delle vendite e delle prestazioni</a:t>
                      </a:r>
                      <a:endParaRPr sz="16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04325" marR="104325" marT="52150" marB="5215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Budget previsionale economico 2022</a:t>
                      </a:r>
                      <a:endParaRPr sz="14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Del. CDC 188/2021</a:t>
                      </a:r>
                      <a:endParaRPr sz="1400" u="none" strike="noStrike" cap="none"/>
                    </a:p>
                  </a:txBody>
                  <a:tcPr marL="144000" marR="72000" marT="50375" marB="503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Ultima Variazione al Budget previsionale economico 2022</a:t>
                      </a:r>
                      <a:endParaRPr sz="12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Del. CDC 202/2022</a:t>
                      </a:r>
                      <a:endParaRPr sz="1200" b="1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44000" marR="72000" marT="50375" marB="503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Budget previsionale economico 2023</a:t>
                      </a:r>
                      <a:endParaRPr sz="1200" u="none" strike="noStrike" cap="none"/>
                    </a:p>
                  </a:txBody>
                  <a:tcPr marL="144000" marR="72000" marT="50375" marB="503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00650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Quote associative </a:t>
                      </a:r>
                      <a:endParaRPr sz="1400" u="none" strike="noStrike" cap="none"/>
                    </a:p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"/>
                        <a:buNone/>
                      </a:pPr>
                      <a:r>
                        <a:rPr lang="it-IT" sz="10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- Quota organizzazione centrale</a:t>
                      </a:r>
                      <a:endParaRPr sz="1400" u="none" strike="noStrike" cap="none"/>
                    </a:p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"/>
                        <a:buChar char="-"/>
                      </a:pPr>
                      <a:r>
                        <a:rPr lang="it-IT" sz="10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Contributo pubblicazioni</a:t>
                      </a:r>
                      <a:endParaRPr sz="1400" u="none" strike="noStrike" cap="none"/>
                    </a:p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"/>
                        <a:buChar char="-"/>
                      </a:pPr>
                      <a:r>
                        <a:rPr lang="it-IT" sz="10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Contributo assicurazioni</a:t>
                      </a:r>
                      <a:endParaRPr sz="1400" u="none" strike="noStrike" cap="none"/>
                    </a:p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"/>
                        <a:buChar char="-"/>
                      </a:pPr>
                      <a:r>
                        <a:rPr lang="it-IT" sz="10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Contributo pro rifugi </a:t>
                      </a:r>
                      <a:endParaRPr sz="1400" u="none" strike="noStrike" cap="none"/>
                    </a:p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"/>
                        <a:buChar char="-"/>
                      </a:pPr>
                      <a:r>
                        <a:rPr lang="it-IT" sz="10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Recupero quote anni precedenti</a:t>
                      </a:r>
                      <a:endParaRPr sz="1400" u="none" strike="noStrike" cap="none"/>
                    </a:p>
                  </a:txBody>
                  <a:tcPr marL="104325" marR="104325" marT="52150" marB="5215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6.570.894</a:t>
                      </a:r>
                      <a:endParaRPr sz="1400" u="none" strike="noStrike" cap="none"/>
                    </a:p>
                  </a:txBody>
                  <a:tcPr marL="0" marR="108025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7.092.192</a:t>
                      </a:r>
                      <a:endParaRPr sz="12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108025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7.096.208</a:t>
                      </a:r>
                      <a:endParaRPr sz="12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108025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5000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0" i="0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Ricavi da Stampa Sociale</a:t>
                      </a:r>
                      <a:endParaRPr sz="1400" u="none" strike="noStrike" cap="none" dirty="0"/>
                    </a:p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"/>
                        <a:buChar char="-"/>
                      </a:pPr>
                      <a:r>
                        <a:rPr lang="it-IT" sz="1000" b="0" i="0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Pubblicità   € 100.000</a:t>
                      </a:r>
                      <a:endParaRPr sz="1400" u="none" strike="noStrike" cap="none" dirty="0"/>
                    </a:p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"/>
                        <a:buChar char="-"/>
                      </a:pPr>
                      <a:r>
                        <a:rPr lang="it-IT" sz="1000" b="0" i="0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Abbonamenti € 10.000</a:t>
                      </a:r>
                      <a:endParaRPr sz="1400" u="none" strike="noStrike" cap="none" dirty="0"/>
                    </a:p>
                  </a:txBody>
                  <a:tcPr marL="104325" marR="104325" marT="52150" marB="5215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122.000</a:t>
                      </a:r>
                      <a:endParaRPr sz="1400" u="none" strike="noStrike" cap="none"/>
                    </a:p>
                  </a:txBody>
                  <a:tcPr marL="0" marR="144025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122.000</a:t>
                      </a:r>
                      <a:endParaRPr sz="1400" u="none" strike="noStrike" cap="none"/>
                    </a:p>
                  </a:txBody>
                  <a:tcPr marL="0" marR="144025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110.000</a:t>
                      </a:r>
                      <a:endParaRPr sz="12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144025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1325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0" i="0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Ricavi da pubblicazioni</a:t>
                      </a:r>
                      <a:endParaRPr sz="1400" u="none" strike="noStrike" cap="none" dirty="0"/>
                    </a:p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-  </a:t>
                      </a:r>
                      <a:r>
                        <a:rPr lang="it-IT" sz="1000" b="0" i="0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Manualistica , Edizioni CAI ed altre pubblicazioni</a:t>
                      </a:r>
                      <a:endParaRPr sz="1000" b="0" i="0" u="none" strike="noStrike" cap="none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04325" marR="104325" marT="52150" marB="5215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153.000</a:t>
                      </a:r>
                      <a:endParaRPr sz="1400" u="none" strike="noStrike" cap="none"/>
                    </a:p>
                  </a:txBody>
                  <a:tcPr marL="0" marR="144025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153.000</a:t>
                      </a:r>
                      <a:endParaRPr sz="1400" u="none" strike="noStrike" cap="none"/>
                    </a:p>
                  </a:txBody>
                  <a:tcPr marL="0" marR="144025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153.000</a:t>
                      </a:r>
                      <a:endParaRPr sz="12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144025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35200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Ricavi da attività di promozione</a:t>
                      </a:r>
                      <a:endParaRPr sz="1400" u="none" strike="noStrike" cap="none"/>
                    </a:p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"/>
                        <a:buChar char="-"/>
                      </a:pPr>
                      <a:r>
                        <a:rPr lang="it-IT" sz="10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Tessere, gadgets, royalties</a:t>
                      </a:r>
                      <a:endParaRPr sz="1400" u="none" strike="noStrike" cap="none"/>
                    </a:p>
                  </a:txBody>
                  <a:tcPr marL="104325" marR="104325" marT="52150" marB="5215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165.500</a:t>
                      </a:r>
                      <a:endParaRPr sz="1400" u="none" strike="noStrike" cap="none"/>
                    </a:p>
                  </a:txBody>
                  <a:tcPr marL="0" marR="144025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165.500</a:t>
                      </a:r>
                      <a:endParaRPr sz="1400" u="none" strike="noStrike" cap="none"/>
                    </a:p>
                  </a:txBody>
                  <a:tcPr marL="0" marR="144025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165.000</a:t>
                      </a:r>
                      <a:endParaRPr sz="12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144025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05350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0" i="0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Ricavi da Rifugi</a:t>
                      </a:r>
                      <a:endParaRPr sz="1400" u="none" strike="noStrike" cap="none" dirty="0"/>
                    </a:p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Char char="-"/>
                      </a:pPr>
                      <a:r>
                        <a:rPr lang="it-IT" sz="1200" b="0" i="0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it-IT" sz="1000" b="0" i="0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Quota Reciprocità Rifugi  €  165.000</a:t>
                      </a:r>
                      <a:endParaRPr sz="1400" u="none" strike="noStrike" cap="none" dirty="0"/>
                    </a:p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"/>
                        <a:buChar char="-"/>
                      </a:pPr>
                      <a:r>
                        <a:rPr lang="it-IT" sz="1000" b="0" i="0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Rifugi Sede/Laboratorio </a:t>
                      </a:r>
                      <a:r>
                        <a:rPr lang="it-IT" sz="1000" b="0" i="0" u="none" strike="noStrike" cap="none" dirty="0" err="1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Taggì</a:t>
                      </a:r>
                      <a:r>
                        <a:rPr lang="it-IT" sz="1000" b="0" i="0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 €  25.000</a:t>
                      </a:r>
                      <a:endParaRPr sz="1400" u="none" strike="noStrike" cap="none" dirty="0"/>
                    </a:p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"/>
                        <a:buNone/>
                      </a:pPr>
                      <a:endParaRPr sz="1000" b="0" i="0" u="none" strike="noStrike" cap="none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04325" marR="104325" marT="52150" marB="52150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185.000</a:t>
                      </a:r>
                      <a:endParaRPr sz="1400" u="none" strike="noStrike" cap="none"/>
                    </a:p>
                  </a:txBody>
                  <a:tcPr marL="0" marR="144025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185.000</a:t>
                      </a:r>
                      <a:endParaRPr sz="1400" u="none" strike="noStrike" cap="none"/>
                    </a:p>
                  </a:txBody>
                  <a:tcPr marL="0" marR="144025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190.000</a:t>
                      </a:r>
                      <a:endParaRPr sz="12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144025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57875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0" i="0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Altre entrate</a:t>
                      </a:r>
                      <a:endParaRPr sz="1400" u="none" strike="noStrike" cap="none" dirty="0"/>
                    </a:p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Char char="-"/>
                      </a:pPr>
                      <a:r>
                        <a:rPr lang="it-IT" sz="1200" b="0" i="0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it-IT" sz="1000" b="0" i="0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Iscrizioni Corsi OTCO  € 35.000</a:t>
                      </a:r>
                      <a:endParaRPr sz="1400" u="none" strike="noStrike" cap="none" dirty="0"/>
                    </a:p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"/>
                        <a:buChar char="-"/>
                      </a:pPr>
                      <a:r>
                        <a:rPr lang="it-IT" sz="1000" b="0" i="0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Recupero Spese Postali/ rimborsi diversi € 40.000</a:t>
                      </a:r>
                      <a:endParaRPr sz="1400" u="none" strike="noStrike" cap="none" dirty="0"/>
                    </a:p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"/>
                        <a:buChar char="-"/>
                      </a:pPr>
                      <a:r>
                        <a:rPr lang="it-IT" sz="1000" b="0" i="0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Quote iscrizioni corsi MIUR € 106.500</a:t>
                      </a:r>
                      <a:endParaRPr sz="1400" u="none" strike="noStrike" cap="none" dirty="0"/>
                    </a:p>
                  </a:txBody>
                  <a:tcPr marL="104325" marR="104325" marT="52150" marB="52150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165.000</a:t>
                      </a:r>
                      <a:endParaRPr sz="1400" u="none" strike="noStrike" cap="none"/>
                    </a:p>
                  </a:txBody>
                  <a:tcPr marL="0" marR="144025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165.000</a:t>
                      </a:r>
                      <a:endParaRPr sz="1400" u="none" strike="noStrike" cap="none"/>
                    </a:p>
                  </a:txBody>
                  <a:tcPr marL="0" marR="144025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196.500</a:t>
                      </a:r>
                      <a:endParaRPr sz="12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144025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84325"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1" i="1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Totale</a:t>
                      </a:r>
                      <a:endParaRPr sz="1400" u="none" strike="noStrike" cap="none"/>
                    </a:p>
                  </a:txBody>
                  <a:tcPr marL="144025" marR="126025" marT="144000" marB="14400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7.361.394</a:t>
                      </a:r>
                      <a:endParaRPr sz="1400" u="none" strike="noStrike" cap="none"/>
                    </a:p>
                  </a:txBody>
                  <a:tcPr marL="144025" marR="126025" marT="143975" marB="1439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7.882.692</a:t>
                      </a:r>
                      <a:endParaRPr sz="1200" b="1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44025" marR="126025" marT="143975" marB="1439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7.910.708</a:t>
                      </a:r>
                      <a:endParaRPr sz="1200" b="1" i="0" u="none" strike="noStrike" cap="none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44025" marR="126025" marT="143975" marB="1439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95" name="Google Shape;95;p4"/>
          <p:cNvGraphicFramePr/>
          <p:nvPr/>
        </p:nvGraphicFramePr>
        <p:xfrm>
          <a:off x="1601788" y="180975"/>
          <a:ext cx="7127875" cy="274650"/>
        </p:xfrm>
        <a:graphic>
          <a:graphicData uri="http://schemas.openxmlformats.org/drawingml/2006/table">
            <a:tbl>
              <a:tblPr>
                <a:noFill/>
                <a:tableStyleId>{38065CB5-0B92-4B60-84E4-169454EF6E31}</a:tableStyleId>
              </a:tblPr>
              <a:tblGrid>
                <a:gridCol w="7127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46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sng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VALORE DELLA PRODUZIONE</a:t>
                      </a:r>
                      <a:endParaRPr sz="1400" u="none" strike="noStrike" cap="none"/>
                    </a:p>
                  </a:txBody>
                  <a:tcPr marL="91425" marR="91425" marT="45775" marB="4577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96" name="Google Shape;96;p4" descr="Logo_big_bianco_trasp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955213" y="180975"/>
            <a:ext cx="576262" cy="471488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Google Shape;97;p4"/>
          <p:cNvSpPr txBox="1"/>
          <p:nvPr/>
        </p:nvSpPr>
        <p:spPr>
          <a:xfrm>
            <a:off x="9955213" y="6980238"/>
            <a:ext cx="288925" cy="276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it-IT"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p4"/>
          <p:cNvSpPr txBox="1"/>
          <p:nvPr/>
        </p:nvSpPr>
        <p:spPr>
          <a:xfrm>
            <a:off x="306388" y="215900"/>
            <a:ext cx="1800225" cy="2778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it-IT" sz="1200" b="0" i="1" u="sng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Budget  2023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Google Shape;104;p5" descr="C:\Users\ALattuada\Desktop\LOGO SFUMATO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252788" y="2368550"/>
            <a:ext cx="4187825" cy="3649663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05" name="Google Shape;105;p5"/>
          <p:cNvGraphicFramePr/>
          <p:nvPr/>
        </p:nvGraphicFramePr>
        <p:xfrm>
          <a:off x="1601788" y="180975"/>
          <a:ext cx="7127875" cy="493725"/>
        </p:xfrm>
        <a:graphic>
          <a:graphicData uri="http://schemas.openxmlformats.org/drawingml/2006/table">
            <a:tbl>
              <a:tblPr>
                <a:noFill/>
                <a:tableStyleId>{38065CB5-0B92-4B60-84E4-169454EF6E31}</a:tableStyleId>
              </a:tblPr>
              <a:tblGrid>
                <a:gridCol w="7127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937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sng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VALORE DELLA PRODUZIONE</a:t>
                      </a:r>
                      <a:endParaRPr sz="14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24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sng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Ricavi delle vendite e delle prestazioni</a:t>
                      </a:r>
                      <a:endParaRPr sz="1400" u="none" strike="noStrike" cap="none"/>
                    </a:p>
                  </a:txBody>
                  <a:tcPr marL="91425" marR="91425" marT="45700" marB="4570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6" name="Google Shape;106;p5"/>
          <p:cNvSpPr txBox="1"/>
          <p:nvPr/>
        </p:nvSpPr>
        <p:spPr>
          <a:xfrm>
            <a:off x="2466975" y="1087438"/>
            <a:ext cx="5975350" cy="336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lang="it-IT"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QUOTE ASSOCIATIVE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07" name="Google Shape;107;p5"/>
          <p:cNvGraphicFramePr/>
          <p:nvPr/>
        </p:nvGraphicFramePr>
        <p:xfrm>
          <a:off x="522164" y="1633538"/>
          <a:ext cx="9289025" cy="4910150"/>
        </p:xfrm>
        <a:graphic>
          <a:graphicData uri="http://schemas.openxmlformats.org/drawingml/2006/table">
            <a:tbl>
              <a:tblPr>
                <a:noFill/>
                <a:tableStyleId>{38065CB5-0B92-4B60-84E4-169454EF6E31}</a:tableStyleId>
              </a:tblPr>
              <a:tblGrid>
                <a:gridCol w="3826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1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022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981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322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  <a:endParaRPr sz="12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Budget previsionale economico 2022</a:t>
                      </a:r>
                      <a:endParaRPr sz="140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Del. CDC 188/2021</a:t>
                      </a:r>
                      <a:endParaRPr sz="1400" u="none" strike="noStrike" cap="none" dirty="0"/>
                    </a:p>
                  </a:txBody>
                  <a:tcPr marL="144000" marR="72000" marT="50375" marB="503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Ultima Variazione al Budget previsionale economico 2022</a:t>
                      </a:r>
                      <a:endParaRPr sz="12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Del. CDC 202/2022</a:t>
                      </a:r>
                      <a:endParaRPr sz="1200" b="1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44000" marR="72000" marT="50375" marB="503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Budget previsionale economico 2023</a:t>
                      </a:r>
                      <a:endParaRPr sz="1200" u="none" strike="noStrike" cap="none"/>
                    </a:p>
                  </a:txBody>
                  <a:tcPr marL="144000" marR="72000" marT="50375" marB="503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1750"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SOCI</a:t>
                      </a:r>
                      <a:endParaRPr sz="1400" u="none" strike="noStrike" cap="none"/>
                    </a:p>
                  </a:txBody>
                  <a:tcPr marL="144025" marR="144025" marT="143975" marB="143975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290.000 Soci</a:t>
                      </a:r>
                      <a:endParaRPr sz="1400" u="none" strike="noStrike" cap="none"/>
                    </a:p>
                  </a:txBody>
                  <a:tcPr marL="144025" marR="72000" marT="50375" marB="503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315.000 soci</a:t>
                      </a:r>
                      <a:endParaRPr sz="1400" u="none" strike="noStrike" cap="none"/>
                    </a:p>
                  </a:txBody>
                  <a:tcPr marL="144025" marR="72000" marT="50375" marB="503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315.000 soci</a:t>
                      </a:r>
                      <a:endParaRPr sz="1400" u="none" strike="noStrike" cap="none"/>
                    </a:p>
                  </a:txBody>
                  <a:tcPr marL="144025" marR="72000" marT="50375" marB="503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38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QUOTA ORGANIZZAZIONE CENTRALE</a:t>
                      </a:r>
                      <a:endParaRPr sz="12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44025" marR="144025" marT="143975" marB="143975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2.449.081</a:t>
                      </a:r>
                      <a:endParaRPr sz="1400" u="none" strike="noStrike" cap="none"/>
                    </a:p>
                  </a:txBody>
                  <a:tcPr marL="0" marR="10800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2.640.125</a:t>
                      </a:r>
                      <a:endParaRPr sz="12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10800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2.643.730</a:t>
                      </a:r>
                      <a:endParaRPr sz="12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10800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38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CONTRIBUTO PUBBLICAZIONI</a:t>
                      </a:r>
                      <a:endParaRPr sz="12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44025" marR="144025" marT="143975" marB="143975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1.376.565</a:t>
                      </a:r>
                      <a:endParaRPr sz="1400" u="none" strike="noStrike" cap="none"/>
                    </a:p>
                  </a:txBody>
                  <a:tcPr marL="0" marR="10800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1.477.313</a:t>
                      </a:r>
                      <a:endParaRPr sz="12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10800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1.477.500</a:t>
                      </a:r>
                      <a:endParaRPr sz="12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10800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38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CONTRIBUTO ASSICURAZIONI</a:t>
                      </a:r>
                      <a:endParaRPr sz="12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44025" marR="144025" marT="143975" marB="143975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2.030.000</a:t>
                      </a:r>
                      <a:endParaRPr sz="1400" u="none" strike="noStrike" cap="none"/>
                    </a:p>
                  </a:txBody>
                  <a:tcPr marL="0" marR="10800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2.205.000</a:t>
                      </a:r>
                      <a:endParaRPr sz="12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10800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2.205.000</a:t>
                      </a:r>
                      <a:endParaRPr sz="12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10800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17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CONTRIBUTO PRO RIFUGI</a:t>
                      </a:r>
                      <a:endParaRPr sz="12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44025" marR="144025" marT="143975" marB="14397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685.248</a:t>
                      </a:r>
                      <a:endParaRPr sz="1400" u="none" strike="noStrike" cap="none"/>
                    </a:p>
                  </a:txBody>
                  <a:tcPr marL="0" marR="10800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739.754</a:t>
                      </a:r>
                      <a:endParaRPr sz="12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10800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739.754</a:t>
                      </a:r>
                      <a:endParaRPr sz="12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10800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557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RECUPERO QUOTE ANNI PRECEDENTI</a:t>
                      </a:r>
                      <a:endParaRPr sz="1400" u="none" strike="noStrike" cap="none"/>
                    </a:p>
                  </a:txBody>
                  <a:tcPr marL="144025" marR="144025" marT="143975" marB="14397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30.000</a:t>
                      </a:r>
                      <a:endParaRPr sz="1400" u="none" strike="noStrike" cap="none"/>
                    </a:p>
                  </a:txBody>
                  <a:tcPr marL="0" marR="10800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30.000</a:t>
                      </a:r>
                      <a:endParaRPr sz="12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10800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30.000</a:t>
                      </a:r>
                      <a:endParaRPr sz="12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10800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2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  <a:endParaRPr sz="12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6.570.894</a:t>
                      </a:r>
                      <a:endParaRPr sz="1400" u="none" strike="noStrike" cap="none"/>
                    </a:p>
                  </a:txBody>
                  <a:tcPr marL="10800" marR="72000" marT="1080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7.092.192</a:t>
                      </a:r>
                      <a:endParaRPr sz="1200" b="1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0800" marR="72000" marT="1080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7.096.208</a:t>
                      </a:r>
                      <a:endParaRPr sz="1200" b="1" i="0" u="none" strike="noStrike" cap="none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0800" marR="72000" marT="1080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108" name="Google Shape;108;p5" descr="Logo_big_bianco_trasp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955213" y="180975"/>
            <a:ext cx="576262" cy="471488"/>
          </a:xfrm>
          <a:prstGeom prst="rect">
            <a:avLst/>
          </a:prstGeom>
          <a:noFill/>
          <a:ln>
            <a:noFill/>
          </a:ln>
        </p:spPr>
      </p:pic>
      <p:sp>
        <p:nvSpPr>
          <p:cNvPr id="109" name="Google Shape;109;p5"/>
          <p:cNvSpPr txBox="1"/>
          <p:nvPr/>
        </p:nvSpPr>
        <p:spPr>
          <a:xfrm>
            <a:off x="9955213" y="6980238"/>
            <a:ext cx="288925" cy="276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it-IT"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Google Shape;110;p5"/>
          <p:cNvSpPr txBox="1"/>
          <p:nvPr/>
        </p:nvSpPr>
        <p:spPr>
          <a:xfrm>
            <a:off x="306388" y="215900"/>
            <a:ext cx="1800225" cy="2778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it-IT" sz="1200" b="0" i="1" u="sng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Budget  2023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" name="Google Shape;98;p4"/>
          <p:cNvSpPr txBox="1"/>
          <p:nvPr/>
        </p:nvSpPr>
        <p:spPr>
          <a:xfrm>
            <a:off x="3737987" y="7067538"/>
            <a:ext cx="3928906" cy="2461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it-IT" sz="1000" b="0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Comitato direttivo centrale, 26 ottobre 2022</a:t>
            </a:r>
            <a:endParaRPr sz="1000" b="0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6" name="Google Shape;116;p6" descr="C:\Users\ALattuada\Desktop\LOGO SFUMATO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252788" y="2368550"/>
            <a:ext cx="4187825" cy="3649663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17" name="Google Shape;117;p6"/>
          <p:cNvGraphicFramePr/>
          <p:nvPr>
            <p:extLst>
              <p:ext uri="{D42A27DB-BD31-4B8C-83A1-F6EECF244321}">
                <p14:modId xmlns:p14="http://schemas.microsoft.com/office/powerpoint/2010/main" val="3608770681"/>
              </p:ext>
            </p:extLst>
          </p:nvPr>
        </p:nvGraphicFramePr>
        <p:xfrm>
          <a:off x="1242244" y="1189038"/>
          <a:ext cx="8640975" cy="4432300"/>
        </p:xfrm>
        <a:graphic>
          <a:graphicData uri="http://schemas.openxmlformats.org/drawingml/2006/table">
            <a:tbl>
              <a:tblPr>
                <a:noFill/>
                <a:tableStyleId>{38065CB5-0B92-4B60-84E4-169454EF6E31}</a:tableStyleId>
              </a:tblPr>
              <a:tblGrid>
                <a:gridCol w="3096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6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8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15150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endParaRPr sz="14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endParaRPr sz="14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  <a:r>
                        <a:rPr lang="it-IT" sz="16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Contributi in Conto Esercizio</a:t>
                      </a:r>
                      <a:endParaRPr sz="1400" u="none" strike="noStrike" cap="none"/>
                    </a:p>
                  </a:txBody>
                  <a:tcPr marL="104325" marR="104325" marT="52125" marB="521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endParaRPr lang="it-IT" sz="1200" b="1" i="0" u="none" strike="noStrike" cap="none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Budget previsionale economico 2022</a:t>
                      </a:r>
                      <a:endParaRPr lang="it-IT" sz="140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Del. CDC 188/2021</a:t>
                      </a:r>
                      <a:endParaRPr lang="it-IT" sz="140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endParaRPr sz="1200" b="1" i="0" u="none" strike="noStrike" cap="none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44000" marR="72000" marT="50375" marB="503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Ultima Variazione al Budget previsionale economico 2022</a:t>
                      </a:r>
                      <a:endParaRPr sz="12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Del. CDC 202/2022</a:t>
                      </a:r>
                      <a:endParaRPr sz="1200" b="1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44000" marR="72000" marT="50375" marB="503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Budget previsionale economico 2023</a:t>
                      </a:r>
                      <a:endParaRPr sz="1200" u="none" strike="noStrike" cap="none"/>
                    </a:p>
                  </a:txBody>
                  <a:tcPr marL="144000" marR="72000" marT="50375" marB="503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8600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Ministero Vigilante</a:t>
                      </a:r>
                      <a:endParaRPr sz="1400" u="none" strike="noStrike" cap="none"/>
                    </a:p>
                  </a:txBody>
                  <a:tcPr marL="104325" marR="104325" marT="52125" marB="521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0" i="0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6.189.947</a:t>
                      </a:r>
                      <a:endParaRPr sz="1400" u="none" strike="noStrike" cap="none" dirty="0"/>
                    </a:p>
                  </a:txBody>
                  <a:tcPr marL="104325" marR="104325" marT="52100" marB="521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11.189.947</a:t>
                      </a:r>
                      <a:endParaRPr sz="1400" u="none" strike="noStrike" cap="none"/>
                    </a:p>
                  </a:txBody>
                  <a:tcPr marL="104325" marR="104325" marT="52100" marB="521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11.189.947</a:t>
                      </a:r>
                      <a:endParaRPr sz="1400" u="none" strike="noStrike" cap="none"/>
                    </a:p>
                  </a:txBody>
                  <a:tcPr marL="104325" marR="104325" marT="52100" marB="521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3250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CNSAS per assicurazioni</a:t>
                      </a:r>
                      <a:endParaRPr sz="1400" u="none" strike="noStrike" cap="none"/>
                    </a:p>
                  </a:txBody>
                  <a:tcPr marL="104325" marR="104325" marT="52125" marB="521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1.684.426</a:t>
                      </a:r>
                      <a:endParaRPr sz="1400" u="none" strike="noStrike" cap="none"/>
                    </a:p>
                  </a:txBody>
                  <a:tcPr marL="104325" marR="104325" marT="52100" marB="521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1.684.426</a:t>
                      </a:r>
                      <a:endParaRPr sz="1400" u="none" strike="noStrike" cap="none"/>
                    </a:p>
                  </a:txBody>
                  <a:tcPr marL="104325" marR="104325" marT="52100" marB="521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1.605.082</a:t>
                      </a:r>
                      <a:endParaRPr sz="1400" u="none" strike="noStrike" cap="none"/>
                    </a:p>
                  </a:txBody>
                  <a:tcPr marL="104325" marR="104325" marT="52100" marB="521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72950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Da altri Enti </a:t>
                      </a:r>
                      <a:endParaRPr sz="1400" u="none" strike="noStrike" cap="none"/>
                    </a:p>
                    <a:p>
                      <a:pPr marL="171450" marR="0" lvl="0" indent="-17145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Char char="-"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Contributo Conto Energia € 5.000</a:t>
                      </a:r>
                      <a:endParaRPr sz="1400" u="none" strike="noStrike" cap="none"/>
                    </a:p>
                  </a:txBody>
                  <a:tcPr marL="104325" marR="104325" marT="52125" marB="521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5.000</a:t>
                      </a:r>
                      <a:endParaRPr sz="1400" u="none" strike="noStrike" cap="none"/>
                    </a:p>
                  </a:txBody>
                  <a:tcPr marL="104325" marR="104325" marT="52100" marB="521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5.000</a:t>
                      </a:r>
                      <a:endParaRPr sz="1400" u="none" strike="noStrike" cap="none"/>
                    </a:p>
                  </a:txBody>
                  <a:tcPr marL="104325" marR="104325" marT="52100" marB="521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5.000</a:t>
                      </a:r>
                      <a:endParaRPr sz="1400" u="none" strike="noStrike" cap="none"/>
                    </a:p>
                  </a:txBody>
                  <a:tcPr marL="104325" marR="104325" marT="52100" marB="521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2350"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1" i="1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Totale </a:t>
                      </a:r>
                      <a:endParaRPr sz="1400" u="none" strike="noStrike" cap="none"/>
                    </a:p>
                  </a:txBody>
                  <a:tcPr marL="104325" marR="104325" marT="52125" marB="521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1" i="0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7.879.373</a:t>
                      </a:r>
                      <a:endParaRPr sz="1400" u="none" strike="noStrike" cap="none" dirty="0"/>
                    </a:p>
                  </a:txBody>
                  <a:tcPr marL="0" marR="72025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12.879.373</a:t>
                      </a:r>
                      <a:endParaRPr sz="1400" u="none" strike="noStrike" cap="none"/>
                    </a:p>
                  </a:txBody>
                  <a:tcPr marL="0" marR="72025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1" i="0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12.800.029</a:t>
                      </a:r>
                      <a:endParaRPr sz="1400" b="1" i="0" u="none" strike="noStrike" cap="none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72025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18" name="Google Shape;118;p6"/>
          <p:cNvGraphicFramePr/>
          <p:nvPr/>
        </p:nvGraphicFramePr>
        <p:xfrm>
          <a:off x="1601788" y="180975"/>
          <a:ext cx="7127875" cy="493725"/>
        </p:xfrm>
        <a:graphic>
          <a:graphicData uri="http://schemas.openxmlformats.org/drawingml/2006/table">
            <a:tbl>
              <a:tblPr>
                <a:noFill/>
                <a:tableStyleId>{38065CB5-0B92-4B60-84E4-169454EF6E31}</a:tableStyleId>
              </a:tblPr>
              <a:tblGrid>
                <a:gridCol w="7127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937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sng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VALORE DELLA PRODUZIONE</a:t>
                      </a:r>
                      <a:endParaRPr sz="14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24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sng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Altri ricavi e proventi</a:t>
                      </a:r>
                      <a:endParaRPr sz="1400" u="none" strike="noStrike" cap="none"/>
                    </a:p>
                  </a:txBody>
                  <a:tcPr marL="91425" marR="91425" marT="45700" marB="4570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19" name="Google Shape;119;p6" descr="Logo_big_bianco_trasp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955213" y="180975"/>
            <a:ext cx="576262" cy="471488"/>
          </a:xfrm>
          <a:prstGeom prst="rect">
            <a:avLst/>
          </a:prstGeom>
          <a:noFill/>
          <a:ln>
            <a:noFill/>
          </a:ln>
        </p:spPr>
      </p:pic>
      <p:sp>
        <p:nvSpPr>
          <p:cNvPr id="120" name="Google Shape;120;p6"/>
          <p:cNvSpPr txBox="1"/>
          <p:nvPr/>
        </p:nvSpPr>
        <p:spPr>
          <a:xfrm>
            <a:off x="9955213" y="6980238"/>
            <a:ext cx="288925" cy="276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it-IT"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6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" name="Google Shape;121;p6"/>
          <p:cNvSpPr txBox="1"/>
          <p:nvPr/>
        </p:nvSpPr>
        <p:spPr>
          <a:xfrm>
            <a:off x="306388" y="215900"/>
            <a:ext cx="1800225" cy="2778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it-IT" sz="1200" b="0" i="1" u="sng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Budget  2023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" name="Google Shape;98;p4"/>
          <p:cNvSpPr txBox="1"/>
          <p:nvPr/>
        </p:nvSpPr>
        <p:spPr>
          <a:xfrm>
            <a:off x="3737987" y="7067538"/>
            <a:ext cx="3928906" cy="2461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it-IT" sz="1000" b="0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Comitato direttivo centrale, 26 ottobre 2022</a:t>
            </a:r>
            <a:endParaRPr sz="1000" b="0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7" name="Google Shape;127;p7" descr="C:\Users\ALattuada\Desktop\LOGO SFUMATO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252788" y="2368550"/>
            <a:ext cx="4187825" cy="3649663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28" name="Google Shape;128;p7"/>
          <p:cNvGraphicFramePr/>
          <p:nvPr>
            <p:extLst>
              <p:ext uri="{D42A27DB-BD31-4B8C-83A1-F6EECF244321}">
                <p14:modId xmlns:p14="http://schemas.microsoft.com/office/powerpoint/2010/main" val="4193288099"/>
              </p:ext>
            </p:extLst>
          </p:nvPr>
        </p:nvGraphicFramePr>
        <p:xfrm>
          <a:off x="988947" y="1692399"/>
          <a:ext cx="8966225" cy="3863900"/>
        </p:xfrm>
        <a:graphic>
          <a:graphicData uri="http://schemas.openxmlformats.org/drawingml/2006/table">
            <a:tbl>
              <a:tblPr>
                <a:noFill/>
                <a:tableStyleId>{38065CB5-0B92-4B60-84E4-169454EF6E31}</a:tableStyleId>
              </a:tblPr>
              <a:tblGrid>
                <a:gridCol w="3192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1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69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19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15375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endParaRPr sz="14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endParaRPr sz="14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  <a:r>
                        <a:rPr lang="it-IT" sz="14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Altri Ricavi</a:t>
                      </a:r>
                      <a:endParaRPr sz="1600" b="1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04300" marR="104300" marT="52125" marB="521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Budget previsionale economico 2022</a:t>
                      </a:r>
                      <a:endParaRPr sz="14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Del. CDC 188/2021</a:t>
                      </a:r>
                      <a:endParaRPr sz="1400" u="none" strike="noStrike" cap="none"/>
                    </a:p>
                  </a:txBody>
                  <a:tcPr marL="144000" marR="72000" marT="50375" marB="503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Ultima Variazione al Budget previsionale economico 2022</a:t>
                      </a:r>
                      <a:endParaRPr sz="12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Del. CDC 202/2022</a:t>
                      </a:r>
                      <a:endParaRPr sz="1200" b="1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44000" marR="72000" marT="50375" marB="503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Budget previsionale economico 2023</a:t>
                      </a:r>
                      <a:endParaRPr sz="1200" u="none" strike="noStrike" cap="none"/>
                    </a:p>
                  </a:txBody>
                  <a:tcPr marL="144000" marR="72000" marT="50375" marB="503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5300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Assicurazioni a domanda</a:t>
                      </a:r>
                      <a:endParaRPr sz="1400" u="none" strike="noStrike" cap="none"/>
                    </a:p>
                  </a:txBody>
                  <a:tcPr marL="104300" marR="104300" marT="52125" marB="521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0" i="0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1.143.544</a:t>
                      </a:r>
                      <a:endParaRPr sz="1400" u="none" strike="noStrike" cap="none" dirty="0"/>
                    </a:p>
                  </a:txBody>
                  <a:tcPr marL="104300" marR="104300" marT="52125" marB="521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0" i="0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1.143.544</a:t>
                      </a:r>
                      <a:endParaRPr sz="1400" u="none" strike="noStrike" cap="none" dirty="0"/>
                    </a:p>
                  </a:txBody>
                  <a:tcPr marL="104300" marR="104300" marT="52125" marB="521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400" u="none" strike="noStrike" cap="none"/>
                        <a:t>1.252.032</a:t>
                      </a:r>
                      <a:endParaRPr sz="1400" u="none" strike="noStrike" cap="none"/>
                    </a:p>
                  </a:txBody>
                  <a:tcPr marL="104300" marR="104300" marT="52125" marB="521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2150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Sopravvenienze attive</a:t>
                      </a:r>
                      <a:endParaRPr sz="1400" u="none" strike="noStrike" cap="none"/>
                    </a:p>
                  </a:txBody>
                  <a:tcPr marL="104300" marR="104300" marT="52125" marB="521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0" i="0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-</a:t>
                      </a:r>
                      <a:endParaRPr sz="1400" b="0" i="0" u="none" strike="noStrike" cap="none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04300" marR="104300" marT="52125" marB="521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0" i="0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11.238</a:t>
                      </a:r>
                      <a:endParaRPr sz="1400" b="0" i="0" u="none" strike="noStrike" cap="none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04300" marR="104300" marT="52125" marB="521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400" u="none" strike="noStrike" cap="none"/>
                        <a:t>-</a:t>
                      </a:r>
                      <a:endParaRPr sz="1400" u="none" strike="noStrike" cap="none"/>
                    </a:p>
                  </a:txBody>
                  <a:tcPr marL="104300" marR="104300" marT="52125" marB="521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6175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Recupero spese locali in comodato</a:t>
                      </a:r>
                      <a:endParaRPr sz="1400" u="none" strike="noStrike" cap="none"/>
                    </a:p>
                  </a:txBody>
                  <a:tcPr marL="104300" marR="104300" marT="52125" marB="521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0" i="0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15.432</a:t>
                      </a:r>
                      <a:endParaRPr sz="1400" u="none" strike="noStrike" cap="none" dirty="0"/>
                    </a:p>
                  </a:txBody>
                  <a:tcPr marL="104300" marR="104300" marT="52125" marB="521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0" i="0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15.432</a:t>
                      </a:r>
                      <a:endParaRPr sz="1400" u="none" strike="noStrike" cap="none" dirty="0"/>
                    </a:p>
                  </a:txBody>
                  <a:tcPr marL="104300" marR="104300" marT="52125" marB="521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400" u="none" strike="noStrike" cap="none"/>
                        <a:t>15.432</a:t>
                      </a:r>
                      <a:endParaRPr sz="1400" u="none" strike="noStrike" cap="none"/>
                    </a:p>
                  </a:txBody>
                  <a:tcPr marL="104300" marR="104300" marT="52125" marB="521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24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u="none" strike="noStrike" cap="none" dirty="0"/>
                        <a:t>Da Fondo rischi assicurativi</a:t>
                      </a:r>
                      <a:endParaRPr sz="1400" u="none" strike="noStrike" cap="none" dirty="0"/>
                    </a:p>
                  </a:txBody>
                  <a:tcPr marL="104300" marR="104300" marT="52125" marB="521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0" i="0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551.084</a:t>
                      </a:r>
                      <a:endParaRPr sz="1400" b="0" i="0" u="none" strike="noStrike" cap="none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1" i="0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-</a:t>
                      </a:r>
                      <a:endParaRPr sz="1400" b="1" i="0" u="none" strike="noStrike" cap="none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it-IT" dirty="0"/>
                        <a:t>-</a:t>
                      </a:r>
                      <a:endParaRPr dirty="0"/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7287364"/>
                  </a:ext>
                </a:extLst>
              </a:tr>
              <a:tr h="482450"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1" i="1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Totale </a:t>
                      </a:r>
                      <a:endParaRPr sz="1400" u="none" strike="noStrike" cap="none" dirty="0"/>
                    </a:p>
                  </a:txBody>
                  <a:tcPr marL="104300" marR="104300" marT="52125" marB="521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1" i="0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1.710.060</a:t>
                      </a:r>
                      <a:endParaRPr sz="1400" b="1" i="0" u="none" strike="noStrike" cap="none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7200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1" i="0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1.170.214</a:t>
                      </a:r>
                      <a:endParaRPr sz="1400" b="1" i="0" u="none" strike="noStrike" cap="none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1" u="none" strike="noStrike" cap="none" dirty="0"/>
                        <a:t>1.267.464</a:t>
                      </a:r>
                      <a:endParaRPr dirty="0"/>
                    </a:p>
                  </a:txBody>
                  <a:tcPr marL="0" marR="7200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29" name="Google Shape;129;p7"/>
          <p:cNvGraphicFramePr/>
          <p:nvPr/>
        </p:nvGraphicFramePr>
        <p:xfrm>
          <a:off x="1601788" y="180975"/>
          <a:ext cx="7127875" cy="493725"/>
        </p:xfrm>
        <a:graphic>
          <a:graphicData uri="http://schemas.openxmlformats.org/drawingml/2006/table">
            <a:tbl>
              <a:tblPr>
                <a:noFill/>
                <a:tableStyleId>{38065CB5-0B92-4B60-84E4-169454EF6E31}</a:tableStyleId>
              </a:tblPr>
              <a:tblGrid>
                <a:gridCol w="7127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937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sng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VALORE DELLA PRODUZIONE</a:t>
                      </a:r>
                      <a:endParaRPr sz="14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24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sng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Altri ricavi e proventi</a:t>
                      </a:r>
                      <a:endParaRPr sz="1400" u="none" strike="noStrike" cap="none"/>
                    </a:p>
                  </a:txBody>
                  <a:tcPr marL="91425" marR="91425" marT="45700" marB="4570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30" name="Google Shape;130;p7" descr="Logo_big_bianco_trasp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955213" y="180975"/>
            <a:ext cx="576262" cy="471488"/>
          </a:xfrm>
          <a:prstGeom prst="rect">
            <a:avLst/>
          </a:prstGeom>
          <a:noFill/>
          <a:ln>
            <a:noFill/>
          </a:ln>
        </p:spPr>
      </p:pic>
      <p:sp>
        <p:nvSpPr>
          <p:cNvPr id="131" name="Google Shape;131;p7"/>
          <p:cNvSpPr txBox="1"/>
          <p:nvPr/>
        </p:nvSpPr>
        <p:spPr>
          <a:xfrm>
            <a:off x="9955213" y="6980238"/>
            <a:ext cx="288925" cy="276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it-IT"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7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" name="Google Shape;132;p7"/>
          <p:cNvSpPr txBox="1"/>
          <p:nvPr/>
        </p:nvSpPr>
        <p:spPr>
          <a:xfrm>
            <a:off x="306388" y="215900"/>
            <a:ext cx="1800225" cy="2778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it-IT" sz="1200" b="0" i="1" u="sng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Budget  2023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" name="Google Shape;98;p4"/>
          <p:cNvSpPr txBox="1"/>
          <p:nvPr/>
        </p:nvSpPr>
        <p:spPr>
          <a:xfrm>
            <a:off x="3737987" y="7067538"/>
            <a:ext cx="3928906" cy="2461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it-IT" sz="1000" b="0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Comitato direttivo centrale, 26 ottobre 2022</a:t>
            </a:r>
            <a:endParaRPr sz="1000" b="0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8" name="Google Shape;138;p8" descr="C:\Users\ALattuada\Desktop\LOGO SFUMATO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252788" y="2368550"/>
            <a:ext cx="4187825" cy="3649663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39" name="Google Shape;139;p8"/>
          <p:cNvGraphicFramePr/>
          <p:nvPr/>
        </p:nvGraphicFramePr>
        <p:xfrm>
          <a:off x="522164" y="608013"/>
          <a:ext cx="9361025" cy="6150000"/>
        </p:xfrm>
        <a:graphic>
          <a:graphicData uri="http://schemas.openxmlformats.org/drawingml/2006/table">
            <a:tbl>
              <a:tblPr>
                <a:noFill/>
                <a:tableStyleId>{38065CB5-0B92-4B60-84E4-169454EF6E31}</a:tableStyleId>
              </a:tblPr>
              <a:tblGrid>
                <a:gridCol w="3745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99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82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28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152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endParaRPr sz="1600" b="1" u="none" strike="noStrike" cap="none"/>
                    </a:p>
                  </a:txBody>
                  <a:tcPr marL="104300" marR="104300" marT="52175" marB="5217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Budget previsionale economico 2022</a:t>
                      </a:r>
                      <a:endParaRPr sz="14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Del. CDC 188/2021</a:t>
                      </a:r>
                      <a:endParaRPr sz="1400" u="none" strike="noStrike" cap="none"/>
                    </a:p>
                  </a:txBody>
                  <a:tcPr marL="144000" marR="72000" marT="50375" marB="503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Ultima Variazione al Budget previsionale economico 2022</a:t>
                      </a:r>
                      <a:endParaRPr sz="12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Del. CDC 202/2022</a:t>
                      </a:r>
                      <a:endParaRPr sz="1200" b="1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44000" marR="72000" marT="50375" marB="503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Budget previsionale economico 2023</a:t>
                      </a:r>
                      <a:endParaRPr sz="1200" u="none" strike="noStrike" cap="none"/>
                    </a:p>
                  </a:txBody>
                  <a:tcPr marL="144000" marR="72000" marT="50375" marB="503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49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Materie prime, sussidiarie, di consumo e di merci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Char char="-"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Tessere, gadgets</a:t>
                      </a:r>
                      <a:endParaRPr sz="12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04300" marR="104300" marT="52175" marB="5217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110.000</a:t>
                      </a:r>
                      <a:endParaRPr sz="1400" u="none" strike="noStrike" cap="none"/>
                    </a:p>
                  </a:txBody>
                  <a:tcPr marL="104300" marR="104300" marT="52175" marB="521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130.000</a:t>
                      </a:r>
                      <a:endParaRPr sz="12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04300" marR="104300" marT="52175" marB="521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130.000</a:t>
                      </a:r>
                      <a:endParaRPr sz="12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04300" marR="104300" marT="52175" marB="521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12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Servizi</a:t>
                      </a:r>
                      <a:endParaRPr sz="12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04300" marR="104300" marT="52175" marB="5217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15.526.351</a:t>
                      </a:r>
                      <a:endParaRPr sz="1400" u="none" strike="noStrike" cap="none"/>
                    </a:p>
                  </a:txBody>
                  <a:tcPr marL="104300" marR="104300" marT="52175" marB="521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20.440.291</a:t>
                      </a:r>
                      <a:endParaRPr sz="12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04300" marR="104300" marT="52175" marB="521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20.554.216</a:t>
                      </a:r>
                      <a:endParaRPr sz="12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04300" marR="104300" marT="52175" marB="521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96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Godimento di beni di terzi</a:t>
                      </a:r>
                      <a:endParaRPr sz="12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04300" marR="104300" marT="52175" marB="5217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15.000</a:t>
                      </a:r>
                      <a:endParaRPr sz="1400" u="none" strike="noStrike" cap="none"/>
                    </a:p>
                  </a:txBody>
                  <a:tcPr marL="104300" marR="104300" marT="52175" marB="521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15.000</a:t>
                      </a:r>
                      <a:endParaRPr sz="12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04300" marR="104300" marT="52175" marB="521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20.000</a:t>
                      </a:r>
                      <a:endParaRPr sz="12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04300" marR="104300" marT="52175" marB="521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445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Personale</a:t>
                      </a:r>
                      <a:endParaRPr sz="12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04300" marR="104300" marT="52175" marB="5217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981.500</a:t>
                      </a:r>
                      <a:endParaRPr sz="1400" u="none" strike="noStrike" cap="none"/>
                    </a:p>
                  </a:txBody>
                  <a:tcPr marL="104300" marR="104300" marT="52175" marB="521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981.500</a:t>
                      </a:r>
                      <a:endParaRPr sz="1400" u="none" strike="noStrike" cap="none"/>
                    </a:p>
                  </a:txBody>
                  <a:tcPr marL="104300" marR="104300" marT="52175" marB="521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981.500</a:t>
                      </a:r>
                      <a:endParaRPr sz="1400" u="none" strike="noStrike" cap="none"/>
                    </a:p>
                  </a:txBody>
                  <a:tcPr marL="104300" marR="104300" marT="52175" marB="521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82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Ammortamenti e svalutazioni</a:t>
                      </a:r>
                      <a:endParaRPr sz="12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04300" marR="104300" marT="52175" marB="5217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350.000</a:t>
                      </a:r>
                      <a:endParaRPr sz="1400" u="none" strike="noStrike" cap="none"/>
                    </a:p>
                  </a:txBody>
                  <a:tcPr marL="104300" marR="104300" marT="52175" marB="521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350.000</a:t>
                      </a:r>
                      <a:endParaRPr sz="1400" u="none" strike="noStrike" cap="none"/>
                    </a:p>
                  </a:txBody>
                  <a:tcPr marL="104300" marR="104300" marT="52175" marB="521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320.000</a:t>
                      </a:r>
                      <a:endParaRPr sz="1400" u="none" strike="noStrike" cap="none"/>
                    </a:p>
                  </a:txBody>
                  <a:tcPr marL="104300" marR="104300" marT="52175" marB="521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12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Variazioni delle rimanenze di materie prime, di consumo e di merci</a:t>
                      </a:r>
                      <a:endParaRPr sz="12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04300" marR="104300" marT="52175" marB="5217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(70.000)</a:t>
                      </a:r>
                      <a:endParaRPr sz="1400" u="none" strike="noStrike" cap="none"/>
                    </a:p>
                  </a:txBody>
                  <a:tcPr marL="104300" marR="104300" marT="52175" marB="521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(70.000)</a:t>
                      </a:r>
                      <a:endParaRPr sz="1400" u="none" strike="noStrike" cap="none"/>
                    </a:p>
                  </a:txBody>
                  <a:tcPr marL="104300" marR="104300" marT="52175" marB="521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(70.000)</a:t>
                      </a:r>
                      <a:endParaRPr sz="1400" u="none" strike="noStrike" cap="none"/>
                    </a:p>
                  </a:txBody>
                  <a:tcPr marL="104300" marR="104300" marT="52175" marB="521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590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Oneri diversi di gestione</a:t>
                      </a:r>
                      <a:endParaRPr sz="12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04300" marR="104300" marT="52175" marB="5217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81.440</a:t>
                      </a:r>
                      <a:endParaRPr sz="1400" u="none" strike="noStrike" cap="none"/>
                    </a:p>
                  </a:txBody>
                  <a:tcPr marL="104300" marR="104300" marT="52175" marB="521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113.249</a:t>
                      </a:r>
                      <a:endParaRPr sz="12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04300" marR="104300" marT="52175" marB="521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81.440</a:t>
                      </a:r>
                      <a:endParaRPr sz="12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04300" marR="104300" marT="52175" marB="521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81275"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1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Totale</a:t>
                      </a:r>
                      <a:endParaRPr sz="1400" u="none" strike="noStrike" cap="none"/>
                    </a:p>
                  </a:txBody>
                  <a:tcPr marL="104300" marR="104300" marT="52175" marB="5217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16.994.291</a:t>
                      </a:r>
                      <a:endParaRPr sz="1400" u="none" strike="noStrike" cap="none"/>
                    </a:p>
                  </a:txBody>
                  <a:tcPr marL="104300" marR="104300" marT="52175" marB="521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21.960.040</a:t>
                      </a:r>
                      <a:endParaRPr sz="1200" b="1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04300" marR="104300" marT="52175" marB="521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22.017.156</a:t>
                      </a:r>
                      <a:endParaRPr/>
                    </a:p>
                  </a:txBody>
                  <a:tcPr marL="104300" marR="104300" marT="52175" marB="521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pic>
        <p:nvPicPr>
          <p:cNvPr id="140" name="Google Shape;140;p8" descr="Logo_big_bianco_trasp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955213" y="180975"/>
            <a:ext cx="576262" cy="471488"/>
          </a:xfrm>
          <a:prstGeom prst="rect">
            <a:avLst/>
          </a:prstGeom>
          <a:noFill/>
          <a:ln>
            <a:noFill/>
          </a:ln>
        </p:spPr>
      </p:pic>
      <p:sp>
        <p:nvSpPr>
          <p:cNvPr id="141" name="Google Shape;141;p8"/>
          <p:cNvSpPr txBox="1"/>
          <p:nvPr/>
        </p:nvSpPr>
        <p:spPr>
          <a:xfrm>
            <a:off x="9955213" y="6980238"/>
            <a:ext cx="288925" cy="276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it-IT"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8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2" name="Google Shape;142;p8"/>
          <p:cNvSpPr txBox="1"/>
          <p:nvPr/>
        </p:nvSpPr>
        <p:spPr>
          <a:xfrm>
            <a:off x="3365500" y="215900"/>
            <a:ext cx="3384550" cy="338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lang="it-IT"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COSTI DELLA PRODUZIONE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3" name="Google Shape;143;p8"/>
          <p:cNvSpPr txBox="1"/>
          <p:nvPr/>
        </p:nvSpPr>
        <p:spPr>
          <a:xfrm>
            <a:off x="306388" y="215900"/>
            <a:ext cx="1800225" cy="2778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it-IT" sz="1200" b="0" i="1" u="sng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Budget  2023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" name="Google Shape;98;p4"/>
          <p:cNvSpPr txBox="1"/>
          <p:nvPr/>
        </p:nvSpPr>
        <p:spPr>
          <a:xfrm>
            <a:off x="3737987" y="7067538"/>
            <a:ext cx="3928906" cy="2461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it-IT" sz="1000" b="0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Comitato direttivo centrale, 26 ottobre 2022</a:t>
            </a:r>
            <a:endParaRPr sz="1000" b="0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9" name="Google Shape;149;p9" descr="C:\Users\ALattuada\Desktop\LOGO SFUMATO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252788" y="2368550"/>
            <a:ext cx="4187825" cy="3649663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50" name="Google Shape;150;p9"/>
          <p:cNvGraphicFramePr/>
          <p:nvPr>
            <p:extLst>
              <p:ext uri="{D42A27DB-BD31-4B8C-83A1-F6EECF244321}">
                <p14:modId xmlns:p14="http://schemas.microsoft.com/office/powerpoint/2010/main" val="1075334220"/>
              </p:ext>
            </p:extLst>
          </p:nvPr>
        </p:nvGraphicFramePr>
        <p:xfrm>
          <a:off x="666180" y="544513"/>
          <a:ext cx="9361050" cy="6486925"/>
        </p:xfrm>
        <a:graphic>
          <a:graphicData uri="http://schemas.openxmlformats.org/drawingml/2006/table">
            <a:tbl>
              <a:tblPr>
                <a:noFill/>
                <a:tableStyleId>{38065CB5-0B92-4B60-84E4-169454EF6E31}</a:tableStyleId>
              </a:tblPr>
              <a:tblGrid>
                <a:gridCol w="4123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08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211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72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95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lang="it-IT" sz="16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Costi per Servizi</a:t>
                      </a:r>
                      <a:endParaRPr sz="1400" u="none" strike="noStrike" cap="none"/>
                    </a:p>
                  </a:txBody>
                  <a:tcPr marL="91425" marR="91425" marT="45700" marB="4570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Budget previsionale economico 2022</a:t>
                      </a:r>
                      <a:endParaRPr sz="14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Del. CDC 188/2021</a:t>
                      </a:r>
                      <a:endParaRPr sz="1400" u="none" strike="noStrike" cap="none"/>
                    </a:p>
                  </a:txBody>
                  <a:tcPr marL="144000" marR="72000" marT="50375" marB="503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Ultima Variazione al Budget previsionale economico 2022</a:t>
                      </a:r>
                      <a:endParaRPr sz="12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Del. CDC 202/2022</a:t>
                      </a:r>
                      <a:endParaRPr sz="1200" b="1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44000" marR="72000" marT="50375" marB="503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Budget previsionale economico 2023</a:t>
                      </a:r>
                      <a:endParaRPr sz="1200" u="none" strike="noStrike" cap="none"/>
                    </a:p>
                  </a:txBody>
                  <a:tcPr marL="144000" marR="72000" marT="50375" marB="503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36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Spese generali</a:t>
                      </a:r>
                      <a:endParaRPr sz="1400" u="none" strike="noStrike" cap="none"/>
                    </a:p>
                  </a:txBody>
                  <a:tcPr marL="91425" marR="91425" marT="45700" marB="4570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711.200</a:t>
                      </a:r>
                      <a:endParaRPr sz="1400" u="none" strike="noStrike" cap="none"/>
                    </a:p>
                  </a:txBody>
                  <a:tcPr marL="0" marR="7200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711.200</a:t>
                      </a:r>
                      <a:endParaRPr sz="1400" u="none" strike="noStrike" cap="none"/>
                    </a:p>
                  </a:txBody>
                  <a:tcPr marL="0" marR="7200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781.200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7200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Spese per collaborazioni</a:t>
                      </a:r>
                      <a:endParaRPr sz="1400" u="none" strike="noStrike" cap="none"/>
                    </a:p>
                  </a:txBody>
                  <a:tcPr marL="91425" marR="91425" marT="45700" marB="4570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65.000</a:t>
                      </a:r>
                      <a:endParaRPr sz="1400" u="none" strike="noStrike" cap="none"/>
                    </a:p>
                  </a:txBody>
                  <a:tcPr marL="91425" marR="72000" marT="45700" marB="457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65.000</a:t>
                      </a:r>
                      <a:endParaRPr sz="1400" u="none" strike="noStrike" cap="none"/>
                    </a:p>
                  </a:txBody>
                  <a:tcPr marL="91425" marR="72000" marT="45700" marB="457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65.000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25" marR="72000" marT="45700" marB="457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3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Stampa sociale</a:t>
                      </a:r>
                      <a:endParaRPr sz="12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25" marR="91425" marT="45700" marB="4570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1.198.373</a:t>
                      </a:r>
                      <a:endParaRPr sz="1400" u="none" strike="noStrike" cap="none"/>
                    </a:p>
                  </a:txBody>
                  <a:tcPr marL="0" marR="7200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1.450.000</a:t>
                      </a:r>
                      <a:endParaRPr sz="12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7200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1.401.002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7200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3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Assicurazioni</a:t>
                      </a:r>
                      <a:endParaRPr sz="1400" u="none" strike="noStrike" cap="none"/>
                    </a:p>
                  </a:txBody>
                  <a:tcPr marL="91425" marR="91425" marT="45700" marB="4570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5.252.475</a:t>
                      </a:r>
                      <a:endParaRPr sz="1400" u="none" strike="noStrike" cap="none"/>
                    </a:p>
                  </a:txBody>
                  <a:tcPr marL="0" marR="7200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4.802.141</a:t>
                      </a:r>
                      <a:endParaRPr sz="12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7200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4.950.652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7200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163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Piano editoriale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Char char="-"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Manualistica, pubblicazioni OTCO; altre pubblicazioni, magazzino</a:t>
                      </a:r>
                      <a:endParaRPr sz="12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25" marR="91425" marT="45700" marB="4570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262.000</a:t>
                      </a:r>
                      <a:endParaRPr sz="1400" u="none" strike="noStrike" cap="none"/>
                    </a:p>
                  </a:txBody>
                  <a:tcPr marL="0" marR="7200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262.000</a:t>
                      </a:r>
                      <a:endParaRPr sz="1400" u="none" strike="noStrike" cap="none"/>
                    </a:p>
                  </a:txBody>
                  <a:tcPr marL="0" marR="7200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269.787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7200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GDL SCUOLA – GDL GRANDI CARNIVORI -COORD.OTCO/SO</a:t>
                      </a:r>
                      <a:endParaRPr sz="1400" u="none" strike="noStrike" cap="none" dirty="0"/>
                    </a:p>
                  </a:txBody>
                  <a:tcPr marL="91425" marR="91425" marT="45700" marB="4570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105.000</a:t>
                      </a:r>
                      <a:endParaRPr sz="1400" u="none" strike="noStrike" cap="none"/>
                    </a:p>
                  </a:txBody>
                  <a:tcPr marL="0" marR="7200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105.000</a:t>
                      </a:r>
                      <a:endParaRPr sz="1400" u="none" strike="noStrike" cap="none"/>
                    </a:p>
                  </a:txBody>
                  <a:tcPr marL="0" marR="7200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47.000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7200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401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Attività OTCO – STRUTTURE OPERATIVE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(Funzionamento e progetti, formazione, contributo OTCO rifugi; contributi OTTO)</a:t>
                      </a:r>
                      <a:endParaRPr sz="1400" u="none" strike="noStrike" cap="none"/>
                    </a:p>
                  </a:txBody>
                  <a:tcPr marL="91425" marR="91425" marT="45700" marB="4570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888.778</a:t>
                      </a:r>
                      <a:endParaRPr sz="1400" u="none" strike="noStrike" cap="none"/>
                    </a:p>
                  </a:txBody>
                  <a:tcPr marL="0" marR="7200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1.197.019</a:t>
                      </a:r>
                      <a:endParaRPr sz="12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7200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1.150.000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7200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1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Attività di comunicazione e progetti</a:t>
                      </a:r>
                      <a:endParaRPr sz="12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25" marR="91425" marT="45700" marB="4570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D0D0D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rgbClr val="0D0D0D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373.280</a:t>
                      </a:r>
                      <a:endParaRPr sz="1400" u="none" strike="noStrike" cap="none"/>
                    </a:p>
                  </a:txBody>
                  <a:tcPr marL="0" marR="7200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D0D0D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rgbClr val="0D0D0D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263.280</a:t>
                      </a:r>
                      <a:endParaRPr sz="1200" b="0" i="0" u="none" strike="noStrike" cap="none">
                        <a:solidFill>
                          <a:srgbClr val="0D0D0D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7200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279.600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7200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43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C.N.S.A.S. (Funzionamento e attività)</a:t>
                      </a:r>
                      <a:endParaRPr sz="12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25" marR="91425" marT="45700" marB="4570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D0D0D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rgbClr val="0D0D0D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5.189.947</a:t>
                      </a:r>
                      <a:endParaRPr sz="1400" u="none" strike="noStrike" cap="none"/>
                    </a:p>
                  </a:txBody>
                  <a:tcPr marL="0" marR="7200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D0D0D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rgbClr val="0D0D0D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5.189.947</a:t>
                      </a:r>
                      <a:endParaRPr sz="1400" u="none" strike="noStrike" cap="none"/>
                    </a:p>
                  </a:txBody>
                  <a:tcPr marL="0" marR="7200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5.189.947</a:t>
                      </a:r>
                      <a:endParaRPr/>
                    </a:p>
                  </a:txBody>
                  <a:tcPr marL="0" marR="7200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43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Contributi GR</a:t>
                      </a:r>
                      <a:endParaRPr sz="1400" u="none" strike="noStrike" cap="none"/>
                    </a:p>
                  </a:txBody>
                  <a:tcPr marL="91425" marR="91425" marT="45700" marB="4570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200.000</a:t>
                      </a:r>
                      <a:endParaRPr sz="1400" u="none" strike="noStrike" cap="none"/>
                    </a:p>
                  </a:txBody>
                  <a:tcPr marL="0" marR="7200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200.000</a:t>
                      </a:r>
                      <a:endParaRPr sz="1400" u="none" strike="noStrike" cap="none"/>
                    </a:p>
                  </a:txBody>
                  <a:tcPr marL="0" marR="7200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205.000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7200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43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Altri contributi</a:t>
                      </a:r>
                      <a:endParaRPr sz="1400" u="none" strike="noStrike" cap="none"/>
                    </a:p>
                  </a:txBody>
                  <a:tcPr marL="91425" marR="91425" marT="45700" marB="4570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481.200</a:t>
                      </a:r>
                      <a:endParaRPr sz="1400" u="none" strike="noStrike" cap="none"/>
                    </a:p>
                  </a:txBody>
                  <a:tcPr marL="0" marR="7200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341.100</a:t>
                      </a:r>
                      <a:endParaRPr sz="12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7200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351.200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7200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43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Rifugi</a:t>
                      </a:r>
                      <a:endParaRPr sz="1400" u="none" strike="noStrike" cap="none"/>
                    </a:p>
                  </a:txBody>
                  <a:tcPr marL="91425" marR="91425" marT="45700" marB="4570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715.248</a:t>
                      </a:r>
                      <a:endParaRPr sz="1400" u="none" strike="noStrike" cap="none"/>
                    </a:p>
                  </a:txBody>
                  <a:tcPr marL="0" marR="7200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769.754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7200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764.978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7200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Altri costi per il personale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- </a:t>
                      </a:r>
                      <a:r>
                        <a:rPr lang="it-IT" sz="10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Mensa, borse di studio, formazione</a:t>
                      </a:r>
                      <a:endParaRPr sz="1400" u="none" strike="noStrike" cap="none"/>
                    </a:p>
                  </a:txBody>
                  <a:tcPr marL="91425" marR="91425" marT="45700" marB="4570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83.850</a:t>
                      </a:r>
                      <a:endParaRPr sz="1400" u="none" strike="noStrike" cap="none"/>
                    </a:p>
                  </a:txBody>
                  <a:tcPr marL="0" marR="7200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83.850</a:t>
                      </a:r>
                      <a:endParaRPr sz="1400" u="none" strike="noStrike" cap="none"/>
                    </a:p>
                  </a:txBody>
                  <a:tcPr marL="0" marR="7200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98.850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7200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031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Risorse straordinarie MITUR</a:t>
                      </a:r>
                      <a:endParaRPr sz="1400" u="none" strike="noStrike" cap="none"/>
                    </a:p>
                  </a:txBody>
                  <a:tcPr marL="91425" marR="91425" marT="45700" marB="4570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-</a:t>
                      </a:r>
                      <a:endParaRPr sz="1400" u="none" strike="noStrike" cap="none"/>
                    </a:p>
                  </a:txBody>
                  <a:tcPr marL="0" marR="7200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5.000.000</a:t>
                      </a:r>
                      <a:endParaRPr sz="1400" u="none" strike="noStrike" cap="none"/>
                    </a:p>
                  </a:txBody>
                  <a:tcPr marL="0" marR="7200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5.000.000</a:t>
                      </a:r>
                      <a:endParaRPr/>
                    </a:p>
                  </a:txBody>
                  <a:tcPr marL="0" marR="7200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72400"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1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Totale</a:t>
                      </a:r>
                      <a:endParaRPr sz="12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25" marR="91425" marT="45700" marB="4570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15.526.351</a:t>
                      </a:r>
                      <a:endParaRPr sz="1400" u="none" strike="noStrike" cap="none"/>
                    </a:p>
                  </a:txBody>
                  <a:tcPr marL="0" marR="7200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20.440.291</a:t>
                      </a:r>
                      <a:endParaRPr sz="1200" b="1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7200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20.554.216</a:t>
                      </a:r>
                      <a:endParaRPr sz="1200" b="1" i="0" u="none" strike="noStrike" cap="none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7200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graphicFrame>
        <p:nvGraphicFramePr>
          <p:cNvPr id="151" name="Google Shape;151;p9"/>
          <p:cNvGraphicFramePr/>
          <p:nvPr/>
        </p:nvGraphicFramePr>
        <p:xfrm>
          <a:off x="3095625" y="180975"/>
          <a:ext cx="4500575" cy="274650"/>
        </p:xfrm>
        <a:graphic>
          <a:graphicData uri="http://schemas.openxmlformats.org/drawingml/2006/table">
            <a:tbl>
              <a:tblPr>
                <a:noFill/>
                <a:tableStyleId>{38065CB5-0B92-4B60-84E4-169454EF6E31}</a:tableStyleId>
              </a:tblPr>
              <a:tblGrid>
                <a:gridCol w="4500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46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sng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COSTI DELLA PRODUZIONE</a:t>
                      </a:r>
                      <a:endParaRPr sz="1400" u="none" strike="noStrike" cap="none"/>
                    </a:p>
                  </a:txBody>
                  <a:tcPr marL="91425" marR="91425" marT="45700" marB="4570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52" name="Google Shape;152;p9" descr="Logo_big_bianco_trasp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955213" y="180975"/>
            <a:ext cx="576262" cy="471488"/>
          </a:xfrm>
          <a:prstGeom prst="rect">
            <a:avLst/>
          </a:prstGeom>
          <a:noFill/>
          <a:ln>
            <a:noFill/>
          </a:ln>
        </p:spPr>
      </p:pic>
      <p:sp>
        <p:nvSpPr>
          <p:cNvPr id="153" name="Google Shape;153;p9"/>
          <p:cNvSpPr txBox="1"/>
          <p:nvPr/>
        </p:nvSpPr>
        <p:spPr>
          <a:xfrm>
            <a:off x="9955213" y="6948488"/>
            <a:ext cx="474662" cy="276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it-IT"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9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" name="Google Shape;154;p9"/>
          <p:cNvSpPr txBox="1"/>
          <p:nvPr/>
        </p:nvSpPr>
        <p:spPr>
          <a:xfrm>
            <a:off x="306388" y="215900"/>
            <a:ext cx="1800225" cy="2778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it-IT" sz="1200" b="0" i="1" u="sng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Budget  2023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Struttura predefinita">
  <a:themeElements>
    <a:clrScheme name="Struttura predefinita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66FF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1328</Words>
  <Application>Microsoft Office PowerPoint</Application>
  <PresentationFormat>Personalizzato</PresentationFormat>
  <Paragraphs>588</Paragraphs>
  <Slides>13</Slides>
  <Notes>13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1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15" baseType="lpstr">
      <vt:lpstr>Arial</vt:lpstr>
      <vt:lpstr>Struttura predefinita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Amministrazione4</dc:creator>
  <cp:lastModifiedBy>Laura Palumberi</cp:lastModifiedBy>
  <cp:revision>12</cp:revision>
  <cp:lastPrinted>2022-10-26T06:27:38Z</cp:lastPrinted>
  <dcterms:created xsi:type="dcterms:W3CDTF">2004-05-17T07:19:49Z</dcterms:created>
  <dcterms:modified xsi:type="dcterms:W3CDTF">2023-06-29T12:05:17Z</dcterms:modified>
</cp:coreProperties>
</file>