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1" r:id="rId3"/>
    <p:sldId id="302" r:id="rId4"/>
    <p:sldId id="334" r:id="rId5"/>
    <p:sldId id="308" r:id="rId6"/>
    <p:sldId id="335" r:id="rId7"/>
    <p:sldId id="270" r:id="rId8"/>
    <p:sldId id="337" r:id="rId9"/>
    <p:sldId id="342" r:id="rId10"/>
    <p:sldId id="343" r:id="rId11"/>
    <p:sldId id="338" r:id="rId12"/>
    <p:sldId id="339" r:id="rId13"/>
    <p:sldId id="344" r:id="rId14"/>
  </p:sldIdLst>
  <p:sldSz cx="10693400" cy="7561263"/>
  <p:notesSz cx="9872663" cy="679767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18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5392"/>
    <a:srgbClr val="8BBAFF"/>
    <a:srgbClr val="F7F3FF"/>
    <a:srgbClr val="FFFBFE"/>
    <a:srgbClr val="E9EFF7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6" autoAdjust="0"/>
    <p:restoredTop sz="92007" autoAdjust="0"/>
  </p:normalViewPr>
  <p:slideViewPr>
    <p:cSldViewPr>
      <p:cViewPr varScale="1">
        <p:scale>
          <a:sx n="96" d="100"/>
          <a:sy n="96" d="100"/>
        </p:scale>
        <p:origin x="1686" y="90"/>
      </p:cViewPr>
      <p:guideLst>
        <p:guide orient="horz" pos="2018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224" y="-102"/>
      </p:cViewPr>
      <p:guideLst>
        <p:guide orient="horz" pos="2142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Club Alpino Italiano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30552F0-79BB-3448-BE51-EE9A2F32D354}" type="datetime1">
              <a:rPr lang="it-IT"/>
              <a:pPr/>
              <a:t>26/05/2021</a:t>
            </a:fld>
            <a:endParaRPr lang="it-IT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41C0FC-B0FD-0240-9A8C-3DD84371DD7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5097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Club Alpino Italiano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0680EA5-6930-A446-9B7D-805E1EBC3F1B}" type="datetime1">
              <a:rPr lang="it-IT"/>
              <a:pPr/>
              <a:t>26/05/2021</a:t>
            </a:fld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33725" y="508000"/>
            <a:ext cx="3608388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13" y="3227388"/>
            <a:ext cx="7894637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0" tIns="45661" rIns="91310" bIns="456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6B1A37-AF7B-6C4E-850D-79418C6D27E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106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6D774D-9FDE-474D-860B-BE8B9DDB1B9A}" type="slidenum">
              <a:rPr lang="it-IT"/>
              <a:pPr/>
              <a:t>1</a:t>
            </a:fld>
            <a:endParaRPr lang="it-IT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71A820-D410-904A-98C3-97AB9BA3747A}" type="slidenum">
              <a:rPr lang="it-IT"/>
              <a:pPr/>
              <a:t>10</a:t>
            </a:fld>
            <a:endParaRPr lang="it-IT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795CC1-B488-9B4F-9AAC-9609E2F7128D}" type="slidenum">
              <a:rPr lang="it-IT"/>
              <a:pPr/>
              <a:t>12</a:t>
            </a:fld>
            <a:endParaRPr lang="it-IT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E6BF18-ED80-F04E-AD44-4C472BE68EE5}" type="slidenum">
              <a:rPr lang="it-IT"/>
              <a:pPr/>
              <a:t>13</a:t>
            </a:fld>
            <a:endParaRPr lang="it-IT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94F8A0-5E84-8F44-B0BD-625344E8EFC6}" type="slidenum">
              <a:rPr lang="it-IT"/>
              <a:pPr/>
              <a:t>2</a:t>
            </a:fld>
            <a:endParaRPr lang="it-IT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4F1E24-76CD-BD49-8BA0-E8E3A7618ED3}" type="slidenum">
              <a:rPr lang="it-IT"/>
              <a:pPr/>
              <a:t>3</a:t>
            </a:fld>
            <a:endParaRPr lang="it-IT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AD3EDB-C468-064D-9139-6E81524C356D}" type="slidenum">
              <a:rPr lang="it-IT"/>
              <a:pPr/>
              <a:t>4</a:t>
            </a:fld>
            <a:endParaRPr lang="it-IT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5E9673-8F6A-5746-B7E9-118246B40A59}" type="slidenum">
              <a:rPr lang="it-IT"/>
              <a:pPr/>
              <a:t>5</a:t>
            </a:fld>
            <a:endParaRPr lang="it-IT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42DCA0-F491-5541-8A89-FA9FDACCF16D}" type="slidenum">
              <a:rPr lang="it-IT"/>
              <a:pPr/>
              <a:t>6</a:t>
            </a:fld>
            <a:endParaRPr lang="it-IT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022900-0599-B948-A9D3-360DD2756059}" type="slidenum">
              <a:rPr lang="it-IT"/>
              <a:pPr/>
              <a:t>7</a:t>
            </a:fld>
            <a:endParaRPr lang="it-IT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1FF163-DCDE-4D44-B4C3-341A52ECE060}" type="slidenum">
              <a:rPr lang="it-IT"/>
              <a:pPr/>
              <a:t>8</a:t>
            </a:fld>
            <a:endParaRPr lang="it-IT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250" indent="-2762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8713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4325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8350" indent="-21907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955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527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099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67150" indent="-219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8AB345-602B-584D-8CFD-6381B9E3EB5D}" type="slidenum">
              <a:rPr lang="it-IT"/>
              <a:pPr/>
              <a:t>9</a:t>
            </a:fld>
            <a:endParaRPr lang="it-IT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8504384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4966718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481623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00446913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94105399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7165213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6618352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6908017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3119863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3025204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21617142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7688" y="6877050"/>
            <a:ext cx="9598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accent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0" r:id="rId1"/>
    <p:sldLayoutId id="2147486271" r:id="rId2"/>
    <p:sldLayoutId id="2147486272" r:id="rId3"/>
    <p:sldLayoutId id="2147486273" r:id="rId4"/>
    <p:sldLayoutId id="2147486274" r:id="rId5"/>
    <p:sldLayoutId id="2147486275" r:id="rId6"/>
    <p:sldLayoutId id="2147486276" r:id="rId7"/>
    <p:sldLayoutId id="2147486277" r:id="rId8"/>
    <p:sldLayoutId id="2147486278" r:id="rId9"/>
    <p:sldLayoutId id="2147486279" r:id="rId10"/>
    <p:sldLayoutId id="2147486280" r:id="rId11"/>
  </p:sldLayoutIdLst>
  <p:transition>
    <p:zoom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47725" indent="-32543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ＭＳ Ｐゴシック" charset="0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ＭＳ Ｐゴシック" charset="0"/>
        </a:defRPr>
      </a:lvl3pPr>
      <a:lvl4pPr marL="1825625" indent="-260350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ＭＳ Ｐゴシック" charset="0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ＭＳ Ｐゴシック" charset="0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738188" y="3203575"/>
            <a:ext cx="9274175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1042988" eaLnBrk="1" hangingPunct="1">
              <a:spcBef>
                <a:spcPts val="1200"/>
              </a:spcBef>
              <a:spcAft>
                <a:spcPts val="1200"/>
              </a:spcAft>
            </a:pPr>
            <a:r>
              <a:rPr lang="it-IT" sz="4000" b="1">
                <a:solidFill>
                  <a:srgbClr val="FFFF00"/>
                </a:solidFill>
              </a:rPr>
              <a:t>Budget previsionale economico</a:t>
            </a:r>
          </a:p>
          <a:p>
            <a:pPr algn="ctr" defTabSz="1042988" eaLnBrk="1" hangingPunct="1">
              <a:spcBef>
                <a:spcPts val="1200"/>
              </a:spcBef>
              <a:spcAft>
                <a:spcPts val="1200"/>
              </a:spcAft>
            </a:pPr>
            <a:r>
              <a:rPr lang="it-IT" sz="4000" b="1"/>
              <a:t> </a:t>
            </a:r>
            <a:r>
              <a:rPr lang="it-IT" sz="4000" b="1">
                <a:solidFill>
                  <a:srgbClr val="FFFF00"/>
                </a:solidFill>
              </a:rPr>
              <a:t>2020</a:t>
            </a:r>
          </a:p>
        </p:txBody>
      </p:sp>
      <p:pic>
        <p:nvPicPr>
          <p:cNvPr id="15363" name="Picture 10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971550"/>
            <a:ext cx="2052637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Immagine 8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7695" name="Group 127"/>
          <p:cNvGraphicFramePr>
            <a:graphicFrameLocks noGrp="1"/>
          </p:cNvGraphicFramePr>
          <p:nvPr/>
        </p:nvGraphicFramePr>
        <p:xfrm>
          <a:off x="3095625" y="180975"/>
          <a:ext cx="4500563" cy="274638"/>
        </p:xfrm>
        <a:graphic>
          <a:graphicData uri="http://schemas.openxmlformats.org/drawingml/2006/table">
            <a:tbl>
              <a:tblPr/>
              <a:tblGrid>
                <a:gridCol w="4500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COSTI DELLA PRODUZIONE</a:t>
                      </a:r>
                    </a:p>
                  </a:txBody>
                  <a:tcPr marL="91424" marR="91424"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3797" name="Picture 134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277938" y="1200150"/>
          <a:ext cx="8640762" cy="55641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23077">
                  <a:extLst>
                    <a:ext uri="{9D8B030D-6E8A-4147-A177-3AD203B41FA5}">
                      <a16:colId xmlns:a16="http://schemas.microsoft.com/office/drawing/2014/main" val="3301374159"/>
                    </a:ext>
                  </a:extLst>
                </a:gridCol>
                <a:gridCol w="1917685">
                  <a:extLst>
                    <a:ext uri="{9D8B030D-6E8A-4147-A177-3AD203B41FA5}">
                      <a16:colId xmlns:a16="http://schemas.microsoft.com/office/drawing/2014/main" val="753704289"/>
                    </a:ext>
                  </a:extLst>
                </a:gridCol>
              </a:tblGrid>
              <a:tr h="37239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C.C. ALPINISMO GIOVANILE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50.000,00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858093"/>
                  </a:ext>
                </a:extLst>
              </a:tr>
              <a:tr h="33630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S.O. BIBLIOTECA NAZIONALE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36.707,00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510203"/>
                  </a:ext>
                </a:extLst>
              </a:tr>
              <a:tr h="359988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CENTRO DI CINEMATOGRAFIA E CINETECA DEL CAI</a:t>
                      </a: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it-IT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it-IT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40.000,00 </a:t>
                      </a: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22748"/>
                  </a:ext>
                </a:extLst>
              </a:tr>
              <a:tr h="2872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C.C. CNSASA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135.000,00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95384"/>
                  </a:ext>
                </a:extLst>
              </a:tr>
              <a:tr h="3298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C.C. ESCURSIONISMO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77.800,00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5495"/>
                  </a:ext>
                </a:extLst>
              </a:tr>
              <a:tr h="33740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STUDI MATERIALI E TECNICHE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60.000,00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802623"/>
                  </a:ext>
                </a:extLst>
              </a:tr>
              <a:tr h="29791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C.C. MEDICA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8.000,00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769182"/>
                  </a:ext>
                </a:extLst>
              </a:tr>
              <a:tr h="34047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S.O. C.O.E.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3.000,00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891448"/>
                  </a:ext>
                </a:extLst>
              </a:tr>
              <a:tr h="2872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C.C. RIFUGI ED OPERE ALPINE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238.700,00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90509"/>
                  </a:ext>
                </a:extLst>
              </a:tr>
              <a:tr h="31919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S.O. BOSSEA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40.000,00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745732"/>
                  </a:ext>
                </a:extLst>
              </a:tr>
              <a:tr h="40431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COMITATO SCIENTIFICO  CENTRALE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80.000,00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307749"/>
                  </a:ext>
                </a:extLst>
              </a:tr>
              <a:tr h="34047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C.C. SPELEOLOGIA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55.000,00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562313"/>
                  </a:ext>
                </a:extLst>
              </a:tr>
              <a:tr h="29571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SVI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20.000,00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156815"/>
                  </a:ext>
                </a:extLst>
              </a:tr>
              <a:tr h="35998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C.C. TAM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41.000,00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656086"/>
                  </a:ext>
                </a:extLst>
              </a:tr>
              <a:tr h="3511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NAZIONALE CORALITA'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39.000,00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531678"/>
                  </a:ext>
                </a:extLst>
              </a:tr>
              <a:tr h="29685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S.O. SENTIERI E CARTOGRAFIA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80.000,00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614157"/>
                  </a:ext>
                </a:extLst>
              </a:tr>
              <a:tr h="247641"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15995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it-IT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1.004.207,00 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17" marR="8217" marT="821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423183"/>
                  </a:ext>
                </a:extLst>
              </a:tr>
            </a:tbl>
          </a:graphicData>
        </a:graphic>
      </p:graphicFrame>
      <p:sp>
        <p:nvSpPr>
          <p:cNvPr id="33855" name="Rettangolo 2"/>
          <p:cNvSpPr>
            <a:spLocks noChangeArrowheads="1"/>
          </p:cNvSpPr>
          <p:nvPr/>
        </p:nvSpPr>
        <p:spPr bwMode="auto">
          <a:xfrm>
            <a:off x="1601788" y="760413"/>
            <a:ext cx="7993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ctr"/>
            <a:r>
              <a:rPr lang="it-IT" b="1">
                <a:cs typeface="Arial" charset="0"/>
              </a:rPr>
              <a:t>OTCO/SO -  BUDGET 2020 ASSEGNATO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Immagine 6" descr="C:\Users\ALattuada\Desktop\LOGO SFUMA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2393950" y="900113"/>
            <a:ext cx="5905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1042988" eaLnBrk="1" hangingPunct="1">
              <a:spcBef>
                <a:spcPct val="50000"/>
              </a:spcBef>
            </a:pPr>
            <a:endParaRPr lang="en-US" sz="1600" b="1" u="sng"/>
          </a:p>
        </p:txBody>
      </p:sp>
      <p:graphicFrame>
        <p:nvGraphicFramePr>
          <p:cNvPr id="14434" name="Group 98"/>
          <p:cNvGraphicFramePr>
            <a:graphicFrameLocks noGrp="1"/>
          </p:cNvGraphicFramePr>
          <p:nvPr/>
        </p:nvGraphicFramePr>
        <p:xfrm>
          <a:off x="1746250" y="180975"/>
          <a:ext cx="7127875" cy="549276"/>
        </p:xfrm>
        <a:graphic>
          <a:graphicData uri="http://schemas.openxmlformats.org/drawingml/2006/table">
            <a:tbl>
              <a:tblPr/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COSTI DELLA PRODUZIONE - Costi per servizi</a:t>
                      </a:r>
                    </a:p>
                  </a:txBody>
                  <a:tcPr marT="45773" marB="4577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Altri Contributi</a:t>
                      </a:r>
                    </a:p>
                  </a:txBody>
                  <a:tcPr marT="45773" marB="4577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5847" name="Picture 127" descr="Logo_big_bianco_tras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722" name="Group 122"/>
          <p:cNvGraphicFramePr>
            <a:graphicFrameLocks noGrp="1"/>
          </p:cNvGraphicFramePr>
          <p:nvPr/>
        </p:nvGraphicFramePr>
        <p:xfrm>
          <a:off x="808038" y="1065213"/>
          <a:ext cx="9004300" cy="6008817"/>
        </p:xfrm>
        <a:graphic>
          <a:graphicData uri="http://schemas.openxmlformats.org/drawingml/2006/table">
            <a:tbl>
              <a:tblPr/>
              <a:tblGrid>
                <a:gridCol w="459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QUOTE ADESIONI ENTI/ASSOCIAZIONI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3987" marR="71993" marT="50384" marB="503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3987" marR="71993" marT="50384" marB="5038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FESTIVAL DI TRENTO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77.467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77.467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ASSOMIDOP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CIPRA ITALIA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3.500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3.500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FEDERPARCHI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ENTE ITALIANO DI NORMAZIONE (UNI)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752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752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CLUB ARC ALPIN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10.200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10.200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CISA IKAR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            800 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               800 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SOCIETA</a:t>
                      </a:r>
                      <a:r>
                        <a:rPr kumimoji="0" lang="ja-JP" alt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it-IT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MEDICINA DI MONTAGNA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RETE MONTAGNA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 MONT BLANC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CONSORZIO PER IL SISTEMA INFORMATIVO. PIEMONTE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1.098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1.098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FONDAZIONE DOLOMITI UNESCO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CONTRIBUTI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AGAI 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36.200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36.200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CAAI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MUSEO NAZ.MONTAGNA "DUCA DEGLI ABRUZZI"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85.000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85.000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CONTRIBUTI GR ORDINARI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200.000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201.000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CONTRIBUTI GR STRAORDINARI</a:t>
                      </a:r>
                    </a:p>
                  </a:txBody>
                  <a:tcPr marL="71995" marR="71995" marT="10789" marB="35958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205.000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207.000</a:t>
                      </a:r>
                    </a:p>
                  </a:txBody>
                  <a:tcPr marL="89995" marR="125993" marT="10789" marB="3595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5931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Immagine 7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63" name="Group 103"/>
          <p:cNvGraphicFramePr>
            <a:graphicFrameLocks noGrp="1"/>
          </p:cNvGraphicFramePr>
          <p:nvPr/>
        </p:nvGraphicFramePr>
        <p:xfrm>
          <a:off x="1530350" y="539750"/>
          <a:ext cx="6769100" cy="2801939"/>
        </p:xfrm>
        <a:graphic>
          <a:graphicData uri="http://schemas.openxmlformats.org/drawingml/2006/table">
            <a:tbl>
              <a:tblPr/>
              <a:tblGrid>
                <a:gridCol w="220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242">
                <a:tc gridSpan="3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PERSONALE</a:t>
                      </a: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4739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2019 Del. </a:t>
                      </a: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CDC 108/2019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44000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4009" marR="72004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138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Retribuzioni	</a:t>
                      </a: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656.500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694.000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44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Oneri sociali	</a:t>
                      </a: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158.700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166.500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138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Quota TFR</a:t>
                      </a: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38.600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39.900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138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04313" marR="104313" marT="52171" marB="5217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853.800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900.400</a:t>
                      </a:r>
                    </a:p>
                  </a:txBody>
                  <a:tcPr marL="104313" marR="104313" marT="52171" marB="5217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6697" name="Group 73"/>
          <p:cNvGraphicFramePr>
            <a:graphicFrameLocks noGrp="1"/>
          </p:cNvGraphicFramePr>
          <p:nvPr/>
        </p:nvGraphicFramePr>
        <p:xfrm>
          <a:off x="1962150" y="3708400"/>
          <a:ext cx="6626224" cy="2476501"/>
        </p:xfrm>
        <a:graphic>
          <a:graphicData uri="http://schemas.openxmlformats.org/drawingml/2006/table">
            <a:tbl>
              <a:tblPr/>
              <a:tblGrid>
                <a:gridCol w="1476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1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3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1209">
                <a:tc>
                  <a:txBody>
                    <a:bodyPr/>
                    <a:lstStyle/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AREE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DOTAZIONE ORGANICA</a:t>
                      </a:r>
                    </a:p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31.12.2013</a:t>
                      </a:r>
                    </a:p>
                  </a:txBody>
                  <a:tcPr marL="104306" marR="104306" marT="52137" marB="52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PERSONALE IN SERVIZIO AL 25.10.2019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PREVISIONE 2020</a:t>
                      </a:r>
                    </a:p>
                  </a:txBody>
                  <a:tcPr marL="104306" marR="104306" marT="52137" marB="521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661"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DIRIGENTE</a:t>
                      </a:r>
                    </a:p>
                  </a:txBody>
                  <a:tcPr marL="104306" marR="104306" marT="52137" marB="521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104306" marR="104306" marT="52137" marB="521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104306" marR="104306" marT="52137" marB="521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104306" marR="104306" marT="52137" marB="5213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61"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AREA C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09"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AREA B</a:t>
                      </a:r>
                      <a:endParaRPr kumimoji="0" lang="it-IT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661"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TOTALE</a:t>
                      </a:r>
                      <a:endParaRPr kumimoji="0" lang="it-I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6" marR="104306" marT="52137" marB="5213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104306" marR="104306" marT="52137" marB="521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6919" name="Picture 118" descr="Logo_big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20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  <p:sp>
        <p:nvSpPr>
          <p:cNvPr id="36921" name="Text Box 13"/>
          <p:cNvSpPr txBox="1">
            <a:spLocks noChangeArrowheads="1"/>
          </p:cNvSpPr>
          <p:nvPr/>
        </p:nvSpPr>
        <p:spPr bwMode="auto">
          <a:xfrm>
            <a:off x="2106613" y="7067550"/>
            <a:ext cx="600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800" dirty="0"/>
              <a:t>COMITATO CENTRALE DI INDIRIZZO E CONTROLLO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800" dirty="0"/>
              <a:t>25 gennaio 2020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8" descr="Logo_big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150" y="180975"/>
            <a:ext cx="15827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406400" y="6742113"/>
            <a:ext cx="9937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it-IT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magine 6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91" name="Group 55"/>
          <p:cNvGraphicFramePr>
            <a:graphicFrameLocks noGrp="1"/>
          </p:cNvGraphicFramePr>
          <p:nvPr/>
        </p:nvGraphicFramePr>
        <p:xfrm>
          <a:off x="596900" y="971550"/>
          <a:ext cx="9358313" cy="5661028"/>
        </p:xfrm>
        <a:graphic>
          <a:graphicData uri="http://schemas.openxmlformats.org/drawingml/2006/table">
            <a:tbl>
              <a:tblPr/>
              <a:tblGrid>
                <a:gridCol w="549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9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408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306" marR="104306" marT="52149" marB="5214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4000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4000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A)  Valore della produzione</a:t>
                      </a: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15.358.674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15.620.261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B)  Costi della produzione</a:t>
                      </a: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15.224.110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15.573.392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Differenza tra valore e costi della produzione (A-B)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134.564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46.869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C)  Proventi e oneri finanziari</a:t>
                      </a:r>
                    </a:p>
                  </a:txBody>
                  <a:tcPr marL="104306" marR="104306" marT="52149" marB="5214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(5.700)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(6.200)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D)  Rettifiche di valore di attività finanziarie</a:t>
                      </a:r>
                    </a:p>
                  </a:txBody>
                  <a:tcPr marL="104306" marR="104306" marT="52149" marB="5214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E)  Proventi e oneri straordinari</a:t>
                      </a:r>
                    </a:p>
                  </a:txBody>
                  <a:tcPr marL="104306" marR="104306" marT="52149" marB="52149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-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Risultato prima delle imposte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128.864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40.669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Imposte sul reddito dell'esercizio</a:t>
                      </a: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(37.000)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(37.000)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Risultato di esercizio</a:t>
                      </a:r>
                      <a:endParaRPr kumimoji="0" lang="it-IT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104306" marR="104306" marT="52149" marB="52149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91.864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3.669</a:t>
                      </a:r>
                    </a:p>
                  </a:txBody>
                  <a:tcPr marL="144000" marR="72000" marT="50397" marB="5039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7448" name="Picture 412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49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  <p:sp>
        <p:nvSpPr>
          <p:cNvPr id="17450" name="Text Box 13"/>
          <p:cNvSpPr txBox="1">
            <a:spLocks noChangeArrowheads="1"/>
          </p:cNvSpPr>
          <p:nvPr/>
        </p:nvSpPr>
        <p:spPr bwMode="auto">
          <a:xfrm>
            <a:off x="2106613" y="7067550"/>
            <a:ext cx="600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800"/>
              <a:t>COMITATO CENTRALE DI INDIRIZZO E CONTROLLO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800"/>
              <a:t>25 gennaio 2020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magine 7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025525" y="828675"/>
          <a:ext cx="8496300" cy="5368925"/>
        </p:xfrm>
        <a:graphic>
          <a:graphicData uri="http://schemas.openxmlformats.org/drawingml/2006/table">
            <a:tbl>
              <a:tblPr/>
              <a:tblGrid>
                <a:gridCol w="4300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5219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13" marR="104313" marT="52136" marB="5213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3997" marR="71998" marT="50400" marB="504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3997" marR="71998" marT="50400" marB="504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777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Ricavi delle vendite e delle prestazioni</a:t>
                      </a:r>
                    </a:p>
                  </a:txBody>
                  <a:tcPr marL="104313" marR="104313" marT="52136" marB="5213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7.906.923</a:t>
                      </a:r>
                    </a:p>
                  </a:txBody>
                  <a:tcPr marL="104313" marR="104313" marT="52132" marB="521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7.982.777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626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Variazioni delle rimanenze</a:t>
                      </a:r>
                    </a:p>
                  </a:txBody>
                  <a:tcPr marL="104313" marR="104313" marT="52136" marB="5213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26.000</a:t>
                      </a:r>
                    </a:p>
                  </a:txBody>
                  <a:tcPr marL="104313" marR="104313" marT="52132" marB="521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28.000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454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Altri ricavi e proventi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13" marR="104313" marT="52132" marB="521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263">
                <a:tc>
                  <a:txBody>
                    <a:bodyPr/>
                    <a:lstStyle/>
                    <a:p>
                      <a:pPr marL="87313" marR="0" lvl="0" indent="-87313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Contributi in conto esercizio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6.505.747</a:t>
                      </a:r>
                    </a:p>
                  </a:txBody>
                  <a:tcPr marL="104313" marR="104313" marT="52132" marB="521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6.522.367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263">
                <a:tc>
                  <a:txBody>
                    <a:bodyPr/>
                    <a:lstStyle/>
                    <a:p>
                      <a:pPr marL="87313" marR="0" lvl="0" indent="-87313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Assicurazioni a domanda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901.277</a:t>
                      </a:r>
                    </a:p>
                  </a:txBody>
                  <a:tcPr marL="104313" marR="104313" marT="52132" marB="521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1.071.685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263">
                <a:tc>
                  <a:txBody>
                    <a:bodyPr/>
                    <a:lstStyle/>
                    <a:p>
                      <a:pPr marL="87313" marR="0" lvl="0" indent="-87313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  Altri ricavi 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14.000</a:t>
                      </a:r>
                    </a:p>
                  </a:txBody>
                  <a:tcPr marL="104313" marR="104313" marT="52132" marB="521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15.432</a:t>
                      </a:r>
                    </a:p>
                  </a:txBody>
                  <a:tcPr marL="104313" marR="104313" marT="52128" marB="521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481">
                <a:tc>
                  <a:txBody>
                    <a:bodyPr/>
                    <a:lstStyle/>
                    <a:p>
                      <a:pPr marL="171450" marR="0" lvl="0" indent="-17145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Sopravvenienze attive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4.727</a:t>
                      </a:r>
                    </a:p>
                  </a:txBody>
                  <a:tcPr marL="104313" marR="104313" marT="52140" marB="521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9579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marL="104313" marR="104313" marT="52136" marB="5213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15.358.674</a:t>
                      </a:r>
                    </a:p>
                  </a:txBody>
                  <a:tcPr marL="104313" marR="104313" marT="52140" marB="521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15.620.261</a:t>
                      </a:r>
                    </a:p>
                  </a:txBody>
                  <a:tcPr marL="104313" marR="104313" marT="52136" marB="521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497" name="Rectangle 6"/>
          <p:cNvSpPr>
            <a:spLocks noChangeArrowheads="1"/>
          </p:cNvSpPr>
          <p:nvPr/>
        </p:nvSpPr>
        <p:spPr bwMode="auto">
          <a:xfrm>
            <a:off x="1025525" y="1044575"/>
            <a:ext cx="77470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/>
          <a:p>
            <a:pPr defTabSz="1042988" eaLnBrk="1" hangingPunct="1">
              <a:spcBef>
                <a:spcPct val="50000"/>
              </a:spcBef>
            </a:pPr>
            <a:r>
              <a:rPr lang="it-IT" b="1"/>
              <a:t>VALORE DELLA PRODUZIONE</a:t>
            </a:r>
          </a:p>
        </p:txBody>
      </p:sp>
      <p:pic>
        <p:nvPicPr>
          <p:cNvPr id="19498" name="Picture 549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99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  <p:sp>
        <p:nvSpPr>
          <p:cNvPr id="19500" name="Text Box 13"/>
          <p:cNvSpPr txBox="1">
            <a:spLocks noChangeArrowheads="1"/>
          </p:cNvSpPr>
          <p:nvPr/>
        </p:nvSpPr>
        <p:spPr bwMode="auto">
          <a:xfrm>
            <a:off x="2106613" y="7067550"/>
            <a:ext cx="600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800"/>
              <a:t>COMITATO CENTRALE DI INDIRIZZO E CONTROLLO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800"/>
              <a:t>25 gennaio 2020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magine 7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440" name="Group 56"/>
          <p:cNvGraphicFramePr>
            <a:graphicFrameLocks noGrp="1"/>
          </p:cNvGraphicFramePr>
          <p:nvPr/>
        </p:nvGraphicFramePr>
        <p:xfrm>
          <a:off x="1042988" y="493713"/>
          <a:ext cx="8624887" cy="6835408"/>
        </p:xfrm>
        <a:graphic>
          <a:graphicData uri="http://schemas.openxmlformats.org/drawingml/2006/table">
            <a:tbl>
              <a:tblPr/>
              <a:tblGrid>
                <a:gridCol w="445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8163">
                <a:tc gridSpan="3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Ricavi delle vendite e delle prestazioni</a:t>
                      </a:r>
                      <a:endParaRPr kumimoji="0" lang="it-IT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4012" marR="72006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4012" marR="72006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Quote associative 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Quota organizzazione centrale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Contributo pubblicazioni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Contributo assicurazioni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Contributo pro rifugi 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Recupero quote anni precedenti</a:t>
                      </a: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7.073.951</a:t>
                      </a:r>
                    </a:p>
                  </a:txBody>
                  <a:tcPr marL="0" marR="10800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7.118.847</a:t>
                      </a:r>
                    </a:p>
                  </a:txBody>
                  <a:tcPr marL="0" marR="10800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Ricavi da Stampa Sociale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Pubblicità   € 160.000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Abbonamenti € 10.000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Vendita edicola € 18.687</a:t>
                      </a: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188.687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183.719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188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Ricavi da pubblicazioni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 </a:t>
                      </a: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Manualistica ed Edizioni CAI</a:t>
                      </a:r>
                      <a:endParaRPr kumimoji="0" lang="it-I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158.000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188.000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Ricavi da attività 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di promozione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Tessere, gadgets, royalties</a:t>
                      </a:r>
                    </a:p>
                  </a:txBody>
                  <a:tcPr marL="104316" marR="104316" marT="52143" marB="5214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185.900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190.800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463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Ricavi da Rifugi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Quota Reciprocità Rifugi  €  160.000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Rifugi Sede/Laboratorio Taggì   €  21.410</a:t>
                      </a:r>
                    </a:p>
                  </a:txBody>
                  <a:tcPr marL="104316" marR="104316" marT="52143" marB="5214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179.385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181.410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4863">
                <a:tc>
                  <a:txBody>
                    <a:bodyPr/>
                    <a:lstStyle/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Altre entrate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Iscrizioni Corsi OTCO  € 35.000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Recupero Spese Postali/ rimborsi diversi € 15.000</a:t>
                      </a:r>
                    </a:p>
                    <a:p>
                      <a:pPr marL="0" marR="0" lvl="0" indent="0" algn="just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Quote iscrizioni corsi MIUR € 50.000</a:t>
                      </a:r>
                    </a:p>
                  </a:txBody>
                  <a:tcPr marL="104316" marR="104316" marT="52143" marB="5214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121.000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120.000</a:t>
                      </a:r>
                    </a:p>
                  </a:txBody>
                  <a:tcPr marL="0" marR="1440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r" defTabSz="104298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Totale</a:t>
                      </a:r>
                    </a:p>
                  </a:txBody>
                  <a:tcPr marL="144014" marR="126012" marT="143967" marB="14396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7.906.923</a:t>
                      </a:r>
                    </a:p>
                  </a:txBody>
                  <a:tcPr marL="144014" marR="126012" marT="143929" marB="1439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7.982.777</a:t>
                      </a:r>
                    </a:p>
                  </a:txBody>
                  <a:tcPr marL="144014" marR="126012" marT="143944" marB="1439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31497" name="Group 73"/>
          <p:cNvGraphicFramePr>
            <a:graphicFrameLocks noGrp="1"/>
          </p:cNvGraphicFramePr>
          <p:nvPr/>
        </p:nvGraphicFramePr>
        <p:xfrm>
          <a:off x="1601788" y="180975"/>
          <a:ext cx="7127875" cy="274638"/>
        </p:xfrm>
        <a:graphic>
          <a:graphicData uri="http://schemas.openxmlformats.org/drawingml/2006/table">
            <a:tbl>
              <a:tblPr/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DELLA PRODUZIONE</a:t>
                      </a:r>
                    </a:p>
                  </a:txBody>
                  <a:tcPr marL="91424" marR="91424" marT="45768" marB="45768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1544" name="Picture 85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45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magine 8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7713" name="Group 17"/>
          <p:cNvGraphicFramePr>
            <a:graphicFrameLocks noGrp="1"/>
          </p:cNvGraphicFramePr>
          <p:nvPr/>
        </p:nvGraphicFramePr>
        <p:xfrm>
          <a:off x="1601788" y="180975"/>
          <a:ext cx="7127875" cy="493718"/>
        </p:xfrm>
        <a:graphic>
          <a:graphicData uri="http://schemas.openxmlformats.org/drawingml/2006/table">
            <a:tbl>
              <a:tblPr/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DELLA PRODUZIONE</a:t>
                      </a:r>
                    </a:p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Ricavi delle vendite e delle prestazioni</a:t>
                      </a:r>
                    </a:p>
                  </a:txBody>
                  <a:tcPr marL="91424" marR="91424" marT="45691" marB="45691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557" name="Text Box 57"/>
          <p:cNvSpPr txBox="1">
            <a:spLocks noChangeArrowheads="1"/>
          </p:cNvSpPr>
          <p:nvPr/>
        </p:nvSpPr>
        <p:spPr bwMode="auto">
          <a:xfrm>
            <a:off x="2466975" y="1404938"/>
            <a:ext cx="597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1042988" eaLnBrk="1" hangingPunct="1">
              <a:spcBef>
                <a:spcPct val="50000"/>
              </a:spcBef>
            </a:pPr>
            <a:r>
              <a:rPr lang="it-IT" sz="1600" b="1"/>
              <a:t>QUOTE ASSOCIATIVE ASSEMBLEA DEI DELEGATI</a:t>
            </a:r>
          </a:p>
        </p:txBody>
      </p:sp>
      <p:graphicFrame>
        <p:nvGraphicFramePr>
          <p:cNvPr id="17453" name="Group 45"/>
          <p:cNvGraphicFramePr>
            <a:graphicFrameLocks noGrp="1"/>
          </p:cNvGraphicFramePr>
          <p:nvPr/>
        </p:nvGraphicFramePr>
        <p:xfrm>
          <a:off x="1314450" y="2133600"/>
          <a:ext cx="8064500" cy="3919538"/>
        </p:xfrm>
        <a:graphic>
          <a:graphicData uri="http://schemas.openxmlformats.org/drawingml/2006/table">
            <a:tbl>
              <a:tblPr/>
              <a:tblGrid>
                <a:gridCol w="3671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7" marR="91447" marT="45707" marB="4570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4000" marR="72000" marT="50403" marB="504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4001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SOCI</a:t>
                      </a:r>
                    </a:p>
                  </a:txBody>
                  <a:tcPr marL="144011" marR="144011" marT="143956" marB="14395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315.000</a:t>
                      </a:r>
                    </a:p>
                  </a:txBody>
                  <a:tcPr marL="144026" marR="144026" marT="143963" marB="1439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318.000</a:t>
                      </a:r>
                    </a:p>
                  </a:txBody>
                  <a:tcPr marL="144026" marR="144026" marT="143950" marB="14395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QUOTA ORGANIZZAZIONE CENTRALE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44011" marR="144011" marT="143956" marB="14395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2.617.570</a:t>
                      </a:r>
                    </a:p>
                  </a:txBody>
                  <a:tcPr marL="0" marR="108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2.632.925</a:t>
                      </a:r>
                    </a:p>
                  </a:txBody>
                  <a:tcPr marL="0" marR="108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CONTRIBUTO PUBBLICAZIONI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44011" marR="144011" marT="143956" marB="14395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1.479.345</a:t>
                      </a:r>
                    </a:p>
                  </a:txBody>
                  <a:tcPr marL="0" marR="108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1.483.072</a:t>
                      </a:r>
                    </a:p>
                  </a:txBody>
                  <a:tcPr marL="0" marR="108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CONTRIBUTO ASSICURAZIONI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44011" marR="144011" marT="143956" marB="143956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2.205.000</a:t>
                      </a:r>
                    </a:p>
                  </a:txBody>
                  <a:tcPr marL="0" marR="108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2.226.000</a:t>
                      </a:r>
                    </a:p>
                  </a:txBody>
                  <a:tcPr marL="0" marR="108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CONTRIBUTO PRO RIFUGI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144011" marR="144011" marT="143956" marB="14395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739.036</a:t>
                      </a:r>
                    </a:p>
                  </a:txBody>
                  <a:tcPr marL="0" marR="108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743.850</a:t>
                      </a:r>
                    </a:p>
                  </a:txBody>
                  <a:tcPr marL="0" marR="108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7" marR="91447" marT="45707" marB="4570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7.040.951</a:t>
                      </a:r>
                    </a:p>
                  </a:txBody>
                  <a:tcPr marL="10800" marR="72000" marT="1080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7.085.847</a:t>
                      </a:r>
                    </a:p>
                  </a:txBody>
                  <a:tcPr marL="10800" marR="72000" marT="1080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3588" name="Picture 312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89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  <p:sp>
        <p:nvSpPr>
          <p:cNvPr id="23590" name="Text Box 13"/>
          <p:cNvSpPr txBox="1">
            <a:spLocks noChangeArrowheads="1"/>
          </p:cNvSpPr>
          <p:nvPr/>
        </p:nvSpPr>
        <p:spPr bwMode="auto">
          <a:xfrm>
            <a:off x="2106613" y="7067550"/>
            <a:ext cx="600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800"/>
              <a:t>COMITATO CENTRALE DI INDIRIZZO E CONTROLLO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800"/>
              <a:t>25 gennaio 2020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Immagine 6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87" name="Group 55"/>
          <p:cNvGraphicFramePr>
            <a:graphicFrameLocks noGrp="1"/>
          </p:cNvGraphicFramePr>
          <p:nvPr/>
        </p:nvGraphicFramePr>
        <p:xfrm>
          <a:off x="665163" y="1296988"/>
          <a:ext cx="8569325" cy="4699002"/>
        </p:xfrm>
        <a:graphic>
          <a:graphicData uri="http://schemas.openxmlformats.org/drawingml/2006/table">
            <a:tbl>
              <a:tblPr/>
              <a:tblGrid>
                <a:gridCol w="4392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863">
                <a:tc gridSpan="3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Contributi in Conto Esercizio</a:t>
                      </a:r>
                    </a:p>
                  </a:txBody>
                  <a:tcPr marL="104298" marR="104298" marT="52131" marB="5213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50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 </a:t>
                      </a:r>
                    </a:p>
                  </a:txBody>
                  <a:tcPr marL="104298" marR="104298" marT="52131" marB="5213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4000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3989" marR="71995" marT="50390" marB="503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Ministero Vigilante</a:t>
                      </a:r>
                    </a:p>
                  </a:txBody>
                  <a:tcPr marL="104298" marR="104298" marT="52131" marB="5213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5.439.947</a:t>
                      </a:r>
                    </a:p>
                  </a:txBody>
                  <a:tcPr marL="104298" marR="104298" marT="52117" marB="521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5.439.947</a:t>
                      </a:r>
                    </a:p>
                  </a:txBody>
                  <a:tcPr marL="104298" marR="104298" marT="52117" marB="521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CNSAS per assicurazioni</a:t>
                      </a:r>
                    </a:p>
                  </a:txBody>
                  <a:tcPr marL="104298" marR="104298" marT="52131" marB="5213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1.049.800</a:t>
                      </a:r>
                    </a:p>
                  </a:txBody>
                  <a:tcPr marL="104298" marR="104298" marT="52117" marB="521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1.078.420</a:t>
                      </a:r>
                    </a:p>
                  </a:txBody>
                  <a:tcPr marL="104298" marR="104298" marT="52117" marB="521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9513">
                <a:tc>
                  <a:txBody>
                    <a:bodyPr/>
                    <a:lstStyle/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Da altri Enti </a:t>
                      </a:r>
                    </a:p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2019: Contributo Istituto Cassiere  € 12.000 </a:t>
                      </a:r>
                    </a:p>
                    <a:p>
                      <a:pPr marL="0" marR="0" lvl="0" indent="0" algn="just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Contributo Conto Energia € 4.000</a:t>
                      </a:r>
                    </a:p>
                  </a:txBody>
                  <a:tcPr marL="104298" marR="104298" marT="52131" marB="5213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16.000</a:t>
                      </a:r>
                    </a:p>
                  </a:txBody>
                  <a:tcPr marL="104298" marR="104298" marT="52117" marB="521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4.000</a:t>
                      </a:r>
                    </a:p>
                  </a:txBody>
                  <a:tcPr marL="104298" marR="104298" marT="52117" marB="521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Totale </a:t>
                      </a:r>
                    </a:p>
                  </a:txBody>
                  <a:tcPr marL="104298" marR="104298" marT="52131" marB="52131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6.505.747</a:t>
                      </a:r>
                    </a:p>
                  </a:txBody>
                  <a:tcPr marL="0" marR="7199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6.522.367</a:t>
                      </a:r>
                    </a:p>
                  </a:txBody>
                  <a:tcPr marL="0" marR="7199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3547" name="Group 75"/>
          <p:cNvGraphicFramePr>
            <a:graphicFrameLocks noGrp="1"/>
          </p:cNvGraphicFramePr>
          <p:nvPr/>
        </p:nvGraphicFramePr>
        <p:xfrm>
          <a:off x="1601788" y="180975"/>
          <a:ext cx="7127875" cy="274638"/>
        </p:xfrm>
        <a:graphic>
          <a:graphicData uri="http://schemas.openxmlformats.org/drawingml/2006/table">
            <a:tbl>
              <a:tblPr/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DELLA PRODUZIONE</a:t>
                      </a:r>
                    </a:p>
                  </a:txBody>
                  <a:tcPr marL="91424" marR="91424" marT="45768" marB="45768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5628" name="Picture 87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9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  <p:sp>
        <p:nvSpPr>
          <p:cNvPr id="25630" name="Text Box 13"/>
          <p:cNvSpPr txBox="1">
            <a:spLocks noChangeArrowheads="1"/>
          </p:cNvSpPr>
          <p:nvPr/>
        </p:nvSpPr>
        <p:spPr bwMode="auto">
          <a:xfrm>
            <a:off x="2106613" y="7067550"/>
            <a:ext cx="600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800"/>
              <a:t>COMITATO CENTRALE DI INDIRIZZO E CONTROLLO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800"/>
              <a:t>25 gennaio 2020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Immagine 7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1025525" y="904875"/>
            <a:ext cx="30241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06" tIns="52153" rIns="104306" bIns="52153"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42988" eaLnBrk="1" hangingPunct="1">
              <a:spcBef>
                <a:spcPct val="50000"/>
              </a:spcBef>
            </a:pPr>
            <a:r>
              <a:rPr lang="it-IT" sz="1600" b="1"/>
              <a:t>COSTI DELLA PRODUZIONE</a:t>
            </a:r>
          </a:p>
        </p:txBody>
      </p:sp>
      <p:graphicFrame>
        <p:nvGraphicFramePr>
          <p:cNvPr id="19513" name="Group 57"/>
          <p:cNvGraphicFramePr>
            <a:graphicFrameLocks noGrp="1"/>
          </p:cNvGraphicFramePr>
          <p:nvPr/>
        </p:nvGraphicFramePr>
        <p:xfrm>
          <a:off x="882650" y="666750"/>
          <a:ext cx="8496300" cy="6088063"/>
        </p:xfrm>
        <a:graphic>
          <a:graphicData uri="http://schemas.openxmlformats.org/drawingml/2006/table">
            <a:tbl>
              <a:tblPr/>
              <a:tblGrid>
                <a:gridCol w="4176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4276">
                <a:tc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4000" marR="72000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3999" marR="71999" marT="50398" marB="503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797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Materie prime, sussidiarie, di consumo e di merci</a:t>
                      </a:r>
                    </a:p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Tessere, </a:t>
                      </a:r>
                      <a:r>
                        <a:rPr kumimoji="0" lang="it-IT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gadgets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148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Servizi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13.792.737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14.080.992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502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Godimento di beni di terzi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427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Personale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853.800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900.400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735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Ammortamenti e svalutazioni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370.000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111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Variazioni delle rimanenze di materie prime, di consumo e di merci</a:t>
                      </a:r>
                      <a:endParaRPr kumimoji="0" lang="it-IT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(49.000)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(45.000)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919">
                <a:tc>
                  <a:txBody>
                    <a:bodyPr/>
                    <a:lstStyle/>
                    <a:p>
                      <a:pPr marL="0" marR="0" lvl="0" indent="0" algn="l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Oneri diversi di gestione</a:t>
                      </a:r>
                      <a:endParaRPr kumimoji="0" lang="it-I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103.573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84.000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148">
                <a:tc>
                  <a:txBody>
                    <a:bodyPr/>
                    <a:lstStyle/>
                    <a:p>
                      <a:pPr marL="0" marR="0" lvl="0" indent="0" algn="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marL="104305" marR="104305" marT="52162" marB="5216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15.224.110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42988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15.573.392</a:t>
                      </a:r>
                    </a:p>
                  </a:txBody>
                  <a:tcPr marL="104305" marR="104305" marT="52162" marB="5216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7690" name="Picture 742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91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  <p:sp>
        <p:nvSpPr>
          <p:cNvPr id="27692" name="Text Box 13"/>
          <p:cNvSpPr txBox="1">
            <a:spLocks noChangeArrowheads="1"/>
          </p:cNvSpPr>
          <p:nvPr/>
        </p:nvSpPr>
        <p:spPr bwMode="auto">
          <a:xfrm>
            <a:off x="2106613" y="7067550"/>
            <a:ext cx="600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800"/>
              <a:t>COMITATO CENTRALE DI INDIRIZZO E CONTROLLO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800"/>
              <a:t>25 gennaio 2020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Immagine 8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571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681"/>
              </p:ext>
            </p:extLst>
          </p:nvPr>
        </p:nvGraphicFramePr>
        <p:xfrm>
          <a:off x="568325" y="579438"/>
          <a:ext cx="9386888" cy="6467757"/>
        </p:xfrm>
        <a:graphic>
          <a:graphicData uri="http://schemas.openxmlformats.org/drawingml/2006/table">
            <a:tbl>
              <a:tblPr/>
              <a:tblGrid>
                <a:gridCol w="518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0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Costi per Servizi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4000" marR="72000" marT="50396" marB="503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144002" marR="72001" marT="50396" marB="5039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Spese generali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675.600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707.600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Eventi istituzionali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40.000</a:t>
                      </a:r>
                    </a:p>
                  </a:txBody>
                  <a:tcPr marL="91425" marR="91425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70.000</a:t>
                      </a:r>
                    </a:p>
                  </a:txBody>
                  <a:tcPr marL="91425" marR="91425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Spese per collaborazioni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65.000</a:t>
                      </a:r>
                    </a:p>
                  </a:txBody>
                  <a:tcPr marL="91425" marR="91425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65.000</a:t>
                      </a:r>
                    </a:p>
                  </a:txBody>
                  <a:tcPr marL="91425" marR="91425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Stampa sociale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1.300.059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1.343.754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Assicurazioni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3.841.708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4.053.394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Piano editoriale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Manualistica, pubblicazioni OTCO; altre pubblicazioni, magazzino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220.000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270.000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MIUR </a:t>
                      </a:r>
                      <a:r>
                        <a:rPr kumimoji="0" lang="mr-I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GDL GRANDI CARNIVORI </a:t>
                      </a:r>
                      <a:r>
                        <a:rPr kumimoji="0" lang="mr-I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–</a:t>
                      </a: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COORDINAMENTO OTCO</a:t>
                      </a:r>
                      <a:endParaRPr kumimoji="0" 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75.000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85.000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Attività OTCO – STRUTTURE OPERATIVE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(Funzionamento e progetti, formazione, contributo OTCO rifugi; contributi OTTO)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932.635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940.000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Attività di comunicazione e progetti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387.135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337.280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C.N.S.A.S. (Funzionamento e attività)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0" marB="4570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4.439.947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4.439.947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Contributi GR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408.000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Altri contributi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453.667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363.667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Rifugi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879.036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913.850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Altri costi per il personale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it-IT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Mensa, borse di studio, formazione</a:t>
                      </a: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77.950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83.500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Totale</a:t>
                      </a:r>
                      <a:endParaRPr kumimoji="0" lang="it-IT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25" marR="91425" marT="45700" marB="457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13.792.737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14.080.992</a:t>
                      </a:r>
                    </a:p>
                  </a:txBody>
                  <a:tcPr marL="0" marR="72001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237695" name="Group 127"/>
          <p:cNvGraphicFramePr>
            <a:graphicFrameLocks noGrp="1"/>
          </p:cNvGraphicFramePr>
          <p:nvPr/>
        </p:nvGraphicFramePr>
        <p:xfrm>
          <a:off x="3095625" y="180975"/>
          <a:ext cx="4500563" cy="274638"/>
        </p:xfrm>
        <a:graphic>
          <a:graphicData uri="http://schemas.openxmlformats.org/drawingml/2006/table">
            <a:tbl>
              <a:tblPr/>
              <a:tblGrid>
                <a:gridCol w="4500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COSTI DELLA PRODUZIONE</a:t>
                      </a:r>
                    </a:p>
                  </a:txBody>
                  <a:tcPr marL="91424" marR="91424"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9767" name="Picture 134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68" name="CasellaDiTesto 1"/>
          <p:cNvSpPr txBox="1">
            <a:spLocks noChangeArrowheads="1"/>
          </p:cNvSpPr>
          <p:nvPr/>
        </p:nvSpPr>
        <p:spPr bwMode="auto">
          <a:xfrm>
            <a:off x="312738" y="6996113"/>
            <a:ext cx="5040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/>
              <a:t>* </a:t>
            </a:r>
            <a:r>
              <a:rPr lang="it-IT" sz="1200" i="1"/>
              <a:t>Dato riclassificato per omogeneità di confronto</a:t>
            </a:r>
          </a:p>
        </p:txBody>
      </p:sp>
      <p:sp>
        <p:nvSpPr>
          <p:cNvPr id="29769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Immagine 6" descr="C:\Users\ALattuada\Desktop\LOGO SFUMA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72" descr="Logo_big_bianco_trasp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76"/>
          <p:cNvSpPr>
            <a:spLocks noChangeArrowheads="1"/>
          </p:cNvSpPr>
          <p:nvPr/>
        </p:nvSpPr>
        <p:spPr bwMode="auto">
          <a:xfrm>
            <a:off x="1782763" y="323850"/>
            <a:ext cx="712787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 anchor="ctr"/>
          <a:lstStyle/>
          <a:p>
            <a:pPr algn="ctr" defTabSz="1042988" eaLnBrk="1" hangingPunct="1">
              <a:spcBef>
                <a:spcPct val="20000"/>
              </a:spcBef>
            </a:pPr>
            <a:r>
              <a:rPr lang="it-IT" sz="1200" u="sng"/>
              <a:t>COSTI DELLA  PRODUZIONE – Costi per servizi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828675" y="874713"/>
          <a:ext cx="9036050" cy="5782935"/>
        </p:xfrm>
        <a:graphic>
          <a:graphicData uri="http://schemas.openxmlformats.org/drawingml/2006/table">
            <a:tbl>
              <a:tblPr/>
              <a:tblGrid>
                <a:gridCol w="464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Assicurazioni – Principali polizze – Premi alla firma</a:t>
                      </a:r>
                    </a:p>
                  </a:txBody>
                  <a:tcPr marL="54001" marR="54001" marT="54017" marB="54017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2019 Del. CDC 108/2019</a:t>
                      </a:r>
                    </a:p>
                  </a:txBody>
                  <a:tcPr marL="144000" marR="72000" marT="50399" marB="503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Budget previsionale economico 2020</a:t>
                      </a:r>
                    </a:p>
                  </a:txBody>
                  <a:tcPr marL="54000" marR="90000" marT="54008" marB="540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soccorso alpino soci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315.000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318.000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RC sezioni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378.000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381.600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spedizioni Extra Europee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24.252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33.840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tutela legale sezioni e sede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40.953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41.340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assicurazioni infortuni istruttori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903.240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903.240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assicurazioni RC istruttori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69.345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69.345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assicurazione infortuni soci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535.500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540.600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assicurazione volontari CNSAS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1.049.040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1.077.660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assicurazione RC ministero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760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760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rc dipendenti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16.250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16.250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assicurazioni Sede centrale KASKO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6.810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6.810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assicurazioni proprietà CAI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15.314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15.314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assicurazioni RC patrimoniale CAI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4.000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4.807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assicurazioni infortuni MontagnaTerapia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2.000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4.266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All risks e trasporto palestre</a:t>
                      </a:r>
                    </a:p>
                  </a:txBody>
                  <a:tcPr marL="54001" marR="54001" marT="54017" marB="54017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5.700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6.015</a:t>
                      </a:r>
                    </a:p>
                  </a:txBody>
                  <a:tcPr marL="54000" marR="90000" marT="54008" marB="5400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1816" name="Text Box 13"/>
          <p:cNvSpPr txBox="1">
            <a:spLocks noChangeArrowheads="1"/>
          </p:cNvSpPr>
          <p:nvPr/>
        </p:nvSpPr>
        <p:spPr bwMode="auto"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200" i="1" u="sng"/>
              <a:t>Budget  2020</a:t>
            </a:r>
          </a:p>
        </p:txBody>
      </p:sp>
      <p:sp>
        <p:nvSpPr>
          <p:cNvPr id="31817" name="Text Box 13"/>
          <p:cNvSpPr txBox="1">
            <a:spLocks noChangeArrowheads="1"/>
          </p:cNvSpPr>
          <p:nvPr/>
        </p:nvSpPr>
        <p:spPr bwMode="auto">
          <a:xfrm>
            <a:off x="2106613" y="7067550"/>
            <a:ext cx="600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7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800"/>
              <a:t>COMITATO CENTRALE DI INDIRIZZO E CONTROLLO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800"/>
              <a:t>25 gennaio 2020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FF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11854</TotalTime>
  <Words>1087</Words>
  <Application>Microsoft Office PowerPoint</Application>
  <PresentationFormat>Personalizzato</PresentationFormat>
  <Paragraphs>436</Paragraphs>
  <Slides>13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Amministrazione4</dc:creator>
  <cp:lastModifiedBy>Laura Palumberi</cp:lastModifiedBy>
  <cp:revision>1760</cp:revision>
  <cp:lastPrinted>2019-11-14T11:17:27Z</cp:lastPrinted>
  <dcterms:created xsi:type="dcterms:W3CDTF">2004-05-17T07:19:49Z</dcterms:created>
  <dcterms:modified xsi:type="dcterms:W3CDTF">2021-05-26T13:12:22Z</dcterms:modified>
</cp:coreProperties>
</file>