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0693400" cy="7561263"/>
  <p:notesSz cx="9947275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018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1">
          <p15:clr>
            <a:srgbClr val="A4A3A4"/>
          </p15:clr>
        </p15:guide>
        <p15:guide id="2" pos="3134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hyP79uiMUgegRNKPfpBQ7eW/W5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F724C2E-2BD7-465B-BF15-CB0E74E2C4B8}">
  <a:tblStyle styleId="{FF724C2E-2BD7-465B-BF15-CB0E74E2C4B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500" y="90"/>
      </p:cViewPr>
      <p:guideLst>
        <p:guide orient="horz" pos="2018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1"/>
        <p:guide pos="31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309406" cy="34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34783" y="0"/>
            <a:ext cx="4310949" cy="34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512763"/>
            <a:ext cx="36385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6734" y="3255710"/>
            <a:ext cx="7953808" cy="3090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2954"/>
            <a:ext cx="4309406" cy="34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34783" y="6512954"/>
            <a:ext cx="4310949" cy="34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 txBox="1">
            <a:spLocks noGrp="1"/>
          </p:cNvSpPr>
          <p:nvPr>
            <p:ph type="sldNum" idx="12"/>
          </p:nvPr>
        </p:nvSpPr>
        <p:spPr>
          <a:xfrm>
            <a:off x="5634783" y="6512954"/>
            <a:ext cx="4310949" cy="34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512763"/>
            <a:ext cx="36385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996734" y="3255710"/>
            <a:ext cx="7953808" cy="3090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/>
          <p:cNvSpPr txBox="1">
            <a:spLocks noGrp="1"/>
          </p:cNvSpPr>
          <p:nvPr>
            <p:ph type="sldNum" idx="12"/>
          </p:nvPr>
        </p:nvSpPr>
        <p:spPr>
          <a:xfrm>
            <a:off x="5634783" y="6512954"/>
            <a:ext cx="4310949" cy="34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512763"/>
            <a:ext cx="36385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6" name="Google Shape;176;p10:notes"/>
          <p:cNvSpPr txBox="1">
            <a:spLocks noGrp="1"/>
          </p:cNvSpPr>
          <p:nvPr>
            <p:ph type="body" idx="1"/>
          </p:nvPr>
        </p:nvSpPr>
        <p:spPr>
          <a:xfrm>
            <a:off x="996734" y="3255710"/>
            <a:ext cx="7953808" cy="3090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1:notes"/>
          <p:cNvSpPr txBox="1">
            <a:spLocks noGrp="1"/>
          </p:cNvSpPr>
          <p:nvPr>
            <p:ph type="sldNum" idx="12"/>
          </p:nvPr>
        </p:nvSpPr>
        <p:spPr>
          <a:xfrm>
            <a:off x="5634783" y="6512954"/>
            <a:ext cx="4310949" cy="34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512763"/>
            <a:ext cx="36385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7" name="Google Shape;217;p11:notes"/>
          <p:cNvSpPr txBox="1">
            <a:spLocks noGrp="1"/>
          </p:cNvSpPr>
          <p:nvPr>
            <p:ph type="body" idx="1"/>
          </p:nvPr>
        </p:nvSpPr>
        <p:spPr>
          <a:xfrm>
            <a:off x="996734" y="3255710"/>
            <a:ext cx="7953808" cy="3090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2:notes"/>
          <p:cNvSpPr txBox="1">
            <a:spLocks noGrp="1"/>
          </p:cNvSpPr>
          <p:nvPr>
            <p:ph type="sldNum" idx="12"/>
          </p:nvPr>
        </p:nvSpPr>
        <p:spPr>
          <a:xfrm>
            <a:off x="5634783" y="6512954"/>
            <a:ext cx="4310949" cy="34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512763"/>
            <a:ext cx="36385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9" name="Google Shape;229;p12:notes"/>
          <p:cNvSpPr txBox="1">
            <a:spLocks noGrp="1"/>
          </p:cNvSpPr>
          <p:nvPr>
            <p:ph type="body" idx="1"/>
          </p:nvPr>
        </p:nvSpPr>
        <p:spPr>
          <a:xfrm>
            <a:off x="996734" y="3255710"/>
            <a:ext cx="7953808" cy="3090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3:notes"/>
          <p:cNvSpPr txBox="1">
            <a:spLocks noGrp="1"/>
          </p:cNvSpPr>
          <p:nvPr>
            <p:ph type="sldNum" idx="12"/>
          </p:nvPr>
        </p:nvSpPr>
        <p:spPr>
          <a:xfrm>
            <a:off x="5634783" y="6512954"/>
            <a:ext cx="4310949" cy="34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512763"/>
            <a:ext cx="36385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2" name="Google Shape;242;p13:notes"/>
          <p:cNvSpPr txBox="1">
            <a:spLocks noGrp="1"/>
          </p:cNvSpPr>
          <p:nvPr>
            <p:ph type="body" idx="1"/>
          </p:nvPr>
        </p:nvSpPr>
        <p:spPr>
          <a:xfrm>
            <a:off x="996734" y="3255710"/>
            <a:ext cx="7953808" cy="3090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4:notes"/>
          <p:cNvSpPr txBox="1">
            <a:spLocks noGrp="1"/>
          </p:cNvSpPr>
          <p:nvPr>
            <p:ph type="sldNum" idx="12"/>
          </p:nvPr>
        </p:nvSpPr>
        <p:spPr>
          <a:xfrm>
            <a:off x="5634783" y="6512954"/>
            <a:ext cx="4310949" cy="34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512763"/>
            <a:ext cx="36385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5" name="Google Shape;255;p14:notes"/>
          <p:cNvSpPr txBox="1">
            <a:spLocks noGrp="1"/>
          </p:cNvSpPr>
          <p:nvPr>
            <p:ph type="body" idx="1"/>
          </p:nvPr>
        </p:nvSpPr>
        <p:spPr>
          <a:xfrm>
            <a:off x="996734" y="3255710"/>
            <a:ext cx="7953808" cy="3090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5:notes"/>
          <p:cNvSpPr txBox="1">
            <a:spLocks noGrp="1"/>
          </p:cNvSpPr>
          <p:nvPr>
            <p:ph type="sldNum" idx="12"/>
          </p:nvPr>
        </p:nvSpPr>
        <p:spPr>
          <a:xfrm>
            <a:off x="5634783" y="6512954"/>
            <a:ext cx="4310949" cy="34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512763"/>
            <a:ext cx="36385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6" name="Google Shape;266;p15:notes"/>
          <p:cNvSpPr txBox="1">
            <a:spLocks noGrp="1"/>
          </p:cNvSpPr>
          <p:nvPr>
            <p:ph type="body" idx="1"/>
          </p:nvPr>
        </p:nvSpPr>
        <p:spPr>
          <a:xfrm>
            <a:off x="996734" y="3255710"/>
            <a:ext cx="7953808" cy="3090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6:notes"/>
          <p:cNvSpPr txBox="1">
            <a:spLocks noGrp="1"/>
          </p:cNvSpPr>
          <p:nvPr>
            <p:ph type="body" idx="1"/>
          </p:nvPr>
        </p:nvSpPr>
        <p:spPr>
          <a:xfrm>
            <a:off x="996734" y="3255710"/>
            <a:ext cx="7953808" cy="3090087"/>
          </a:xfrm>
          <a:prstGeom prst="rect">
            <a:avLst/>
          </a:prstGeom>
        </p:spPr>
        <p:txBody>
          <a:bodyPr spcFirstLastPara="1" wrap="square" lIns="91600" tIns="45800" rIns="91600" bIns="45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512763"/>
            <a:ext cx="36385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7:notes"/>
          <p:cNvSpPr txBox="1">
            <a:spLocks noGrp="1"/>
          </p:cNvSpPr>
          <p:nvPr>
            <p:ph type="sldNum" idx="12"/>
          </p:nvPr>
        </p:nvSpPr>
        <p:spPr>
          <a:xfrm>
            <a:off x="5634783" y="6512954"/>
            <a:ext cx="4310949" cy="34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512763"/>
            <a:ext cx="36385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9" name="Google Shape;289;p17:notes"/>
          <p:cNvSpPr txBox="1">
            <a:spLocks noGrp="1"/>
          </p:cNvSpPr>
          <p:nvPr>
            <p:ph type="body" idx="1"/>
          </p:nvPr>
        </p:nvSpPr>
        <p:spPr>
          <a:xfrm>
            <a:off x="996734" y="3255710"/>
            <a:ext cx="7953808" cy="3090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 txBox="1">
            <a:spLocks noGrp="1"/>
          </p:cNvSpPr>
          <p:nvPr>
            <p:ph type="sldNum" idx="12"/>
          </p:nvPr>
        </p:nvSpPr>
        <p:spPr>
          <a:xfrm>
            <a:off x="5634783" y="6512954"/>
            <a:ext cx="4310949" cy="34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512763"/>
            <a:ext cx="36385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996734" y="3255710"/>
            <a:ext cx="7953808" cy="3090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:notes"/>
          <p:cNvSpPr txBox="1">
            <a:spLocks noGrp="1"/>
          </p:cNvSpPr>
          <p:nvPr>
            <p:ph type="sldNum" idx="12"/>
          </p:nvPr>
        </p:nvSpPr>
        <p:spPr>
          <a:xfrm>
            <a:off x="5634783" y="6512954"/>
            <a:ext cx="4310949" cy="34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512763"/>
            <a:ext cx="36385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4" name="Google Shape;84;p3:notes"/>
          <p:cNvSpPr txBox="1">
            <a:spLocks noGrp="1"/>
          </p:cNvSpPr>
          <p:nvPr>
            <p:ph type="body" idx="1"/>
          </p:nvPr>
        </p:nvSpPr>
        <p:spPr>
          <a:xfrm>
            <a:off x="996734" y="3255710"/>
            <a:ext cx="7953808" cy="3090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>
            <a:spLocks noGrp="1"/>
          </p:cNvSpPr>
          <p:nvPr>
            <p:ph type="sldNum" idx="12"/>
          </p:nvPr>
        </p:nvSpPr>
        <p:spPr>
          <a:xfrm>
            <a:off x="5634783" y="6512954"/>
            <a:ext cx="4310949" cy="34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512763"/>
            <a:ext cx="36385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996734" y="3255710"/>
            <a:ext cx="7953808" cy="3090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t" anchorCtr="0">
            <a:noAutofit/>
          </a:bodyPr>
          <a:lstStyle/>
          <a:p>
            <a:pPr marL="167760" lvl="0" indent="-9156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sldNum" idx="12"/>
          </p:nvPr>
        </p:nvSpPr>
        <p:spPr>
          <a:xfrm>
            <a:off x="5634783" y="6512954"/>
            <a:ext cx="4310949" cy="34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512763"/>
            <a:ext cx="36385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996734" y="3255710"/>
            <a:ext cx="7953808" cy="3090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>
            <a:spLocks noGrp="1"/>
          </p:cNvSpPr>
          <p:nvPr>
            <p:ph type="sldNum" idx="12"/>
          </p:nvPr>
        </p:nvSpPr>
        <p:spPr>
          <a:xfrm>
            <a:off x="5634783" y="6512954"/>
            <a:ext cx="4310949" cy="34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512763"/>
            <a:ext cx="36385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3" name="Google Shape;123;p6:notes"/>
          <p:cNvSpPr txBox="1">
            <a:spLocks noGrp="1"/>
          </p:cNvSpPr>
          <p:nvPr>
            <p:ph type="body" idx="1"/>
          </p:nvPr>
        </p:nvSpPr>
        <p:spPr>
          <a:xfrm>
            <a:off x="996734" y="3255710"/>
            <a:ext cx="7953808" cy="3090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>
            <a:spLocks noGrp="1"/>
          </p:cNvSpPr>
          <p:nvPr>
            <p:ph type="sldNum" idx="12"/>
          </p:nvPr>
        </p:nvSpPr>
        <p:spPr>
          <a:xfrm>
            <a:off x="5634783" y="6512954"/>
            <a:ext cx="4310949" cy="34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512763"/>
            <a:ext cx="36385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996734" y="3255710"/>
            <a:ext cx="7953808" cy="3090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 txBox="1">
            <a:spLocks noGrp="1"/>
          </p:cNvSpPr>
          <p:nvPr>
            <p:ph type="sldNum" idx="12"/>
          </p:nvPr>
        </p:nvSpPr>
        <p:spPr>
          <a:xfrm>
            <a:off x="5634783" y="6512954"/>
            <a:ext cx="4310949" cy="34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512763"/>
            <a:ext cx="36385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6" name="Google Shape;146;p8:notes"/>
          <p:cNvSpPr txBox="1">
            <a:spLocks noGrp="1"/>
          </p:cNvSpPr>
          <p:nvPr>
            <p:ph type="body" idx="1"/>
          </p:nvPr>
        </p:nvSpPr>
        <p:spPr>
          <a:xfrm>
            <a:off x="996734" y="3255710"/>
            <a:ext cx="7953808" cy="3090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:notes"/>
          <p:cNvSpPr txBox="1">
            <a:spLocks noGrp="1"/>
          </p:cNvSpPr>
          <p:nvPr>
            <p:ph type="sldNum" idx="12"/>
          </p:nvPr>
        </p:nvSpPr>
        <p:spPr>
          <a:xfrm>
            <a:off x="5634783" y="6512954"/>
            <a:ext cx="4310949" cy="34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512763"/>
            <a:ext cx="363855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1" name="Google Shape;161;p9:notes"/>
          <p:cNvSpPr txBox="1">
            <a:spLocks noGrp="1"/>
          </p:cNvSpPr>
          <p:nvPr>
            <p:ph type="body" idx="1"/>
          </p:nvPr>
        </p:nvSpPr>
        <p:spPr>
          <a:xfrm>
            <a:off x="996734" y="3255710"/>
            <a:ext cx="7953808" cy="3090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00" tIns="45800" rIns="91600" bIns="45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9"/>
          <p:cNvSpPr txBox="1"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/>
            </a:lvl1pPr>
            <a:lvl2pPr lvl="1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2pPr>
            <a:lvl3pPr lvl="2" algn="ctr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/>
            </a:lvl3pPr>
            <a:lvl4pPr lvl="3" algn="ctr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4pPr>
            <a:lvl5pPr lvl="4" algn="ctr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5pPr>
            <a:lvl6pPr lvl="5" algn="ctr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6pPr>
            <a:lvl7pPr lvl="6" algn="ctr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7pPr>
            <a:lvl8pPr lvl="7" algn="ctr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8pPr>
            <a:lvl9pPr lvl="8" algn="ctr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8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8"/>
          <p:cNvSpPr txBox="1">
            <a:spLocks noGrp="1"/>
          </p:cNvSpPr>
          <p:nvPr>
            <p:ph type="body" idx="1"/>
          </p:nvPr>
        </p:nvSpPr>
        <p:spPr>
          <a:xfrm rot="5400000">
            <a:off x="2851151" y="-552449"/>
            <a:ext cx="4991100" cy="962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5" name="Google Shape;55;p28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9"/>
          <p:cNvSpPr txBox="1">
            <a:spLocks noGrp="1"/>
          </p:cNvSpPr>
          <p:nvPr>
            <p:ph type="title"/>
          </p:nvPr>
        </p:nvSpPr>
        <p:spPr>
          <a:xfrm rot="5400000">
            <a:off x="5730082" y="2326481"/>
            <a:ext cx="6451600" cy="2405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9"/>
          <p:cNvSpPr txBox="1">
            <a:spLocks noGrp="1"/>
          </p:cNvSpPr>
          <p:nvPr>
            <p:ph type="body" idx="1"/>
          </p:nvPr>
        </p:nvSpPr>
        <p:spPr>
          <a:xfrm rot="5400000">
            <a:off x="842169" y="-3968"/>
            <a:ext cx="6451600" cy="706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9" name="Google Shape;59;p29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0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body"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1"/>
          <p:cNvSpPr txBox="1"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2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body" idx="1"/>
          </p:nvPr>
        </p:nvSpPr>
        <p:spPr>
          <a:xfrm>
            <a:off x="534988" y="1763713"/>
            <a:ext cx="4735512" cy="49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body" idx="2"/>
          </p:nvPr>
        </p:nvSpPr>
        <p:spPr>
          <a:xfrm>
            <a:off x="5422900" y="1763713"/>
            <a:ext cx="4735513" cy="49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29" name="Google Shape;29;p22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3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body" idx="2"/>
          </p:nvPr>
        </p:nvSpPr>
        <p:spPr>
          <a:xfrm>
            <a:off x="534988" y="2397125"/>
            <a:ext cx="4724400" cy="435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body" idx="3"/>
          </p:nvPr>
        </p:nvSpPr>
        <p:spPr>
          <a:xfrm>
            <a:off x="5432425" y="1692275"/>
            <a:ext cx="4725988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body" idx="4"/>
          </p:nvPr>
        </p:nvSpPr>
        <p:spPr>
          <a:xfrm>
            <a:off x="5432425" y="2397125"/>
            <a:ext cx="4725988" cy="435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36" name="Google Shape;36;p23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4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5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6"/>
          <p:cNvSpPr txBox="1"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body" idx="1"/>
          </p:nvPr>
        </p:nvSpPr>
        <p:spPr>
          <a:xfrm>
            <a:off x="4181475" y="301625"/>
            <a:ext cx="5976938" cy="6453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5" name="Google Shape;45;p26"/>
          <p:cNvSpPr txBox="1">
            <a:spLocks noGrp="1"/>
          </p:cNvSpPr>
          <p:nvPr>
            <p:ph type="body" idx="2"/>
          </p:nvPr>
        </p:nvSpPr>
        <p:spPr>
          <a:xfrm>
            <a:off x="534988" y="1582738"/>
            <a:ext cx="3517900" cy="517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6" name="Google Shape;46;p26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7"/>
          <p:cNvSpPr txBox="1"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7"/>
          <p:cNvSpPr>
            <a:spLocks noGrp="1"/>
          </p:cNvSpPr>
          <p:nvPr>
            <p:ph type="pic" idx="2"/>
          </p:nvPr>
        </p:nvSpPr>
        <p:spPr>
          <a:xfrm>
            <a:off x="2095500" y="676275"/>
            <a:ext cx="6416675" cy="4535488"/>
          </a:xfrm>
          <a:prstGeom prst="rect">
            <a:avLst/>
          </a:prstGeom>
          <a:noFill/>
          <a:ln>
            <a:noFill/>
          </a:ln>
        </p:spPr>
      </p:sp>
      <p:sp>
        <p:nvSpPr>
          <p:cNvPr id="50" name="Google Shape;50;p27"/>
          <p:cNvSpPr txBox="1">
            <a:spLocks noGrp="1"/>
          </p:cNvSpPr>
          <p:nvPr>
            <p:ph type="body" idx="1"/>
          </p:nvPr>
        </p:nvSpPr>
        <p:spPr>
          <a:xfrm>
            <a:off x="2095500" y="5918200"/>
            <a:ext cx="6416675" cy="887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1" name="Google Shape;51;p27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marR="0" lvl="0" indent="-463550" algn="l" rtl="0"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–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8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"/>
          <p:cNvSpPr txBox="1"/>
          <p:nvPr/>
        </p:nvSpPr>
        <p:spPr>
          <a:xfrm>
            <a:off x="810196" y="3348583"/>
            <a:ext cx="9274175" cy="1643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it-IT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Variazioni al</a:t>
            </a:r>
            <a:endParaRPr/>
          </a:p>
          <a:p>
            <a:pPr marL="0" marR="0" lvl="0" indent="0" algn="ctr" rtl="0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it-IT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previsionale economico 2022</a:t>
            </a:r>
            <a:endParaRPr/>
          </a:p>
        </p:txBody>
      </p:sp>
      <p:pic>
        <p:nvPicPr>
          <p:cNvPr id="66" name="Google Shape;66;p1" descr="Logo_big_bianco_tras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19588" y="971550"/>
            <a:ext cx="2052637" cy="1681163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"/>
          <p:cNvSpPr txBox="1"/>
          <p:nvPr/>
        </p:nvSpPr>
        <p:spPr>
          <a:xfrm>
            <a:off x="2860675" y="7021513"/>
            <a:ext cx="496887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27 luglio 2022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10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0" descr="Logo_big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39313" y="180975"/>
            <a:ext cx="728662" cy="5969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0" name="Google Shape;180;p10"/>
          <p:cNvGraphicFramePr/>
          <p:nvPr/>
        </p:nvGraphicFramePr>
        <p:xfrm>
          <a:off x="1674813" y="11287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RISORSE STRAORDINARIE MITUR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sng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1" name="Google Shape;181;p10"/>
          <p:cNvSpPr txBox="1"/>
          <p:nvPr/>
        </p:nvSpPr>
        <p:spPr>
          <a:xfrm>
            <a:off x="225425" y="170138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/>
          </a:p>
        </p:txBody>
      </p:sp>
      <p:sp>
        <p:nvSpPr>
          <p:cNvPr id="182" name="Google Shape;182;p10"/>
          <p:cNvSpPr txBox="1"/>
          <p:nvPr/>
        </p:nvSpPr>
        <p:spPr>
          <a:xfrm>
            <a:off x="9955213" y="6980238"/>
            <a:ext cx="4318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grpSp>
        <p:nvGrpSpPr>
          <p:cNvPr id="183" name="Google Shape;183;p10"/>
          <p:cNvGrpSpPr/>
          <p:nvPr/>
        </p:nvGrpSpPr>
        <p:grpSpPr>
          <a:xfrm>
            <a:off x="343954" y="2384468"/>
            <a:ext cx="9986173" cy="2802482"/>
            <a:chOff x="181830" y="1088468"/>
            <a:chExt cx="9986173" cy="2802482"/>
          </a:xfrm>
        </p:grpSpPr>
        <p:sp>
          <p:nvSpPr>
            <p:cNvPr id="184" name="Google Shape;184;p10"/>
            <p:cNvSpPr/>
            <p:nvPr/>
          </p:nvSpPr>
          <p:spPr>
            <a:xfrm>
              <a:off x="5111581" y="1919821"/>
              <a:ext cx="4196027" cy="65674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01747"/>
                  </a:lnTo>
                  <a:lnTo>
                    <a:pt x="120000" y="101747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3B1B3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85" name="Google Shape;185;p10"/>
            <p:cNvSpPr/>
            <p:nvPr/>
          </p:nvSpPr>
          <p:spPr>
            <a:xfrm>
              <a:off x="5111581" y="1919821"/>
              <a:ext cx="2343132" cy="57055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98990"/>
                  </a:lnTo>
                  <a:lnTo>
                    <a:pt x="120000" y="9899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3B1B3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86" name="Google Shape;186;p10"/>
            <p:cNvSpPr/>
            <p:nvPr/>
          </p:nvSpPr>
          <p:spPr>
            <a:xfrm>
              <a:off x="5111581" y="1919821"/>
              <a:ext cx="413605" cy="57055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98990"/>
                  </a:lnTo>
                  <a:lnTo>
                    <a:pt x="120000" y="9899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3B1B3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87" name="Google Shape;187;p10"/>
            <p:cNvSpPr/>
            <p:nvPr/>
          </p:nvSpPr>
          <p:spPr>
            <a:xfrm>
              <a:off x="3342375" y="1919821"/>
              <a:ext cx="1769205" cy="57055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98990"/>
                  </a:lnTo>
                  <a:lnTo>
                    <a:pt x="0" y="98990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93B1B3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88" name="Google Shape;188;p10"/>
            <p:cNvSpPr/>
            <p:nvPr/>
          </p:nvSpPr>
          <p:spPr>
            <a:xfrm>
              <a:off x="1161201" y="1919821"/>
              <a:ext cx="3950380" cy="53400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97552"/>
                  </a:lnTo>
                  <a:lnTo>
                    <a:pt x="0" y="97552"/>
                  </a:lnTo>
                  <a:lnTo>
                    <a:pt x="0" y="120000"/>
                  </a:lnTo>
                </a:path>
              </a:pathLst>
            </a:custGeom>
            <a:noFill/>
            <a:ln w="25400" cap="flat" cmpd="sng">
              <a:solidFill>
                <a:srgbClr val="93B1B3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89" name="Google Shape;189;p10"/>
            <p:cNvSpPr/>
            <p:nvPr/>
          </p:nvSpPr>
          <p:spPr>
            <a:xfrm>
              <a:off x="3745168" y="1099402"/>
              <a:ext cx="2732825" cy="820418"/>
            </a:xfrm>
            <a:prstGeom prst="rect">
              <a:avLst/>
            </a:prstGeom>
            <a:solidFill>
              <a:srgbClr val="0070C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0"/>
            <p:cNvSpPr txBox="1"/>
            <p:nvPr/>
          </p:nvSpPr>
          <p:spPr>
            <a:xfrm>
              <a:off x="3745168" y="1099402"/>
              <a:ext cx="2732825" cy="8204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60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Euro 5.000.000</a:t>
              </a:r>
              <a:endParaRPr/>
            </a:p>
          </p:txBody>
        </p:sp>
        <p:sp>
          <p:nvSpPr>
            <p:cNvPr id="191" name="Google Shape;191;p10"/>
            <p:cNvSpPr/>
            <p:nvPr/>
          </p:nvSpPr>
          <p:spPr>
            <a:xfrm>
              <a:off x="2538691" y="1088468"/>
              <a:ext cx="744199" cy="142708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0"/>
            <p:cNvSpPr txBox="1"/>
            <p:nvPr/>
          </p:nvSpPr>
          <p:spPr>
            <a:xfrm>
              <a:off x="2538691" y="1088468"/>
              <a:ext cx="744199" cy="14270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5700" rIns="22850" bIns="5700" anchor="ctr" anchorCtr="0">
              <a:noAutofit/>
            </a:bodyPr>
            <a:lstStyle/>
            <a:p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10"/>
            <p:cNvSpPr/>
            <p:nvPr/>
          </p:nvSpPr>
          <p:spPr>
            <a:xfrm>
              <a:off x="181830" y="2453829"/>
              <a:ext cx="1958741" cy="1211203"/>
            </a:xfrm>
            <a:prstGeom prst="rect">
              <a:avLst/>
            </a:prstGeom>
            <a:solidFill>
              <a:srgbClr val="88BAE4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0"/>
            <p:cNvSpPr txBox="1"/>
            <p:nvPr/>
          </p:nvSpPr>
          <p:spPr>
            <a:xfrm>
              <a:off x="181830" y="2453829"/>
              <a:ext cx="1958741" cy="12112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975" tIns="6975" rIns="6975" bIns="60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1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BANDI</a:t>
              </a:r>
              <a:endPara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10"/>
            <p:cNvSpPr/>
            <p:nvPr/>
          </p:nvSpPr>
          <p:spPr>
            <a:xfrm>
              <a:off x="574183" y="3458379"/>
              <a:ext cx="1038173" cy="432571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88BAE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0"/>
            <p:cNvSpPr txBox="1"/>
            <p:nvPr/>
          </p:nvSpPr>
          <p:spPr>
            <a:xfrm>
              <a:off x="574183" y="3458379"/>
              <a:ext cx="1038173" cy="4325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1.460.000</a:t>
              </a: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10"/>
            <p:cNvSpPr/>
            <p:nvPr/>
          </p:nvSpPr>
          <p:spPr>
            <a:xfrm>
              <a:off x="2270955" y="2490379"/>
              <a:ext cx="2142840" cy="1211203"/>
            </a:xfrm>
            <a:prstGeom prst="rect">
              <a:avLst/>
            </a:prstGeom>
            <a:solidFill>
              <a:srgbClr val="F0F06C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0"/>
            <p:cNvSpPr txBox="1"/>
            <p:nvPr/>
          </p:nvSpPr>
          <p:spPr>
            <a:xfrm>
              <a:off x="2270955" y="2490379"/>
              <a:ext cx="2142840" cy="12112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60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EFFICIENTAMENTO SEDE CENTRALE</a:t>
              </a:r>
              <a:endPara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10"/>
            <p:cNvSpPr/>
            <p:nvPr/>
          </p:nvSpPr>
          <p:spPr>
            <a:xfrm>
              <a:off x="2812859" y="3458379"/>
              <a:ext cx="1038173" cy="432571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F0F06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0"/>
            <p:cNvSpPr txBox="1"/>
            <p:nvPr/>
          </p:nvSpPr>
          <p:spPr>
            <a:xfrm>
              <a:off x="2812859" y="3458379"/>
              <a:ext cx="1038173" cy="4325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500.000</a:t>
              </a:r>
              <a:endParaRPr/>
            </a:p>
          </p:txBody>
        </p:sp>
        <p:sp>
          <p:nvSpPr>
            <p:cNvPr id="201" name="Google Shape;201;p10"/>
            <p:cNvSpPr/>
            <p:nvPr/>
          </p:nvSpPr>
          <p:spPr>
            <a:xfrm>
              <a:off x="4613587" y="2490379"/>
              <a:ext cx="1823198" cy="1211203"/>
            </a:xfrm>
            <a:prstGeom prst="rect">
              <a:avLst/>
            </a:prstGeom>
            <a:solidFill>
              <a:srgbClr val="F1C1F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0"/>
            <p:cNvSpPr txBox="1"/>
            <p:nvPr/>
          </p:nvSpPr>
          <p:spPr>
            <a:xfrm>
              <a:off x="4613587" y="2490379"/>
              <a:ext cx="1823198" cy="12112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60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ACCOGLEINZA E RICETTIVITA’</a:t>
              </a:r>
              <a:endPara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10"/>
            <p:cNvSpPr/>
            <p:nvPr/>
          </p:nvSpPr>
          <p:spPr>
            <a:xfrm>
              <a:off x="4966074" y="3458379"/>
              <a:ext cx="1038173" cy="432571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F1C1F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0"/>
            <p:cNvSpPr txBox="1"/>
            <p:nvPr/>
          </p:nvSpPr>
          <p:spPr>
            <a:xfrm>
              <a:off x="4966074" y="3458379"/>
              <a:ext cx="1038173" cy="4325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750.000</a:t>
              </a: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10"/>
            <p:cNvSpPr/>
            <p:nvPr/>
          </p:nvSpPr>
          <p:spPr>
            <a:xfrm>
              <a:off x="6636577" y="2490379"/>
              <a:ext cx="1636271" cy="1211203"/>
            </a:xfrm>
            <a:prstGeom prst="rect">
              <a:avLst/>
            </a:prstGeom>
            <a:solidFill>
              <a:srgbClr val="A6F0AF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0"/>
            <p:cNvSpPr txBox="1"/>
            <p:nvPr/>
          </p:nvSpPr>
          <p:spPr>
            <a:xfrm>
              <a:off x="6636577" y="2490379"/>
              <a:ext cx="1636271" cy="12112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975" tIns="6975" rIns="6975" bIns="60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1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SENTIERISTICA E PERCORRENZA</a:t>
              </a:r>
              <a:endPara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10"/>
            <p:cNvSpPr/>
            <p:nvPr/>
          </p:nvSpPr>
          <p:spPr>
            <a:xfrm>
              <a:off x="6921655" y="3458379"/>
              <a:ext cx="1038173" cy="432571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A6F0A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0"/>
            <p:cNvSpPr txBox="1"/>
            <p:nvPr/>
          </p:nvSpPr>
          <p:spPr>
            <a:xfrm>
              <a:off x="6921655" y="3458379"/>
              <a:ext cx="1038173" cy="4325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810.000</a:t>
              </a: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10"/>
            <p:cNvSpPr/>
            <p:nvPr/>
          </p:nvSpPr>
          <p:spPr>
            <a:xfrm>
              <a:off x="8447215" y="2576569"/>
              <a:ext cx="1720788" cy="1211203"/>
            </a:xfrm>
            <a:prstGeom prst="rect">
              <a:avLst/>
            </a:prstGeom>
            <a:solidFill>
              <a:srgbClr val="FFC00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0"/>
            <p:cNvSpPr txBox="1"/>
            <p:nvPr/>
          </p:nvSpPr>
          <p:spPr>
            <a:xfrm>
              <a:off x="8447215" y="2576569"/>
              <a:ext cx="1720788" cy="12112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604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SICUREZZA E FORMAZIONE</a:t>
              </a:r>
              <a:endPara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10"/>
            <p:cNvSpPr/>
            <p:nvPr/>
          </p:nvSpPr>
          <p:spPr>
            <a:xfrm>
              <a:off x="8774206" y="3458379"/>
              <a:ext cx="1038173" cy="432571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0"/>
            <p:cNvSpPr txBox="1"/>
            <p:nvPr/>
          </p:nvSpPr>
          <p:spPr>
            <a:xfrm>
              <a:off x="8774206" y="3458379"/>
              <a:ext cx="1038173" cy="4325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7600" rIns="30475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1.480.000</a:t>
              </a: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3" name="Google Shape;213;p10"/>
          <p:cNvSpPr txBox="1"/>
          <p:nvPr/>
        </p:nvSpPr>
        <p:spPr>
          <a:xfrm>
            <a:off x="2862263" y="7148513"/>
            <a:ext cx="4968875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27 luglio 2022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11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8468" y="2412479"/>
            <a:ext cx="4187825" cy="364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11" descr="Logo_big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39313" y="180975"/>
            <a:ext cx="728662" cy="5969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21" name="Google Shape;221;p11"/>
          <p:cNvGraphicFramePr/>
          <p:nvPr/>
        </p:nvGraphicFramePr>
        <p:xfrm>
          <a:off x="1674292" y="933390"/>
          <a:ext cx="7127875" cy="609720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RISORSE STRAORDINARIE  MITUR</a:t>
                      </a:r>
                      <a:endParaRPr/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sng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2" name="Google Shape;222;p11"/>
          <p:cNvSpPr txBox="1"/>
          <p:nvPr/>
        </p:nvSpPr>
        <p:spPr>
          <a:xfrm>
            <a:off x="225425" y="170138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/>
          </a:p>
        </p:txBody>
      </p:sp>
      <p:sp>
        <p:nvSpPr>
          <p:cNvPr id="223" name="Google Shape;223;p11"/>
          <p:cNvSpPr txBox="1"/>
          <p:nvPr/>
        </p:nvSpPr>
        <p:spPr>
          <a:xfrm>
            <a:off x="9955213" y="6980238"/>
            <a:ext cx="431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>
                <a:solidFill>
                  <a:schemeClr val="dk1"/>
                </a:solidFill>
              </a:rPr>
              <a:t>11</a:t>
            </a:r>
            <a:endParaRPr/>
          </a:p>
        </p:txBody>
      </p:sp>
      <p:sp>
        <p:nvSpPr>
          <p:cNvPr id="224" name="Google Shape;224;p11"/>
          <p:cNvSpPr txBox="1"/>
          <p:nvPr/>
        </p:nvSpPr>
        <p:spPr>
          <a:xfrm>
            <a:off x="2862263" y="7148513"/>
            <a:ext cx="4968875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27 luglio 2022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5" name="Google Shape;225;p11"/>
          <p:cNvGraphicFramePr/>
          <p:nvPr/>
        </p:nvGraphicFramePr>
        <p:xfrm>
          <a:off x="1660014" y="1764407"/>
          <a:ext cx="7359100" cy="3064370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624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8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BANDI </a:t>
                      </a:r>
                      <a:endParaRPr sz="1200" b="1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8BA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1.460.000,00 </a:t>
                      </a:r>
                      <a:endParaRPr sz="1200" b="1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8B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Emergenza acqua rifugi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300.000,00 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Turismo scolastico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  50.000,00 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Bando manutenzione sentieri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300.000,00 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Bando manutenzione SICAI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300.000,00 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Bando titolati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200.000,00 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Bando attività giovani</a:t>
                      </a:r>
                      <a:endParaRPr/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200.000,00 </a:t>
                      </a:r>
                      <a:endParaRPr/>
                    </a:p>
                  </a:txBody>
                  <a:tcPr marL="44450" marR="44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Bando Montagnaterapia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110.000,00 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Google Shape;231;p12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8468" y="2412479"/>
            <a:ext cx="4187825" cy="364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12" descr="Logo_big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39313" y="180975"/>
            <a:ext cx="728662" cy="5969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33" name="Google Shape;233;p12"/>
          <p:cNvGraphicFramePr/>
          <p:nvPr/>
        </p:nvGraphicFramePr>
        <p:xfrm>
          <a:off x="1674292" y="933390"/>
          <a:ext cx="7127875" cy="609720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RISORSE STRAORDINARIE  MITUR</a:t>
                      </a:r>
                      <a:endParaRPr/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sng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4" name="Google Shape;234;p12"/>
          <p:cNvSpPr txBox="1"/>
          <p:nvPr/>
        </p:nvSpPr>
        <p:spPr>
          <a:xfrm>
            <a:off x="225425" y="170138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/>
          </a:p>
        </p:txBody>
      </p:sp>
      <p:sp>
        <p:nvSpPr>
          <p:cNvPr id="235" name="Google Shape;235;p12"/>
          <p:cNvSpPr txBox="1"/>
          <p:nvPr/>
        </p:nvSpPr>
        <p:spPr>
          <a:xfrm>
            <a:off x="9955213" y="6980238"/>
            <a:ext cx="431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dirty="0">
                <a:solidFill>
                  <a:schemeClr val="dk1"/>
                </a:solidFill>
              </a:rPr>
              <a:t>12</a:t>
            </a:r>
            <a:endParaRPr dirty="0"/>
          </a:p>
        </p:txBody>
      </p:sp>
      <p:sp>
        <p:nvSpPr>
          <p:cNvPr id="236" name="Google Shape;236;p12"/>
          <p:cNvSpPr txBox="1"/>
          <p:nvPr/>
        </p:nvSpPr>
        <p:spPr>
          <a:xfrm>
            <a:off x="2862263" y="7148513"/>
            <a:ext cx="4968875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27 luglio 2022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37" name="Google Shape;237;p12"/>
          <p:cNvGraphicFramePr/>
          <p:nvPr/>
        </p:nvGraphicFramePr>
        <p:xfrm>
          <a:off x="1242244" y="1671371"/>
          <a:ext cx="7775950" cy="1024425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6552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8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EFFICENTAMENTO SEDE CENTRALE</a:t>
                      </a:r>
                      <a:endParaRPr/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500.000,00</a:t>
                      </a:r>
                      <a:endParaRPr sz="1200" b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Potenziamento risorse interne atto all'espletamento e rendicontazione dei progetti speciali</a:t>
                      </a:r>
                      <a:endParaRPr/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150.000,00 </a:t>
                      </a:r>
                      <a:endParaRPr/>
                    </a:p>
                  </a:txBody>
                  <a:tcPr marL="44450" marR="44450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Transizione digitale</a:t>
                      </a:r>
                      <a:endParaRPr/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350.000,00 </a:t>
                      </a:r>
                      <a:endParaRPr/>
                    </a:p>
                  </a:txBody>
                  <a:tcPr marL="44450" marR="44450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8" name="Google Shape;238;p12"/>
          <p:cNvGraphicFramePr/>
          <p:nvPr/>
        </p:nvGraphicFramePr>
        <p:xfrm>
          <a:off x="1227967" y="3345610"/>
          <a:ext cx="7775950" cy="1783425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659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ACCOGLIENZA E RICETTIVITA’</a:t>
                      </a:r>
                      <a:endParaRPr sz="1200" b="1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C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750.000,00 </a:t>
                      </a:r>
                      <a:endParaRPr sz="1200" b="1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1C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Sistema di prenotazione rifugi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400.000,00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Ufficio di consulenza tecnica e marketing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180.000,00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Interventi su rifugi di proprietà 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170.000,00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p13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8468" y="2412479"/>
            <a:ext cx="4187825" cy="364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13" descr="Logo_big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39313" y="180975"/>
            <a:ext cx="728662" cy="5969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46" name="Google Shape;246;p13"/>
          <p:cNvGraphicFramePr/>
          <p:nvPr/>
        </p:nvGraphicFramePr>
        <p:xfrm>
          <a:off x="1674292" y="933390"/>
          <a:ext cx="7127875" cy="609720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RISORSE STRAORDINARIE  MITUR</a:t>
                      </a:r>
                      <a:endParaRPr/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sng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7" name="Google Shape;247;p13"/>
          <p:cNvSpPr txBox="1"/>
          <p:nvPr/>
        </p:nvSpPr>
        <p:spPr>
          <a:xfrm>
            <a:off x="225425" y="170138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/>
          </a:p>
        </p:txBody>
      </p:sp>
      <p:sp>
        <p:nvSpPr>
          <p:cNvPr id="248" name="Google Shape;248;p13"/>
          <p:cNvSpPr txBox="1"/>
          <p:nvPr/>
        </p:nvSpPr>
        <p:spPr>
          <a:xfrm>
            <a:off x="9955213" y="6980238"/>
            <a:ext cx="431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3"/>
          <p:cNvSpPr txBox="1"/>
          <p:nvPr/>
        </p:nvSpPr>
        <p:spPr>
          <a:xfrm>
            <a:off x="2862263" y="7148513"/>
            <a:ext cx="4968875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27 luglio 2022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50" name="Google Shape;250;p13"/>
          <p:cNvGraphicFramePr/>
          <p:nvPr/>
        </p:nvGraphicFramePr>
        <p:xfrm>
          <a:off x="1421805" y="1908423"/>
          <a:ext cx="7632850" cy="2862350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647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SENTIERISTICA E PERCORRENZA</a:t>
                      </a:r>
                      <a:endParaRPr sz="1200" b="1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6F0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810.000,00</a:t>
                      </a:r>
                      <a:endParaRPr sz="1200" b="1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6F0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Attività catasto nazionale sentieri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370.000,00 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Luoghi 3 App di gestione attività manutenzione sentieri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20.000,00 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Progetti speciali di valorizzazione della fruizione aumentata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30.000,00 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Falesie CSNASA/GR - progetto di certificazione e valorizzazione turistica delle falesie di arrampicata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200.000,00 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Certificazione dei borghi attivi nel turismo sostenibile CAI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40.000,00 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Via italiana ai Rochers al Monte Bianco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150.000,00 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1" name="Google Shape;251;p13"/>
          <p:cNvSpPr txBox="1"/>
          <p:nvPr/>
        </p:nvSpPr>
        <p:spPr>
          <a:xfrm>
            <a:off x="9955213" y="6980238"/>
            <a:ext cx="431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235;p12"/>
          <p:cNvSpPr txBox="1"/>
          <p:nvPr/>
        </p:nvSpPr>
        <p:spPr>
          <a:xfrm>
            <a:off x="9955213" y="6980238"/>
            <a:ext cx="431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dirty="0" smtClean="0">
                <a:solidFill>
                  <a:schemeClr val="dk1"/>
                </a:solidFill>
              </a:rPr>
              <a:t>13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Google Shape;257;p14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8468" y="2412479"/>
            <a:ext cx="4187825" cy="364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14" descr="Logo_big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39313" y="180975"/>
            <a:ext cx="728662" cy="5969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59" name="Google Shape;259;p14"/>
          <p:cNvGraphicFramePr/>
          <p:nvPr/>
        </p:nvGraphicFramePr>
        <p:xfrm>
          <a:off x="1674292" y="933390"/>
          <a:ext cx="7127875" cy="609720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RISORSE STRAORDINARIE  MITUR</a:t>
                      </a:r>
                      <a:endParaRPr/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sng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0" name="Google Shape;260;p14"/>
          <p:cNvSpPr txBox="1"/>
          <p:nvPr/>
        </p:nvSpPr>
        <p:spPr>
          <a:xfrm>
            <a:off x="225425" y="170138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/>
          </a:p>
        </p:txBody>
      </p:sp>
      <p:sp>
        <p:nvSpPr>
          <p:cNvPr id="261" name="Google Shape;261;p14"/>
          <p:cNvSpPr txBox="1"/>
          <p:nvPr/>
        </p:nvSpPr>
        <p:spPr>
          <a:xfrm>
            <a:off x="2862263" y="7148513"/>
            <a:ext cx="4968875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27 luglio 2022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62" name="Google Shape;262;p14"/>
          <p:cNvGraphicFramePr/>
          <p:nvPr/>
        </p:nvGraphicFramePr>
        <p:xfrm>
          <a:off x="2000477" y="1543107"/>
          <a:ext cx="6992325" cy="4442825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592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3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SICUREZZA E FORMAZIONE</a:t>
                      </a:r>
                      <a:endParaRPr sz="1200" b="1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1.480.000,00</a:t>
                      </a:r>
                      <a:endParaRPr sz="1200" b="1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Implementazione sistema e centrale operativa GEORESQ</a:t>
                      </a:r>
                      <a:endParaRPr sz="120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500.000,00 </a:t>
                      </a:r>
                      <a:endParaRPr sz="120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Comunicazione italia ed estero GEORESQ</a:t>
                      </a:r>
                      <a:endParaRPr sz="120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80.000,00 </a:t>
                      </a:r>
                      <a:endParaRPr sz="120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Pillole valanghe</a:t>
                      </a:r>
                      <a:endParaRPr sz="120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30.000,00 </a:t>
                      </a:r>
                      <a:endParaRPr sz="120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Campo ARTVA</a:t>
                      </a:r>
                      <a:endParaRPr sz="120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60.000,00 </a:t>
                      </a:r>
                      <a:endParaRPr sz="120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Defibrillatori rifugi</a:t>
                      </a:r>
                      <a:endParaRPr sz="120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350.000,00 </a:t>
                      </a:r>
                      <a:endParaRPr sz="120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manualistica</a:t>
                      </a:r>
                      <a:endParaRPr sz="120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70.000,00 </a:t>
                      </a:r>
                      <a:endParaRPr sz="120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CAI scuola, sbulliamoci</a:t>
                      </a:r>
                      <a:endParaRPr sz="120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90.000,00 </a:t>
                      </a:r>
                      <a:endParaRPr sz="120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PROMOZIONE DEL Sentiero Italia CAI su RAI 1</a:t>
                      </a:r>
                      <a:endParaRPr sz="120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150.000,00 </a:t>
                      </a:r>
                      <a:endParaRPr sz="120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Progetti derivanti da protocolli d'intesa con università</a:t>
                      </a:r>
                      <a:endParaRPr sz="120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120.000,00 </a:t>
                      </a:r>
                      <a:endParaRPr sz="120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E-learning</a:t>
                      </a:r>
                      <a:endParaRPr sz="120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30.000,00 </a:t>
                      </a:r>
                      <a:endParaRPr sz="1200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Google Shape;235;p12"/>
          <p:cNvSpPr txBox="1"/>
          <p:nvPr/>
        </p:nvSpPr>
        <p:spPr>
          <a:xfrm>
            <a:off x="9955213" y="6980238"/>
            <a:ext cx="431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dirty="0" smtClean="0">
                <a:solidFill>
                  <a:schemeClr val="dk1"/>
                </a:solidFill>
              </a:rPr>
              <a:t>14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5"/>
          <p:cNvSpPr/>
          <p:nvPr/>
        </p:nvSpPr>
        <p:spPr>
          <a:xfrm>
            <a:off x="378148" y="2294151"/>
            <a:ext cx="9719685" cy="1656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9" name="Google Shape;269;p15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15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15"/>
          <p:cNvSpPr/>
          <p:nvPr/>
        </p:nvSpPr>
        <p:spPr>
          <a:xfrm>
            <a:off x="1782763" y="187325"/>
            <a:ext cx="7127875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COSTI DELLA  PRODUZIONE </a:t>
            </a:r>
            <a:endParaRPr/>
          </a:p>
          <a:p>
            <a:pPr marL="0" marR="0" lvl="0" indent="0" algn="ctr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Costi per servizi</a:t>
            </a:r>
            <a:endParaRPr/>
          </a:p>
        </p:txBody>
      </p:sp>
      <p:graphicFrame>
        <p:nvGraphicFramePr>
          <p:cNvPr id="272" name="Google Shape;272;p15"/>
          <p:cNvGraphicFramePr/>
          <p:nvPr/>
        </p:nvGraphicFramePr>
        <p:xfrm>
          <a:off x="378148" y="818501"/>
          <a:ext cx="9716775" cy="6268210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368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0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5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1075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Assicurazioni – Principali polizze </a:t>
                      </a:r>
                      <a:endParaRPr/>
                    </a:p>
                  </a:txBody>
                  <a:tcPr marL="54000" marR="54000" marT="54000" marB="54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290.000 soci</a:t>
                      </a:r>
                      <a:endParaRPr/>
                    </a:p>
                  </a:txBody>
                  <a:tcPr marL="144000" marR="72000" marT="50375" marB="50375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290.000 soci</a:t>
                      </a:r>
                      <a:endParaRPr/>
                    </a:p>
                  </a:txBody>
                  <a:tcPr marL="144000" marR="72000" marT="50375" marB="50375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315.000 soci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soccorso alpino soci</a:t>
                      </a:r>
                      <a:endParaRPr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391.500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391.500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425.250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RC sezioni</a:t>
                      </a:r>
                      <a:endParaRPr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435.000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435.000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472.500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tutela legale sezioni e sede</a:t>
                      </a:r>
                      <a:endParaRPr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40.310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40.310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43.500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assicurazioni infortuni/RC istruttori</a:t>
                      </a:r>
                      <a:endParaRPr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1.251.265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1.251.265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1.163.423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assicurazione infortuni soci</a:t>
                      </a:r>
                      <a:endParaRPr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667.000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667.000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724.500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spedizioni Extra Europee</a:t>
                      </a:r>
                      <a:endParaRPr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43.500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43.500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43.500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assicurazione volontari CNSAS</a:t>
                      </a:r>
                      <a:endParaRPr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1.683.666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1.683.666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1.683.666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assicurazione RC ministero</a:t>
                      </a:r>
                      <a:endParaRPr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rc dipendenti</a:t>
                      </a:r>
                      <a:endParaRPr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29.744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29.744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29.744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assicurazioni Sede centrale KASKO</a:t>
                      </a:r>
                      <a:endParaRPr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6.810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6.810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6.810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assicurazioni proprietà CAI</a:t>
                      </a:r>
                      <a:endParaRPr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15.314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15.314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15.314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assicurazioni RC patrimoniale CAI</a:t>
                      </a:r>
                      <a:endParaRPr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6.656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6.656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6.656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assicurazioni infortuni MontagnaTerapia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4.000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4.000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4.000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Copertura per ETS – diaria da malattia</a:t>
                      </a:r>
                      <a:endParaRPr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All risks e trasporto palestre</a:t>
                      </a:r>
                      <a:endParaRPr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6.015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6.015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6.015</a:t>
                      </a:r>
                      <a:endParaRPr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73" name="Google Shape;273;p15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/>
          </a:p>
        </p:txBody>
      </p:sp>
      <p:sp>
        <p:nvSpPr>
          <p:cNvPr id="274" name="Google Shape;274;p15"/>
          <p:cNvSpPr txBox="1"/>
          <p:nvPr/>
        </p:nvSpPr>
        <p:spPr>
          <a:xfrm>
            <a:off x="10094913" y="6948488"/>
            <a:ext cx="4318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dirty="0"/>
          </a:p>
        </p:txBody>
      </p:sp>
      <p:grpSp>
        <p:nvGrpSpPr>
          <p:cNvPr id="275" name="Google Shape;275;p15"/>
          <p:cNvGrpSpPr/>
          <p:nvPr/>
        </p:nvGrpSpPr>
        <p:grpSpPr>
          <a:xfrm>
            <a:off x="7567069" y="4543678"/>
            <a:ext cx="2368494" cy="1381108"/>
            <a:chOff x="7567069" y="4543678"/>
            <a:chExt cx="2368494" cy="1381108"/>
          </a:xfrm>
        </p:grpSpPr>
        <p:sp>
          <p:nvSpPr>
            <p:cNvPr id="276" name="Google Shape;276;p15"/>
            <p:cNvSpPr/>
            <p:nvPr/>
          </p:nvSpPr>
          <p:spPr>
            <a:xfrm>
              <a:off x="7569989" y="4543678"/>
              <a:ext cx="2365574" cy="1381108"/>
            </a:xfrm>
            <a:prstGeom prst="wedgeRoundRectCallout">
              <a:avLst>
                <a:gd name="adj1" fmla="val 24407"/>
                <a:gd name="adj2" fmla="val -109319"/>
                <a:gd name="adj3" fmla="val 16667"/>
              </a:avLst>
            </a:prstGeom>
            <a:solidFill>
              <a:srgbClr val="9DD2D6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endPara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15"/>
            <p:cNvSpPr txBox="1"/>
            <p:nvPr/>
          </p:nvSpPr>
          <p:spPr>
            <a:xfrm>
              <a:off x="7567069" y="4638813"/>
              <a:ext cx="2365574" cy="9541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 cui € 582.585</a:t>
              </a: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saranno attinti direttamente dal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Fondo Rischi assicurativi</a:t>
              </a: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2" name="Google Shape;282;p16"/>
          <p:cNvGraphicFramePr/>
          <p:nvPr/>
        </p:nvGraphicFramePr>
        <p:xfrm>
          <a:off x="378149" y="768350"/>
          <a:ext cx="9721550" cy="6366075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396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3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QUOTE ADESIONI ENTI/ASSOCIAZIONI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1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EUMA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3.230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3.230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4.750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CLUB ARC ALPIN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10.200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10.200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8.320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CIPRA ITALIA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3.500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3.500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3.500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FEDERPARCHI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ASVIS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FONDAZIONE DOLOMITI UNESCO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ENTE ITALIANO DI NORMAZIONE (UNI)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752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752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752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CISA IKAR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 500 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 500 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 500 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SOCIETA’ MEDICINA DI MONTAGNA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RETE MONTAGNA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 MONT BLANC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CONSORZIO PER IL SISTEMA INFORMATIVO PIEMONTE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1.098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1.098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1.098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AGAI 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36.200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36.200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36.200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CAAI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FESTIVAL DI TRENTO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100.000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9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MUSEO NAZ.MONTAGNA "DUCA DEGLI ABRUZZI"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2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ASSOMIDOP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3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 GR ORDINARI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MANUTENZIONE SENTIERI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 AD ALTRI ENTI/ASSOCIAZIONI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69.900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 MONTAGNATERAPIA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60.000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60.000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 ASL</a:t>
                      </a:r>
                      <a:endParaRPr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15.000</a:t>
                      </a:r>
                      <a:endParaRPr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15.000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graphicFrame>
        <p:nvGraphicFramePr>
          <p:cNvPr id="283" name="Google Shape;283;p16"/>
          <p:cNvGraphicFramePr/>
          <p:nvPr/>
        </p:nvGraphicFramePr>
        <p:xfrm>
          <a:off x="1746250" y="180975"/>
          <a:ext cx="7127875" cy="549300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COSTI DELLA PRODUZIONE - Costi per servizi</a:t>
                      </a:r>
                      <a:endParaRPr/>
                    </a:p>
                  </a:txBody>
                  <a:tcPr marL="91450" marR="91450" marT="45775" marB="457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Quote/Adesioni - Altri Contributi</a:t>
                      </a:r>
                      <a:endParaRPr/>
                    </a:p>
                  </a:txBody>
                  <a:tcPr marL="91450" marR="91450" marT="45775" marB="457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4" name="Google Shape;284;p16"/>
          <p:cNvSpPr txBox="1"/>
          <p:nvPr/>
        </p:nvSpPr>
        <p:spPr>
          <a:xfrm>
            <a:off x="10094913" y="6948488"/>
            <a:ext cx="4318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</a:t>
            </a:r>
            <a:endParaRPr dirty="0"/>
          </a:p>
        </p:txBody>
      </p:sp>
      <p:sp>
        <p:nvSpPr>
          <p:cNvPr id="285" name="Google Shape;285;p16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Google Shape;291;p17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92" name="Google Shape;292;p17"/>
          <p:cNvGraphicFramePr/>
          <p:nvPr/>
        </p:nvGraphicFramePr>
        <p:xfrm>
          <a:off x="1190979" y="975832"/>
          <a:ext cx="8569075" cy="2376500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192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5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25" marR="104325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Retribuzioni	</a:t>
                      </a:r>
                      <a:endParaRPr/>
                    </a:p>
                  </a:txBody>
                  <a:tcPr marL="104325" marR="104325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749.000</a:t>
                      </a:r>
                      <a:endParaRPr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749.000</a:t>
                      </a:r>
                      <a:endParaRPr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749.000</a:t>
                      </a:r>
                      <a:endParaRPr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Oneri sociali	</a:t>
                      </a:r>
                      <a:endParaRPr/>
                    </a:p>
                  </a:txBody>
                  <a:tcPr marL="104325" marR="104325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185.000</a:t>
                      </a:r>
                      <a:endParaRPr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185.000</a:t>
                      </a:r>
                      <a:endParaRPr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185.000</a:t>
                      </a:r>
                      <a:endParaRPr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2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Quota TFR</a:t>
                      </a:r>
                      <a:endParaRPr/>
                    </a:p>
                  </a:txBody>
                  <a:tcPr marL="104325" marR="104325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47.500</a:t>
                      </a:r>
                      <a:endParaRPr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47.500</a:t>
                      </a:r>
                      <a:endParaRPr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47.500</a:t>
                      </a:r>
                      <a:endParaRPr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2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25" marR="104325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981.500</a:t>
                      </a:r>
                      <a:endParaRPr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981.500</a:t>
                      </a:r>
                      <a:endParaRPr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981.500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93" name="Google Shape;293;p17"/>
          <p:cNvGraphicFramePr/>
          <p:nvPr/>
        </p:nvGraphicFramePr>
        <p:xfrm>
          <a:off x="1962150" y="3910013"/>
          <a:ext cx="6877050" cy="2184425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15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0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6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8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AREE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DOTAZIONE ORGANICA</a:t>
                      </a:r>
                      <a:endParaRPr/>
                    </a:p>
                  </a:txBody>
                  <a:tcPr marL="104300" marR="104300" marT="52150" marB="521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PERSONALE IN SERVIZIO AL 01.10.2021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PREVISIONE 2022</a:t>
                      </a:r>
                      <a:endParaRPr/>
                    </a:p>
                  </a:txBody>
                  <a:tcPr marL="104300" marR="104300" marT="52150" marB="521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DIRIGENTE</a:t>
                      </a:r>
                      <a:endParaRPr/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104300" marR="104300" marT="52150" marB="5215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104300" marR="104300" marT="52150" marB="5215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104300" marR="104300" marT="52150" marB="5215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AREA C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r>
                        <a:rPr lang="it-IT" sz="1200" b="0" i="0" u="none" strike="noStrike" cap="none" baseline="300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(*)</a:t>
                      </a:r>
                      <a:endParaRPr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AREA B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</a:t>
                      </a:r>
                      <a:endParaRPr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</a:t>
                      </a:r>
                      <a:endParaRPr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</a:t>
                      </a:r>
                      <a:endParaRPr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94" name="Google Shape;294;p17" descr="Logo_big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806782" y="59959"/>
            <a:ext cx="728662" cy="596900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17"/>
          <p:cNvSpPr txBox="1"/>
          <p:nvPr/>
        </p:nvSpPr>
        <p:spPr>
          <a:xfrm>
            <a:off x="9955213" y="6980238"/>
            <a:ext cx="4318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dirty="0"/>
          </a:p>
        </p:txBody>
      </p:sp>
      <p:graphicFrame>
        <p:nvGraphicFramePr>
          <p:cNvPr id="296" name="Google Shape;296;p17"/>
          <p:cNvGraphicFramePr/>
          <p:nvPr/>
        </p:nvGraphicFramePr>
        <p:xfrm>
          <a:off x="1711325" y="339725"/>
          <a:ext cx="7127875" cy="579425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COSTI DEL PERSONALE</a:t>
                      </a:r>
                      <a:endParaRPr/>
                    </a:p>
                  </a:txBody>
                  <a:tcPr marL="91450" marR="91450" marT="45775" marB="457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sng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75" marB="457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" name="Google Shape;297;p17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/>
          </a:p>
        </p:txBody>
      </p:sp>
      <p:sp>
        <p:nvSpPr>
          <p:cNvPr id="298" name="Google Shape;298;p17"/>
          <p:cNvSpPr txBox="1"/>
          <p:nvPr/>
        </p:nvSpPr>
        <p:spPr>
          <a:xfrm>
            <a:off x="954088" y="6516688"/>
            <a:ext cx="41052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it-IT" sz="16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(*) </a:t>
            </a:r>
            <a:r>
              <a:rPr lang="it-IT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 cui 1 in aspettativa senza assegno.</a:t>
            </a:r>
            <a:endParaRPr/>
          </a:p>
        </p:txBody>
      </p:sp>
      <p:sp>
        <p:nvSpPr>
          <p:cNvPr id="299" name="Google Shape;299;p17"/>
          <p:cNvSpPr txBox="1"/>
          <p:nvPr/>
        </p:nvSpPr>
        <p:spPr>
          <a:xfrm>
            <a:off x="2862263" y="7148513"/>
            <a:ext cx="4968875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27 luglio 2022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2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4" name="Google Shape;74;p2"/>
          <p:cNvGraphicFramePr/>
          <p:nvPr/>
        </p:nvGraphicFramePr>
        <p:xfrm>
          <a:off x="738188" y="703263"/>
          <a:ext cx="9505975" cy="6154725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424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2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5125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6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290.000  Soci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290.000  Soci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315.000 soci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A)  Valore della produzione</a:t>
                      </a:r>
                      <a:endParaRPr/>
                    </a:p>
                  </a:txBody>
                  <a:tcPr marL="104300" marR="10430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17.040.827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21.489.742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22.022.279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B)  Costi della produzione</a:t>
                      </a:r>
                      <a:endParaRPr/>
                    </a:p>
                  </a:txBody>
                  <a:tcPr marL="104300" marR="10430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16.994.291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21.443.206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21.960.040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Differenza tra valore e costi della produzione (A-B)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46.536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46.536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62.239</a:t>
                      </a:r>
                      <a:endParaRPr sz="1200" b="0" i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C)  Proventi e oneri finanziari</a:t>
                      </a:r>
                      <a:endParaRPr/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(6.200)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(6.200)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(6.200)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7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D)  Rettifiche di valore di attività finanziarie</a:t>
                      </a:r>
                      <a:endParaRPr/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E)  Proventi e oneri straordinari</a:t>
                      </a:r>
                      <a:endParaRPr/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10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Risultato prima delle imposte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40.336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40.336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56.039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1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Imposte sul reddito dell'esercizio</a:t>
                      </a:r>
                      <a:endParaRPr/>
                    </a:p>
                  </a:txBody>
                  <a:tcPr marL="104300" marR="10430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(37.000)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(37.000)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(37.000)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85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Risultato di esercizio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3.336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3.336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19.039</a:t>
                      </a:r>
                      <a:endParaRPr sz="1200" b="1" i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75" name="Google Shape;75;p2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2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/>
          </a:p>
        </p:txBody>
      </p:sp>
      <p:sp>
        <p:nvSpPr>
          <p:cNvPr id="77" name="Google Shape;77;p2"/>
          <p:cNvSpPr txBox="1"/>
          <p:nvPr/>
        </p:nvSpPr>
        <p:spPr>
          <a:xfrm>
            <a:off x="9955213" y="6980238"/>
            <a:ext cx="2889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78" name="Google Shape;78;p2"/>
          <p:cNvSpPr txBox="1"/>
          <p:nvPr/>
        </p:nvSpPr>
        <p:spPr>
          <a:xfrm>
            <a:off x="2862263" y="7148513"/>
            <a:ext cx="4968875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27 luglio 2022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2"/>
          <p:cNvSpPr/>
          <p:nvPr/>
        </p:nvSpPr>
        <p:spPr>
          <a:xfrm>
            <a:off x="9163124" y="2166937"/>
            <a:ext cx="1154112" cy="403225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2"/>
          <p:cNvSpPr/>
          <p:nvPr/>
        </p:nvSpPr>
        <p:spPr>
          <a:xfrm>
            <a:off x="9172863" y="2655888"/>
            <a:ext cx="1154112" cy="403225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3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7" name="Google Shape;87;p3"/>
          <p:cNvGraphicFramePr/>
          <p:nvPr/>
        </p:nvGraphicFramePr>
        <p:xfrm>
          <a:off x="846199" y="1764407"/>
          <a:ext cx="9001000" cy="3829025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374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50" marR="10435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Ricavi delle vendite e delle prestazioni</a:t>
                      </a:r>
                      <a:endParaRPr/>
                    </a:p>
                  </a:txBody>
                  <a:tcPr marL="104350" marR="10435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7.361.394</a:t>
                      </a:r>
                      <a:endParaRPr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7.361.394</a:t>
                      </a:r>
                      <a:endParaRPr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7.882.692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6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Variazioni delle rimanenze</a:t>
                      </a:r>
                      <a:endParaRPr/>
                    </a:p>
                  </a:txBody>
                  <a:tcPr marL="104350" marR="10435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90.000</a:t>
                      </a:r>
                      <a:endParaRPr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90.000</a:t>
                      </a:r>
                      <a:endParaRPr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90.000</a:t>
                      </a:r>
                      <a:endParaRPr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 in conto esercizio</a:t>
                      </a:r>
                      <a:endParaRPr/>
                    </a:p>
                  </a:txBody>
                  <a:tcPr marL="104350" marR="10435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7.879.373</a:t>
                      </a:r>
                      <a:endParaRPr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12.879.373</a:t>
                      </a:r>
                      <a:endParaRPr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12.879.373</a:t>
                      </a:r>
                      <a:endParaRPr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Altri ricavi e proventi</a:t>
                      </a:r>
                      <a:endParaRPr/>
                    </a:p>
                  </a:txBody>
                  <a:tcPr marL="104350" marR="10435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1.710.060</a:t>
                      </a:r>
                      <a:endParaRPr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1.158.976</a:t>
                      </a:r>
                      <a:endParaRPr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1.170.214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6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</a:t>
                      </a:r>
                      <a:endParaRPr/>
                    </a:p>
                  </a:txBody>
                  <a:tcPr marL="104350" marR="10435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17.040.827</a:t>
                      </a:r>
                      <a:endParaRPr/>
                    </a:p>
                  </a:txBody>
                  <a:tcPr marL="104350" marR="104350" marT="52150" marB="521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21.489.742</a:t>
                      </a:r>
                      <a:endParaRPr/>
                    </a:p>
                  </a:txBody>
                  <a:tcPr marL="104350" marR="104350" marT="52150" marB="521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22.022.279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50" marR="104350" marT="52150" marB="521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8" name="Google Shape;88;p3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3"/>
          <p:cNvSpPr txBox="1"/>
          <p:nvPr/>
        </p:nvSpPr>
        <p:spPr>
          <a:xfrm>
            <a:off x="9955213" y="6980238"/>
            <a:ext cx="2889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90" name="Google Shape;90;p3"/>
          <p:cNvSpPr txBox="1"/>
          <p:nvPr/>
        </p:nvSpPr>
        <p:spPr>
          <a:xfrm>
            <a:off x="3402013" y="498475"/>
            <a:ext cx="3529012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it-IT" sz="16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VALORE DELLA PRODUZIONE</a:t>
            </a:r>
            <a:endParaRPr/>
          </a:p>
        </p:txBody>
      </p:sp>
      <p:sp>
        <p:nvSpPr>
          <p:cNvPr id="91" name="Google Shape;91;p3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/>
          </a:p>
        </p:txBody>
      </p:sp>
      <p:sp>
        <p:nvSpPr>
          <p:cNvPr id="92" name="Google Shape;92;p3"/>
          <p:cNvSpPr txBox="1"/>
          <p:nvPr/>
        </p:nvSpPr>
        <p:spPr>
          <a:xfrm>
            <a:off x="2862263" y="7148513"/>
            <a:ext cx="4968875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27 luglio 2022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3"/>
          <p:cNvSpPr/>
          <p:nvPr/>
        </p:nvSpPr>
        <p:spPr>
          <a:xfrm>
            <a:off x="8801101" y="2844527"/>
            <a:ext cx="1154112" cy="403225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3"/>
          <p:cNvSpPr/>
          <p:nvPr/>
        </p:nvSpPr>
        <p:spPr>
          <a:xfrm>
            <a:off x="8801101" y="4487016"/>
            <a:ext cx="1154112" cy="403225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4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1" name="Google Shape;101;p4"/>
          <p:cNvGraphicFramePr/>
          <p:nvPr/>
        </p:nvGraphicFramePr>
        <p:xfrm>
          <a:off x="378149" y="528638"/>
          <a:ext cx="9577075" cy="6884950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403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5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it-IT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Ricavi delle vendite e delle prestazioni</a:t>
                      </a:r>
                      <a:endParaRPr sz="16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25" marR="104325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6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Quote associative 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Quota organizzazione centrale</a:t>
                      </a:r>
                      <a:endParaRPr/>
                    </a:p>
                    <a:p>
                      <a:pPr marL="0" marR="0" lvl="0" indent="-635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Contributo pubblicazioni</a:t>
                      </a:r>
                      <a:endParaRPr/>
                    </a:p>
                    <a:p>
                      <a:pPr marL="0" marR="0" lvl="0" indent="-635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Contributo assicurazioni</a:t>
                      </a:r>
                      <a:endParaRPr/>
                    </a:p>
                    <a:p>
                      <a:pPr marL="0" marR="0" lvl="0" indent="-635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Contributo pro rifugi </a:t>
                      </a:r>
                      <a:endParaRPr/>
                    </a:p>
                    <a:p>
                      <a:pPr marL="0" marR="0" lvl="0" indent="-635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Recupero quote anni precedenti</a:t>
                      </a:r>
                      <a:endParaRPr/>
                    </a:p>
                  </a:txBody>
                  <a:tcPr marL="104325" marR="104325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6.570.894</a:t>
                      </a:r>
                      <a:endParaRPr/>
                    </a:p>
                  </a:txBody>
                  <a:tcPr marL="0" marR="108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6.570.894</a:t>
                      </a:r>
                      <a:endParaRPr/>
                    </a:p>
                  </a:txBody>
                  <a:tcPr marL="0" marR="108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7.092.192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0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Ricavi da Stampa Sociale</a:t>
                      </a:r>
                      <a:endParaRPr/>
                    </a:p>
                    <a:p>
                      <a:pPr marL="0" marR="0" lvl="0" indent="-635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Pubblicità   € 100.000</a:t>
                      </a:r>
                      <a:endParaRPr/>
                    </a:p>
                    <a:p>
                      <a:pPr marL="0" marR="0" lvl="0" indent="-635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Abbonamenti € 10.000</a:t>
                      </a:r>
                      <a:endParaRPr/>
                    </a:p>
                    <a:p>
                      <a:pPr marL="0" marR="0" lvl="0" indent="-635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Vendita edicola € 12.000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25" marR="104325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122.000</a:t>
                      </a:r>
                      <a:endParaRPr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122.000</a:t>
                      </a:r>
                      <a:endParaRPr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122.000</a:t>
                      </a:r>
                      <a:endParaRPr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3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Ricavi da pubblicazioni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 </a:t>
                      </a: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Manualistica ed Edizioni CAI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25" marR="104325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153.000</a:t>
                      </a:r>
                      <a:endParaRPr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153.000</a:t>
                      </a:r>
                      <a:endParaRPr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153.000</a:t>
                      </a:r>
                      <a:endParaRPr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52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Ricavi da attività di promozione</a:t>
                      </a:r>
                      <a:endParaRPr/>
                    </a:p>
                    <a:p>
                      <a:pPr marL="0" marR="0" lvl="0" indent="-635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Tessere, gadgets, royalties</a:t>
                      </a:r>
                      <a:endParaRPr/>
                    </a:p>
                  </a:txBody>
                  <a:tcPr marL="104325" marR="104325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165.500</a:t>
                      </a:r>
                      <a:endParaRPr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165.500</a:t>
                      </a:r>
                      <a:endParaRPr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165.500</a:t>
                      </a:r>
                      <a:endParaRPr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53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Ricavi da Rifugi</a:t>
                      </a:r>
                      <a:endParaRPr/>
                    </a:p>
                    <a:p>
                      <a:pPr marL="0" marR="0" lvl="0" indent="-762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Quota Reciprocità Rifugi  €  160.000</a:t>
                      </a:r>
                      <a:endParaRPr/>
                    </a:p>
                    <a:p>
                      <a:pPr marL="0" marR="0" lvl="0" indent="-635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Rifugi Sede/Laboratorio Taggì   €  25.000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25" marR="104325" marT="52150" marB="521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185.000</a:t>
                      </a:r>
                      <a:endParaRPr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185.000</a:t>
                      </a:r>
                      <a:endParaRPr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185.000</a:t>
                      </a:r>
                      <a:endParaRPr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78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Altre entrate</a:t>
                      </a:r>
                      <a:endParaRPr/>
                    </a:p>
                    <a:p>
                      <a:pPr marL="0" marR="0" lvl="0" indent="-762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Iscrizioni Corsi OTCO  € 35.000</a:t>
                      </a:r>
                      <a:endParaRPr/>
                    </a:p>
                    <a:p>
                      <a:pPr marL="0" marR="0" lvl="0" indent="-635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Recupero Spese Postali/ rimborsi diversi € 40.000</a:t>
                      </a:r>
                      <a:endParaRPr/>
                    </a:p>
                    <a:p>
                      <a:pPr marL="0" marR="0" lvl="0" indent="-635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Quote iscrizioni corsi MIUR € 75.000</a:t>
                      </a:r>
                      <a:endParaRPr/>
                    </a:p>
                  </a:txBody>
                  <a:tcPr marL="104325" marR="104325" marT="52150" marB="521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165.000</a:t>
                      </a:r>
                      <a:endParaRPr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165.000</a:t>
                      </a:r>
                      <a:endParaRPr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165.000</a:t>
                      </a:r>
                      <a:endParaRPr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3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</a:t>
                      </a:r>
                      <a:endParaRPr/>
                    </a:p>
                  </a:txBody>
                  <a:tcPr marL="144025" marR="126025" marT="144000" marB="144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7.361.394</a:t>
                      </a:r>
                      <a:endParaRPr/>
                    </a:p>
                  </a:txBody>
                  <a:tcPr marL="144025" marR="126025" marT="143975" marB="14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7.361.394</a:t>
                      </a:r>
                      <a:endParaRPr/>
                    </a:p>
                  </a:txBody>
                  <a:tcPr marL="144025" marR="126025" marT="143975" marB="14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7.882.692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25" marR="126025" marT="143975" marB="14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2" name="Google Shape;102;p4"/>
          <p:cNvGraphicFramePr/>
          <p:nvPr/>
        </p:nvGraphicFramePr>
        <p:xfrm>
          <a:off x="1601788" y="180975"/>
          <a:ext cx="7127875" cy="274650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VALORE DELLA PRODUZIONE</a:t>
                      </a:r>
                      <a:endParaRPr/>
                    </a:p>
                  </a:txBody>
                  <a:tcPr marL="91425" marR="91425" marT="45775" marB="457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3" name="Google Shape;103;p4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4"/>
          <p:cNvSpPr txBox="1"/>
          <p:nvPr/>
        </p:nvSpPr>
        <p:spPr>
          <a:xfrm>
            <a:off x="9955213" y="6980238"/>
            <a:ext cx="2889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05" name="Google Shape;105;p4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/>
          </a:p>
        </p:txBody>
      </p:sp>
      <p:sp>
        <p:nvSpPr>
          <p:cNvPr id="106" name="Google Shape;106;p4"/>
          <p:cNvSpPr/>
          <p:nvPr/>
        </p:nvSpPr>
        <p:spPr>
          <a:xfrm>
            <a:off x="8945564" y="1994644"/>
            <a:ext cx="1154112" cy="403225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5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3" name="Google Shape;113;p5"/>
          <p:cNvGraphicFramePr/>
          <p:nvPr/>
        </p:nvGraphicFramePr>
        <p:xfrm>
          <a:off x="1601788" y="180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3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VALORE DELLA PRODUZIONE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Ricavi delle vendite e delle prestazioni</a:t>
                      </a:r>
                      <a:endParaRPr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4" name="Google Shape;114;p5"/>
          <p:cNvSpPr txBox="1"/>
          <p:nvPr/>
        </p:nvSpPr>
        <p:spPr>
          <a:xfrm>
            <a:off x="2466975" y="1087438"/>
            <a:ext cx="597535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it-IT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QUOTE ASSOCIATIVE</a:t>
            </a:r>
            <a:endParaRPr/>
          </a:p>
        </p:txBody>
      </p:sp>
      <p:graphicFrame>
        <p:nvGraphicFramePr>
          <p:cNvPr id="115" name="Google Shape;115;p5"/>
          <p:cNvGraphicFramePr/>
          <p:nvPr/>
        </p:nvGraphicFramePr>
        <p:xfrm>
          <a:off x="522164" y="16335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382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2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8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2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75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SOCI</a:t>
                      </a:r>
                      <a:endParaRPr/>
                    </a:p>
                  </a:txBody>
                  <a:tcPr marL="144025" marR="144025" marT="143975" marB="14397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290.000 Soci</a:t>
                      </a:r>
                      <a:endParaRPr/>
                    </a:p>
                  </a:txBody>
                  <a:tcPr marL="144025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290.000 Soci</a:t>
                      </a:r>
                      <a:endParaRPr/>
                    </a:p>
                  </a:txBody>
                  <a:tcPr marL="144025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315.000 soci</a:t>
                      </a:r>
                      <a:endParaRPr/>
                    </a:p>
                  </a:txBody>
                  <a:tcPr marL="144025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QUOTA ORGANIZZAZIONE CENTRALE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25" marR="144025" marT="143975" marB="14397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2.449.081</a:t>
                      </a:r>
                      <a:endParaRPr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2.449.081</a:t>
                      </a:r>
                      <a:endParaRPr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2.640.125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CONTRIBUTO PUBBLICAZIONI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25" marR="144025" marT="143975" marB="14397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1.376.565</a:t>
                      </a:r>
                      <a:endParaRPr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1.376.565</a:t>
                      </a:r>
                      <a:endParaRPr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1.477.313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CONTRIBUTO ASSICURAZIONI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25" marR="144025" marT="143975" marB="14397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2.030.000</a:t>
                      </a:r>
                      <a:endParaRPr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2.030.000</a:t>
                      </a:r>
                      <a:endParaRPr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2.205.000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CONTRIBUTO PRO RIFUGI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25" marR="144025" marT="143975" marB="1439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685.248</a:t>
                      </a:r>
                      <a:endParaRPr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685.248</a:t>
                      </a:r>
                      <a:endParaRPr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739.754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RECUPERO QUOTE ANNI PRECEDENTI</a:t>
                      </a:r>
                      <a:endParaRPr/>
                    </a:p>
                  </a:txBody>
                  <a:tcPr marL="144025" marR="144025" marT="143975" marB="1439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30.000</a:t>
                      </a:r>
                      <a:endParaRPr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30.000</a:t>
                      </a:r>
                      <a:endParaRPr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6.570.894</a:t>
                      </a:r>
                      <a:endParaRPr/>
                    </a:p>
                  </a:txBody>
                  <a:tcPr marL="10800" marR="72000" marT="108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6.570.894</a:t>
                      </a:r>
                      <a:endParaRPr/>
                    </a:p>
                  </a:txBody>
                  <a:tcPr marL="10800" marR="72000" marT="108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7.092.192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" marR="72000" marT="108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16" name="Google Shape;116;p5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5"/>
          <p:cNvSpPr txBox="1"/>
          <p:nvPr/>
        </p:nvSpPr>
        <p:spPr>
          <a:xfrm>
            <a:off x="9955213" y="6980238"/>
            <a:ext cx="2889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18" name="Google Shape;118;p5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/>
          </a:p>
        </p:txBody>
      </p:sp>
      <p:sp>
        <p:nvSpPr>
          <p:cNvPr id="119" name="Google Shape;119;p5"/>
          <p:cNvSpPr txBox="1"/>
          <p:nvPr/>
        </p:nvSpPr>
        <p:spPr>
          <a:xfrm>
            <a:off x="2862263" y="7148513"/>
            <a:ext cx="4968875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27 luglio 2022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6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6" name="Google Shape;126;p6"/>
          <p:cNvGraphicFramePr/>
          <p:nvPr/>
        </p:nvGraphicFramePr>
        <p:xfrm>
          <a:off x="1242244" y="11890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309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51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it-IT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 in Conto Esercizio</a:t>
                      </a:r>
                      <a:endParaRPr/>
                    </a:p>
                  </a:txBody>
                  <a:tcPr marL="104325" marR="104325" marT="52125" marB="521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6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Ministero Vigilante</a:t>
                      </a:r>
                      <a:endParaRPr/>
                    </a:p>
                  </a:txBody>
                  <a:tcPr marL="104325" marR="104325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6.189.947</a:t>
                      </a:r>
                      <a:endParaRPr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11.189.947</a:t>
                      </a:r>
                      <a:endParaRPr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11.189.947</a:t>
                      </a:r>
                      <a:endParaRPr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2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CNSAS per assicurazioni</a:t>
                      </a:r>
                      <a:endParaRPr/>
                    </a:p>
                  </a:txBody>
                  <a:tcPr marL="104325" marR="104325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1.684.426</a:t>
                      </a:r>
                      <a:endParaRPr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1.684.426</a:t>
                      </a:r>
                      <a:endParaRPr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1.684.426</a:t>
                      </a:r>
                      <a:endParaRPr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29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 altri Enti </a:t>
                      </a:r>
                      <a:endParaRPr/>
                    </a:p>
                    <a:p>
                      <a:pPr marL="171450" marR="0" lvl="0" indent="-1714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Contributo Conto Energia € 5.000</a:t>
                      </a:r>
                      <a:endParaRPr/>
                    </a:p>
                  </a:txBody>
                  <a:tcPr marL="104325" marR="104325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</a:t>
                      </a:r>
                      <a:endParaRPr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</a:t>
                      </a:r>
                      <a:endParaRPr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</a:t>
                      </a:r>
                      <a:endParaRPr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35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 </a:t>
                      </a:r>
                      <a:endParaRPr/>
                    </a:p>
                  </a:txBody>
                  <a:tcPr marL="104325" marR="104325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7.879.373</a:t>
                      </a:r>
                      <a:endParaRPr/>
                    </a:p>
                  </a:txBody>
                  <a:tcPr marL="0" marR="72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12.879.373</a:t>
                      </a:r>
                      <a:endParaRPr/>
                    </a:p>
                  </a:txBody>
                  <a:tcPr marL="0" marR="72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12.879.373</a:t>
                      </a:r>
                      <a:endParaRPr/>
                    </a:p>
                  </a:txBody>
                  <a:tcPr marL="0" marR="72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7" name="Google Shape;127;p6"/>
          <p:cNvGraphicFramePr/>
          <p:nvPr/>
        </p:nvGraphicFramePr>
        <p:xfrm>
          <a:off x="1601788" y="180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3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VALORE DELLA PRODUZIONE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Altri ricavi e proventi</a:t>
                      </a:r>
                      <a:endParaRPr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8" name="Google Shape;128;p6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6"/>
          <p:cNvSpPr txBox="1"/>
          <p:nvPr/>
        </p:nvSpPr>
        <p:spPr>
          <a:xfrm>
            <a:off x="9955213" y="6980238"/>
            <a:ext cx="2889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30" name="Google Shape;130;p6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7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7" name="Google Shape;137;p7"/>
          <p:cNvGraphicFramePr/>
          <p:nvPr/>
        </p:nvGraphicFramePr>
        <p:xfrm>
          <a:off x="988947" y="169239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319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9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1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53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Altri Ricavi</a:t>
                      </a:r>
                      <a:endParaRPr sz="16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25" marB="521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3975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3975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/>
                    </a:p>
                  </a:txBody>
                  <a:tcPr marL="143975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Assicurazioni a domanda</a:t>
                      </a:r>
                      <a:endParaRPr/>
                    </a:p>
                  </a:txBody>
                  <a:tcPr marL="104300" marR="104300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1.143.544</a:t>
                      </a:r>
                      <a:endParaRPr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1.143.544</a:t>
                      </a:r>
                      <a:endParaRPr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1.143.544</a:t>
                      </a:r>
                      <a:endParaRPr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1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Sopravvenienze attive</a:t>
                      </a:r>
                      <a:endParaRPr/>
                    </a:p>
                  </a:txBody>
                  <a:tcPr marL="104300" marR="104300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11.238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1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Recupero spese locali in comodato</a:t>
                      </a:r>
                      <a:endParaRPr/>
                    </a:p>
                  </a:txBody>
                  <a:tcPr marL="104300" marR="104300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15.432</a:t>
                      </a:r>
                      <a:endParaRPr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15.432</a:t>
                      </a:r>
                      <a:endParaRPr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15.432</a:t>
                      </a:r>
                      <a:endParaRPr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Fondo Rischi assicurativi</a:t>
                      </a:r>
                      <a:endParaRPr/>
                    </a:p>
                  </a:txBody>
                  <a:tcPr marL="104300" marR="104300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551.084</a:t>
                      </a:r>
                      <a:endParaRPr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45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 </a:t>
                      </a:r>
                      <a:endParaRPr/>
                    </a:p>
                  </a:txBody>
                  <a:tcPr marL="104300" marR="104300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1.710.060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1.158.976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1.170.214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8" name="Google Shape;138;p7"/>
          <p:cNvGraphicFramePr/>
          <p:nvPr/>
        </p:nvGraphicFramePr>
        <p:xfrm>
          <a:off x="1601788" y="180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3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VALORE DELLA PRODUZIONE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Altri ricavi e proventi</a:t>
                      </a:r>
                      <a:endParaRPr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9" name="Google Shape;139;p7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7"/>
          <p:cNvSpPr txBox="1"/>
          <p:nvPr/>
        </p:nvSpPr>
        <p:spPr>
          <a:xfrm>
            <a:off x="9955213" y="6980238"/>
            <a:ext cx="2889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41" name="Google Shape;141;p7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/>
          </a:p>
        </p:txBody>
      </p:sp>
      <p:sp>
        <p:nvSpPr>
          <p:cNvPr id="142" name="Google Shape;142;p7"/>
          <p:cNvSpPr/>
          <p:nvPr/>
        </p:nvSpPr>
        <p:spPr>
          <a:xfrm>
            <a:off x="8945563" y="3478686"/>
            <a:ext cx="1154112" cy="403225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8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9" name="Google Shape;149;p8"/>
          <p:cNvGraphicFramePr/>
          <p:nvPr/>
        </p:nvGraphicFramePr>
        <p:xfrm>
          <a:off x="522164" y="6080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374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5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Materie prime, sussidiarie, di consumo e di merci</a:t>
                      </a:r>
                      <a:endParaRPr/>
                    </a:p>
                    <a:p>
                      <a:pPr marL="0" marR="0" lvl="0" indent="-76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Tessere, gadgets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110.000</a:t>
                      </a:r>
                      <a:endParaRPr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110.000</a:t>
                      </a:r>
                      <a:endParaRPr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130.000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Servizi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15.526.351</a:t>
                      </a:r>
                      <a:endParaRPr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19.975.266</a:t>
                      </a:r>
                      <a:endParaRPr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20.440.291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Godimento di beni di terzi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15.000</a:t>
                      </a:r>
                      <a:endParaRPr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15.000</a:t>
                      </a:r>
                      <a:endParaRPr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Personale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981.500</a:t>
                      </a:r>
                      <a:endParaRPr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981.500</a:t>
                      </a:r>
                      <a:endParaRPr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981.500</a:t>
                      </a:r>
                      <a:endParaRPr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Ammortamenti e svalutazioni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350.000</a:t>
                      </a:r>
                      <a:endParaRPr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350.000</a:t>
                      </a:r>
                      <a:endParaRPr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350.000</a:t>
                      </a:r>
                      <a:endParaRPr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Variazioni delle rimanenze di materie prime, di consumo e di merci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(70.000)</a:t>
                      </a:r>
                      <a:endParaRPr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(70.000)</a:t>
                      </a:r>
                      <a:endParaRPr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(70.000)</a:t>
                      </a:r>
                      <a:endParaRPr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Oneri diversi di gestione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81.440</a:t>
                      </a:r>
                      <a:endParaRPr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81.440</a:t>
                      </a:r>
                      <a:endParaRPr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113.249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1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</a:t>
                      </a:r>
                      <a:endParaRPr/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16.994.291</a:t>
                      </a:r>
                      <a:endParaRPr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21.443.206</a:t>
                      </a:r>
                      <a:endParaRPr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21.960.040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50" name="Google Shape;150;p8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8"/>
          <p:cNvSpPr txBox="1"/>
          <p:nvPr/>
        </p:nvSpPr>
        <p:spPr>
          <a:xfrm>
            <a:off x="9955213" y="6980238"/>
            <a:ext cx="2889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152" name="Google Shape;152;p8"/>
          <p:cNvSpPr txBox="1"/>
          <p:nvPr/>
        </p:nvSpPr>
        <p:spPr>
          <a:xfrm>
            <a:off x="3365500" y="215900"/>
            <a:ext cx="3384550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it-IT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COSTI DELLA PRODUZIONE</a:t>
            </a:r>
            <a:endParaRPr/>
          </a:p>
        </p:txBody>
      </p:sp>
      <p:sp>
        <p:nvSpPr>
          <p:cNvPr id="153" name="Google Shape;153;p8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/>
          </a:p>
        </p:txBody>
      </p:sp>
      <p:sp>
        <p:nvSpPr>
          <p:cNvPr id="154" name="Google Shape;154;p8"/>
          <p:cNvSpPr txBox="1"/>
          <p:nvPr/>
        </p:nvSpPr>
        <p:spPr>
          <a:xfrm>
            <a:off x="2862263" y="7148513"/>
            <a:ext cx="4968875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Comitato Direttivo Centrale, 27 luglio 2022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8"/>
          <p:cNvSpPr/>
          <p:nvPr/>
        </p:nvSpPr>
        <p:spPr>
          <a:xfrm>
            <a:off x="8801101" y="1764407"/>
            <a:ext cx="1154112" cy="403225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8"/>
          <p:cNvSpPr/>
          <p:nvPr/>
        </p:nvSpPr>
        <p:spPr>
          <a:xfrm>
            <a:off x="8801101" y="2453928"/>
            <a:ext cx="1154112" cy="403225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8"/>
          <p:cNvSpPr/>
          <p:nvPr/>
        </p:nvSpPr>
        <p:spPr>
          <a:xfrm>
            <a:off x="8842019" y="5488381"/>
            <a:ext cx="1154112" cy="403225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9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4" name="Google Shape;164;p9"/>
          <p:cNvGraphicFramePr/>
          <p:nvPr/>
        </p:nvGraphicFramePr>
        <p:xfrm>
          <a:off x="666180" y="5445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412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8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1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7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5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it-IT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Costi per Servizi</a:t>
                      </a:r>
                      <a:endParaRPr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Spese generali</a:t>
                      </a:r>
                      <a:endParaRPr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711.200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711.200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711.200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Eventi istituzionali</a:t>
                      </a:r>
                      <a:endParaRPr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L="91425" marR="91425" marT="45700" marB="457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L="91425" marR="91425" marT="45700" marB="457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L="91425" marR="91425" marT="45700" marB="457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Spese per collaborazioni</a:t>
                      </a:r>
                      <a:endParaRPr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65.000</a:t>
                      </a:r>
                      <a:endParaRPr/>
                    </a:p>
                  </a:txBody>
                  <a:tcPr marL="91425" marR="72000" marT="45700" marB="457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65.000</a:t>
                      </a:r>
                      <a:endParaRPr/>
                    </a:p>
                  </a:txBody>
                  <a:tcPr marL="91425" marR="72000" marT="45700" marB="457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65.000</a:t>
                      </a:r>
                      <a:endParaRPr/>
                    </a:p>
                  </a:txBody>
                  <a:tcPr marL="91425" marR="72000" marT="45700" marB="457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Stampa sociale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1.198.373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1.198.373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1.450.000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Assicurazioni</a:t>
                      </a:r>
                      <a:endParaRPr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5.252.475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4.701.390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4.802.141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6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Piano editoriale</a:t>
                      </a:r>
                      <a:endParaRPr/>
                    </a:p>
                    <a:p>
                      <a:pPr marL="0" marR="0" lvl="0" indent="-7620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Manualistica, pubblicazioni OTCO; altre pubblicazioni, magazzino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262.000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262.000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262.000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CORSI MIUR – GDL GRANDI CARNIVORI -COORD.OTCO/SO</a:t>
                      </a:r>
                      <a:endParaRPr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105.000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105.000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105.000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Attività OTCO – STRUTTURE OPERATIVE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(Funzionamento e progetti, formazione, contributo OTCO rifugi; contributi OTTO)</a:t>
                      </a:r>
                      <a:endParaRPr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888.778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888.778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1.197.019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Attività di comunicazione e progetti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373.280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373.280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263.280</a:t>
                      </a:r>
                      <a:endParaRPr sz="1200" b="0" i="0" u="none" strike="noStrike" cap="none">
                        <a:solidFill>
                          <a:srgbClr val="0D0D0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C.N.S.A.S. (Funzionamento e attività)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45700" marB="457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5.189.947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5.189.947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5.189.947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 GR</a:t>
                      </a:r>
                      <a:endParaRPr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200.000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200.000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200.000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Altri contributi</a:t>
                      </a:r>
                      <a:endParaRPr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481.200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481.200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341.100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Rifugi</a:t>
                      </a:r>
                      <a:endParaRPr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715.248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715.248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769.754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Altri costi per il personale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</a:t>
                      </a: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Mensa, borse di studio, formazione</a:t>
                      </a:r>
                      <a:endParaRPr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83.850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83.850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83.850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3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Risorse straordinarie MITUR</a:t>
                      </a:r>
                      <a:endParaRPr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5.000.000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5.000.000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240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15.526.351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19.975.266</a:t>
                      </a:r>
                      <a:endParaRPr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20.440.291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165" name="Google Shape;165;p9"/>
          <p:cNvGraphicFramePr/>
          <p:nvPr/>
        </p:nvGraphicFramePr>
        <p:xfrm>
          <a:off x="3095625" y="180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{FF724C2E-2BD7-465B-BF15-CB0E74E2C4B8}</a:tableStyleId>
              </a:tblPr>
              <a:tblGrid>
                <a:gridCol w="450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COSTI DELLA PRODUZIONE</a:t>
                      </a:r>
                      <a:endParaRPr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66" name="Google Shape;166;p9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9"/>
          <p:cNvSpPr txBox="1"/>
          <p:nvPr/>
        </p:nvSpPr>
        <p:spPr>
          <a:xfrm>
            <a:off x="9955213" y="6948488"/>
            <a:ext cx="474662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168" name="Google Shape;168;p9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/>
          </a:p>
        </p:txBody>
      </p:sp>
      <p:sp>
        <p:nvSpPr>
          <p:cNvPr id="169" name="Google Shape;169;p9"/>
          <p:cNvSpPr/>
          <p:nvPr/>
        </p:nvSpPr>
        <p:spPr>
          <a:xfrm>
            <a:off x="9019158" y="2268463"/>
            <a:ext cx="1152078" cy="619125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9"/>
          <p:cNvSpPr/>
          <p:nvPr/>
        </p:nvSpPr>
        <p:spPr>
          <a:xfrm>
            <a:off x="9076470" y="5508823"/>
            <a:ext cx="1152078" cy="619125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9"/>
          <p:cNvSpPr/>
          <p:nvPr/>
        </p:nvSpPr>
        <p:spPr>
          <a:xfrm>
            <a:off x="9019158" y="4099420"/>
            <a:ext cx="1121613" cy="533208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9"/>
          <p:cNvSpPr/>
          <p:nvPr/>
        </p:nvSpPr>
        <p:spPr>
          <a:xfrm>
            <a:off x="9176596" y="4594255"/>
            <a:ext cx="951288" cy="376778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truttura predefinita">
  <a:themeElements>
    <a:clrScheme name="Struttura predefinita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FF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1542</Words>
  <Application>Microsoft Office PowerPoint</Application>
  <PresentationFormat>Personalizzato</PresentationFormat>
  <Paragraphs>683</Paragraphs>
  <Slides>17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9" baseType="lpstr">
      <vt:lpstr>Arial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Amministrazione4</dc:creator>
  <cp:lastModifiedBy>Laura Palumberi</cp:lastModifiedBy>
  <cp:revision>1</cp:revision>
  <dcterms:created xsi:type="dcterms:W3CDTF">2004-05-17T07:19:49Z</dcterms:created>
  <dcterms:modified xsi:type="dcterms:W3CDTF">2022-10-18T08:39:43Z</dcterms:modified>
</cp:coreProperties>
</file>