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0693400" cy="7561263"/>
  <p:notesSz cx="6797675" cy="987266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018">
          <p15:clr>
            <a:srgbClr val="A4A3A4"/>
          </p15:clr>
        </p15:guide>
        <p15:guide id="2" pos="33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42" userDrawn="1">
          <p15:clr>
            <a:srgbClr val="A4A3A4"/>
          </p15:clr>
        </p15:guide>
      </p15:notes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7" roundtripDataSignature="AMtx7mjH3X78mte51jZ70napyRldHv6hxw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257DACC0-EFB5-41EB-8665-04FCA078D70D}">
  <a:tblStyle styleId="{257DACC0-EFB5-41EB-8665-04FCA078D70D}" styleName="Table_0">
    <a:wholeTbl>
      <a:tcTxStyle b="off" i="off">
        <a:font>
          <a:latin typeface="Arial"/>
          <a:ea typeface="Arial"/>
          <a:cs typeface="Arial"/>
        </a:font>
        <a:srgbClr val="000000"/>
      </a:tcTxStyle>
      <a:tcStyle>
        <a:tcBdr/>
      </a:tcStyle>
    </a:wholeTbl>
    <a:band1H>
      <a:tcTxStyle b="off" i="off"/>
      <a:tcStyle>
        <a:tcBdr/>
      </a:tcStyle>
    </a:band1H>
    <a:band2H>
      <a:tcTxStyle b="off" i="off"/>
      <a:tcStyle>
        <a:tcBdr/>
      </a:tcStyle>
    </a:band2H>
    <a:band1V>
      <a:tcTxStyle b="off" i="off"/>
      <a:tcStyle>
        <a:tcBdr/>
      </a:tcStyle>
    </a:band1V>
    <a:band2V>
      <a:tcTxStyle b="off" i="off"/>
      <a:tcStyle>
        <a:tcBdr/>
      </a:tcStyle>
    </a:band2V>
    <a:lastCol>
      <a:tcTxStyle b="off" i="off"/>
      <a:tcStyle>
        <a:tcBdr/>
      </a:tcStyle>
    </a:lastCol>
    <a:firstCol>
      <a:tcTxStyle b="off" i="off"/>
      <a:tcStyle>
        <a:tcBdr/>
      </a:tcStyle>
    </a:firstCol>
    <a:lastRow>
      <a:tcTxStyle b="off" i="off"/>
      <a:tcStyle>
        <a:tcBdr/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ff" i="off"/>
      <a:tcStyle>
        <a:tcBdr/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98" d="100"/>
          <a:sy n="98" d="100"/>
        </p:scale>
        <p:origin x="1500" y="90"/>
      </p:cViewPr>
      <p:guideLst>
        <p:guide orient="horz" pos="2018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3110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customschemas.google.com/relationships/presentationmetadata" Target="metadata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1"/>
            <a:ext cx="2944922" cy="494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35" tIns="45417" rIns="90835" bIns="45417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50648" y="1"/>
            <a:ext cx="2945975" cy="494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35" tIns="45417" rIns="90835" bIns="45417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784225" y="738188"/>
            <a:ext cx="523240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1139" y="4686868"/>
            <a:ext cx="5435398" cy="4448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35" tIns="45417" rIns="90835" bIns="45417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9375941"/>
            <a:ext cx="2944922" cy="494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35" tIns="45417" rIns="90835" bIns="45417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50648" y="9375941"/>
            <a:ext cx="2945975" cy="494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35" tIns="45417" rIns="90835" bIns="45417" anchor="b" anchorCtr="0">
            <a:noAutofit/>
          </a:bodyPr>
          <a:lstStyle/>
          <a:p>
            <a:pPr algn="r"/>
            <a:fld id="{00000000-1234-1234-1234-123412341234}" type="slidenum">
              <a:rPr lang="it-IT" sz="1200" smtClean="0">
                <a:solidFill>
                  <a:schemeClr val="dk1"/>
                </a:solidFill>
              </a:rPr>
              <a:pPr algn="r"/>
              <a:t>‹N›</a:t>
            </a:fld>
            <a:endParaRPr lang="it-IT" sz="1200">
              <a:solidFill>
                <a:schemeClr val="dk1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:notes"/>
          <p:cNvSpPr txBox="1">
            <a:spLocks noGrp="1"/>
          </p:cNvSpPr>
          <p:nvPr>
            <p:ph type="sldNum" idx="12"/>
          </p:nvPr>
        </p:nvSpPr>
        <p:spPr>
          <a:xfrm>
            <a:off x="3850648" y="9375941"/>
            <a:ext cx="2945975" cy="494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35" tIns="45417" rIns="90835" bIns="45417" anchor="b" anchorCtr="0">
            <a:noAutofit/>
          </a:bodyPr>
          <a:lstStyle/>
          <a:p>
            <a:pPr algn="r"/>
            <a:fld id="{00000000-1234-1234-1234-123412341234}" type="slidenum">
              <a:rPr lang="it-IT" sz="1200">
                <a:solidFill>
                  <a:schemeClr val="dk1"/>
                </a:solidFill>
              </a:rPr>
              <a:pPr algn="r"/>
              <a:t>1</a:t>
            </a:fld>
            <a:endParaRPr sz="1200">
              <a:solidFill>
                <a:schemeClr val="dk1"/>
              </a:solidFill>
            </a:endParaRPr>
          </a:p>
        </p:txBody>
      </p:sp>
      <p:sp>
        <p:nvSpPr>
          <p:cNvPr id="62" name="Google Shape;6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84225" y="738188"/>
            <a:ext cx="523240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63" name="Google Shape;63;p1:notes"/>
          <p:cNvSpPr txBox="1">
            <a:spLocks noGrp="1"/>
          </p:cNvSpPr>
          <p:nvPr>
            <p:ph type="body" idx="1"/>
          </p:nvPr>
        </p:nvSpPr>
        <p:spPr>
          <a:xfrm>
            <a:off x="681139" y="4686868"/>
            <a:ext cx="5435398" cy="4448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35" tIns="45417" rIns="90835" bIns="45417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Google Shape;156;p10:notes"/>
          <p:cNvSpPr txBox="1">
            <a:spLocks noGrp="1"/>
          </p:cNvSpPr>
          <p:nvPr>
            <p:ph type="sldNum" idx="12"/>
          </p:nvPr>
        </p:nvSpPr>
        <p:spPr>
          <a:xfrm>
            <a:off x="3850648" y="9375941"/>
            <a:ext cx="2945975" cy="494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35" tIns="45417" rIns="90835" bIns="45417" anchor="b" anchorCtr="0">
            <a:noAutofit/>
          </a:bodyPr>
          <a:lstStyle/>
          <a:p>
            <a:pPr algn="r"/>
            <a:fld id="{00000000-1234-1234-1234-123412341234}" type="slidenum">
              <a:rPr lang="it-IT" sz="1200">
                <a:solidFill>
                  <a:schemeClr val="dk1"/>
                </a:solidFill>
              </a:rPr>
              <a:pPr algn="r"/>
              <a:t>10</a:t>
            </a:fld>
            <a:endParaRPr sz="1200">
              <a:solidFill>
                <a:schemeClr val="dk1"/>
              </a:solidFill>
            </a:endParaRPr>
          </a:p>
        </p:txBody>
      </p:sp>
      <p:sp>
        <p:nvSpPr>
          <p:cNvPr id="157" name="Google Shape;157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84225" y="738188"/>
            <a:ext cx="523240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58" name="Google Shape;158;p10:notes"/>
          <p:cNvSpPr txBox="1">
            <a:spLocks noGrp="1"/>
          </p:cNvSpPr>
          <p:nvPr>
            <p:ph type="body" idx="1"/>
          </p:nvPr>
        </p:nvSpPr>
        <p:spPr>
          <a:xfrm>
            <a:off x="681139" y="4686868"/>
            <a:ext cx="5435398" cy="4448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35" tIns="45417" rIns="90835" bIns="45417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Google Shape;167;p11:notes"/>
          <p:cNvSpPr txBox="1">
            <a:spLocks noGrp="1"/>
          </p:cNvSpPr>
          <p:nvPr>
            <p:ph type="sldNum" idx="12"/>
          </p:nvPr>
        </p:nvSpPr>
        <p:spPr>
          <a:xfrm>
            <a:off x="3850648" y="9375941"/>
            <a:ext cx="2945975" cy="494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35" tIns="45417" rIns="90835" bIns="45417" anchor="b" anchorCtr="0">
            <a:noAutofit/>
          </a:bodyPr>
          <a:lstStyle/>
          <a:p>
            <a:pPr algn="r"/>
            <a:fld id="{00000000-1234-1234-1234-123412341234}" type="slidenum">
              <a:rPr lang="it-IT" sz="1200">
                <a:solidFill>
                  <a:schemeClr val="dk1"/>
                </a:solidFill>
              </a:rPr>
              <a:pPr algn="r"/>
              <a:t>11</a:t>
            </a:fld>
            <a:endParaRPr sz="1200">
              <a:solidFill>
                <a:schemeClr val="dk1"/>
              </a:solidFill>
            </a:endParaRPr>
          </a:p>
        </p:txBody>
      </p:sp>
      <p:sp>
        <p:nvSpPr>
          <p:cNvPr id="168" name="Google Shape;16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84225" y="738188"/>
            <a:ext cx="523240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69" name="Google Shape;169;p11:notes"/>
          <p:cNvSpPr txBox="1">
            <a:spLocks noGrp="1"/>
          </p:cNvSpPr>
          <p:nvPr>
            <p:ph type="body" idx="1"/>
          </p:nvPr>
        </p:nvSpPr>
        <p:spPr>
          <a:xfrm>
            <a:off x="681139" y="4686868"/>
            <a:ext cx="5435398" cy="4448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35" tIns="45417" rIns="90835" bIns="45417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1:notes"/>
          <p:cNvSpPr txBox="1">
            <a:spLocks noGrp="1"/>
          </p:cNvSpPr>
          <p:nvPr>
            <p:ph type="sldNum" idx="12"/>
          </p:nvPr>
        </p:nvSpPr>
        <p:spPr>
          <a:xfrm>
            <a:off x="3850648" y="9375941"/>
            <a:ext cx="2945975" cy="494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35" tIns="45417" rIns="90835" bIns="45417" anchor="b" anchorCtr="0">
            <a:noAutofit/>
          </a:bodyPr>
          <a:lstStyle/>
          <a:p>
            <a:pPr algn="r"/>
            <a:fld id="{00000000-1234-1234-1234-123412341234}" type="slidenum">
              <a:rPr lang="it-IT" sz="1200">
                <a:solidFill>
                  <a:schemeClr val="dk1"/>
                </a:solidFill>
              </a:rPr>
              <a:pPr algn="r"/>
              <a:t>12</a:t>
            </a:fld>
            <a:endParaRPr sz="1200">
              <a:solidFill>
                <a:schemeClr val="dk1"/>
              </a:solidFill>
            </a:endParaRPr>
          </a:p>
        </p:txBody>
      </p:sp>
      <p:sp>
        <p:nvSpPr>
          <p:cNvPr id="180" name="Google Shape;180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784225" y="738188"/>
            <a:ext cx="523240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81" name="Google Shape;181;p31:notes"/>
          <p:cNvSpPr txBox="1">
            <a:spLocks noGrp="1"/>
          </p:cNvSpPr>
          <p:nvPr>
            <p:ph type="body" idx="1"/>
          </p:nvPr>
        </p:nvSpPr>
        <p:spPr>
          <a:xfrm>
            <a:off x="681139" y="4686868"/>
            <a:ext cx="5435398" cy="4448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35" tIns="45417" rIns="90835" bIns="45417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" name="Google Shape;190;p32:notes"/>
          <p:cNvSpPr txBox="1">
            <a:spLocks noGrp="1"/>
          </p:cNvSpPr>
          <p:nvPr>
            <p:ph type="sldNum" idx="12"/>
          </p:nvPr>
        </p:nvSpPr>
        <p:spPr>
          <a:xfrm>
            <a:off x="3850648" y="9375941"/>
            <a:ext cx="2945975" cy="494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35" tIns="45417" rIns="90835" bIns="45417" anchor="b" anchorCtr="0">
            <a:noAutofit/>
          </a:bodyPr>
          <a:lstStyle/>
          <a:p>
            <a:pPr algn="r"/>
            <a:fld id="{00000000-1234-1234-1234-123412341234}" type="slidenum">
              <a:rPr lang="it-IT" sz="1200">
                <a:solidFill>
                  <a:schemeClr val="dk1"/>
                </a:solidFill>
              </a:rPr>
              <a:pPr algn="r"/>
              <a:t>13</a:t>
            </a:fld>
            <a:endParaRPr sz="1200">
              <a:solidFill>
                <a:schemeClr val="dk1"/>
              </a:solidFill>
            </a:endParaRPr>
          </a:p>
        </p:txBody>
      </p:sp>
      <p:sp>
        <p:nvSpPr>
          <p:cNvPr id="191" name="Google Shape;191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84225" y="738188"/>
            <a:ext cx="523240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92" name="Google Shape;192;p32:notes"/>
          <p:cNvSpPr txBox="1">
            <a:spLocks noGrp="1"/>
          </p:cNvSpPr>
          <p:nvPr>
            <p:ph type="body" idx="1"/>
          </p:nvPr>
        </p:nvSpPr>
        <p:spPr>
          <a:xfrm>
            <a:off x="681139" y="4686868"/>
            <a:ext cx="5435398" cy="4448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35" tIns="45417" rIns="90835" bIns="45417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" name="Google Shape;201;p33:notes"/>
          <p:cNvSpPr txBox="1">
            <a:spLocks noGrp="1"/>
          </p:cNvSpPr>
          <p:nvPr>
            <p:ph type="sldNum" idx="12"/>
          </p:nvPr>
        </p:nvSpPr>
        <p:spPr>
          <a:xfrm>
            <a:off x="3850648" y="9375941"/>
            <a:ext cx="2945975" cy="494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35" tIns="45417" rIns="90835" bIns="45417" anchor="b" anchorCtr="0">
            <a:noAutofit/>
          </a:bodyPr>
          <a:lstStyle/>
          <a:p>
            <a:pPr algn="r"/>
            <a:fld id="{00000000-1234-1234-1234-123412341234}" type="slidenum">
              <a:rPr lang="it-IT" sz="1200">
                <a:solidFill>
                  <a:schemeClr val="dk1"/>
                </a:solidFill>
              </a:rPr>
              <a:pPr algn="r"/>
              <a:t>14</a:t>
            </a:fld>
            <a:endParaRPr sz="1200">
              <a:solidFill>
                <a:schemeClr val="dk1"/>
              </a:solidFill>
            </a:endParaRPr>
          </a:p>
        </p:txBody>
      </p:sp>
      <p:sp>
        <p:nvSpPr>
          <p:cNvPr id="202" name="Google Shape;202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84225" y="738188"/>
            <a:ext cx="523240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03" name="Google Shape;203;p33:notes"/>
          <p:cNvSpPr txBox="1">
            <a:spLocks noGrp="1"/>
          </p:cNvSpPr>
          <p:nvPr>
            <p:ph type="body" idx="1"/>
          </p:nvPr>
        </p:nvSpPr>
        <p:spPr>
          <a:xfrm>
            <a:off x="681139" y="4686868"/>
            <a:ext cx="5435398" cy="4448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35" tIns="45417" rIns="90835" bIns="45417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34:notes"/>
          <p:cNvSpPr txBox="1">
            <a:spLocks noGrp="1"/>
          </p:cNvSpPr>
          <p:nvPr>
            <p:ph type="sldNum" idx="12"/>
          </p:nvPr>
        </p:nvSpPr>
        <p:spPr>
          <a:xfrm>
            <a:off x="3850648" y="9375941"/>
            <a:ext cx="2945975" cy="494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35" tIns="45417" rIns="90835" bIns="45417" anchor="b" anchorCtr="0">
            <a:noAutofit/>
          </a:bodyPr>
          <a:lstStyle/>
          <a:p>
            <a:pPr algn="r"/>
            <a:fld id="{00000000-1234-1234-1234-123412341234}" type="slidenum">
              <a:rPr lang="it-IT" sz="1200">
                <a:solidFill>
                  <a:schemeClr val="dk1"/>
                </a:solidFill>
              </a:rPr>
              <a:pPr algn="r"/>
              <a:t>15</a:t>
            </a:fld>
            <a:endParaRPr sz="1200">
              <a:solidFill>
                <a:schemeClr val="dk1"/>
              </a:solidFill>
            </a:endParaRPr>
          </a:p>
        </p:txBody>
      </p:sp>
      <p:sp>
        <p:nvSpPr>
          <p:cNvPr id="213" name="Google Shape;213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84225" y="738188"/>
            <a:ext cx="523240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14" name="Google Shape;214;p34:notes"/>
          <p:cNvSpPr txBox="1">
            <a:spLocks noGrp="1"/>
          </p:cNvSpPr>
          <p:nvPr>
            <p:ph type="body" idx="1"/>
          </p:nvPr>
        </p:nvSpPr>
        <p:spPr>
          <a:xfrm>
            <a:off x="681139" y="4686868"/>
            <a:ext cx="5435398" cy="4448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35" tIns="45417" rIns="90835" bIns="45417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p35:notes"/>
          <p:cNvSpPr txBox="1">
            <a:spLocks noGrp="1"/>
          </p:cNvSpPr>
          <p:nvPr>
            <p:ph type="sldNum" idx="12"/>
          </p:nvPr>
        </p:nvSpPr>
        <p:spPr>
          <a:xfrm>
            <a:off x="3850648" y="9375941"/>
            <a:ext cx="2945975" cy="494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35" tIns="45417" rIns="90835" bIns="45417" anchor="b" anchorCtr="0">
            <a:noAutofit/>
          </a:bodyPr>
          <a:lstStyle/>
          <a:p>
            <a:pPr algn="r"/>
            <a:fld id="{00000000-1234-1234-1234-123412341234}" type="slidenum">
              <a:rPr lang="it-IT" sz="1200">
                <a:solidFill>
                  <a:schemeClr val="dk1"/>
                </a:solidFill>
              </a:rPr>
              <a:pPr algn="r"/>
              <a:t>16</a:t>
            </a:fld>
            <a:endParaRPr sz="1200">
              <a:solidFill>
                <a:schemeClr val="dk1"/>
              </a:solidFill>
            </a:endParaRPr>
          </a:p>
        </p:txBody>
      </p:sp>
      <p:sp>
        <p:nvSpPr>
          <p:cNvPr id="224" name="Google Shape;224;p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84225" y="738188"/>
            <a:ext cx="523240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25" name="Google Shape;225;p35:notes"/>
          <p:cNvSpPr txBox="1">
            <a:spLocks noGrp="1"/>
          </p:cNvSpPr>
          <p:nvPr>
            <p:ph type="body" idx="1"/>
          </p:nvPr>
        </p:nvSpPr>
        <p:spPr>
          <a:xfrm>
            <a:off x="681139" y="4686868"/>
            <a:ext cx="5435398" cy="4448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35" tIns="45417" rIns="90835" bIns="45417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15:notes"/>
          <p:cNvSpPr txBox="1">
            <a:spLocks noGrp="1"/>
          </p:cNvSpPr>
          <p:nvPr>
            <p:ph type="sldNum" idx="12"/>
          </p:nvPr>
        </p:nvSpPr>
        <p:spPr>
          <a:xfrm>
            <a:off x="3850648" y="9375941"/>
            <a:ext cx="2945975" cy="494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35" tIns="45417" rIns="90835" bIns="45417" anchor="b" anchorCtr="0">
            <a:noAutofit/>
          </a:bodyPr>
          <a:lstStyle/>
          <a:p>
            <a:pPr algn="r"/>
            <a:fld id="{00000000-1234-1234-1234-123412341234}" type="slidenum">
              <a:rPr lang="it-IT" sz="1200">
                <a:solidFill>
                  <a:schemeClr val="dk1"/>
                </a:solidFill>
              </a:rPr>
              <a:pPr algn="r"/>
              <a:t>17</a:t>
            </a:fld>
            <a:endParaRPr sz="1200">
              <a:solidFill>
                <a:schemeClr val="dk1"/>
              </a:solidFill>
            </a:endParaRPr>
          </a:p>
        </p:txBody>
      </p:sp>
      <p:sp>
        <p:nvSpPr>
          <p:cNvPr id="235" name="Google Shape;235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84225" y="738188"/>
            <a:ext cx="523240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36" name="Google Shape;236;p15:notes"/>
          <p:cNvSpPr txBox="1">
            <a:spLocks noGrp="1"/>
          </p:cNvSpPr>
          <p:nvPr>
            <p:ph type="body" idx="1"/>
          </p:nvPr>
        </p:nvSpPr>
        <p:spPr>
          <a:xfrm>
            <a:off x="681139" y="4686868"/>
            <a:ext cx="5435398" cy="4448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35" tIns="45417" rIns="90835" bIns="45417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endParaRPr>
              <a:latin typeface="Arial"/>
              <a:ea typeface="Arial"/>
              <a:cs typeface="Arial"/>
              <a:sym typeface="Arial"/>
            </a:endParaRPr>
          </a:p>
          <a:p>
            <a:pPr marL="0" indent="0"/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" name="Google Shape;249;p16:notes"/>
          <p:cNvSpPr txBox="1">
            <a:spLocks noGrp="1"/>
          </p:cNvSpPr>
          <p:nvPr>
            <p:ph type="body" idx="1"/>
          </p:nvPr>
        </p:nvSpPr>
        <p:spPr>
          <a:xfrm>
            <a:off x="681139" y="4686868"/>
            <a:ext cx="5435398" cy="4448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35" tIns="45417" rIns="90835" bIns="45417" anchor="t" anchorCtr="0">
            <a:noAutofit/>
          </a:bodyPr>
          <a:lstStyle/>
          <a:p>
            <a:pPr marL="0" indent="0"/>
            <a:endParaRPr/>
          </a:p>
        </p:txBody>
      </p:sp>
      <p:sp>
        <p:nvSpPr>
          <p:cNvPr id="250" name="Google Shape;250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84225" y="738188"/>
            <a:ext cx="523240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17:notes"/>
          <p:cNvSpPr txBox="1">
            <a:spLocks noGrp="1"/>
          </p:cNvSpPr>
          <p:nvPr>
            <p:ph type="sldNum" idx="12"/>
          </p:nvPr>
        </p:nvSpPr>
        <p:spPr>
          <a:xfrm>
            <a:off x="3850648" y="9375941"/>
            <a:ext cx="2945975" cy="494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35" tIns="45417" rIns="90835" bIns="45417" anchor="b" anchorCtr="0">
            <a:noAutofit/>
          </a:bodyPr>
          <a:lstStyle/>
          <a:p>
            <a:pPr algn="r"/>
            <a:fld id="{00000000-1234-1234-1234-123412341234}" type="slidenum">
              <a:rPr lang="it-IT" sz="1200">
                <a:solidFill>
                  <a:schemeClr val="dk1"/>
                </a:solidFill>
              </a:rPr>
              <a:pPr algn="r"/>
              <a:t>19</a:t>
            </a:fld>
            <a:endParaRPr sz="1200">
              <a:solidFill>
                <a:schemeClr val="dk1"/>
              </a:solidFill>
            </a:endParaRPr>
          </a:p>
        </p:txBody>
      </p:sp>
      <p:sp>
        <p:nvSpPr>
          <p:cNvPr id="258" name="Google Shape;258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84225" y="738188"/>
            <a:ext cx="523240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59" name="Google Shape;259;p17:notes"/>
          <p:cNvSpPr txBox="1">
            <a:spLocks noGrp="1"/>
          </p:cNvSpPr>
          <p:nvPr>
            <p:ph type="body" idx="1"/>
          </p:nvPr>
        </p:nvSpPr>
        <p:spPr>
          <a:xfrm>
            <a:off x="681139" y="4686868"/>
            <a:ext cx="5435398" cy="4448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35" tIns="45417" rIns="90835" bIns="45417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:notes"/>
          <p:cNvSpPr txBox="1">
            <a:spLocks noGrp="1"/>
          </p:cNvSpPr>
          <p:nvPr>
            <p:ph type="sldNum" idx="12"/>
          </p:nvPr>
        </p:nvSpPr>
        <p:spPr>
          <a:xfrm>
            <a:off x="3850648" y="9375941"/>
            <a:ext cx="2945975" cy="494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35" tIns="45417" rIns="90835" bIns="45417" anchor="b" anchorCtr="0">
            <a:noAutofit/>
          </a:bodyPr>
          <a:lstStyle/>
          <a:p>
            <a:pPr algn="r"/>
            <a:fld id="{00000000-1234-1234-1234-123412341234}" type="slidenum">
              <a:rPr lang="it-IT" sz="1200">
                <a:solidFill>
                  <a:schemeClr val="dk1"/>
                </a:solidFill>
              </a:rPr>
              <a:pPr algn="r"/>
              <a:t>2</a:t>
            </a:fld>
            <a:endParaRPr sz="1200">
              <a:solidFill>
                <a:schemeClr val="dk1"/>
              </a:solidFill>
            </a:endParaRPr>
          </a:p>
        </p:txBody>
      </p:sp>
      <p:sp>
        <p:nvSpPr>
          <p:cNvPr id="69" name="Google Shape;69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784225" y="738188"/>
            <a:ext cx="523240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70" name="Google Shape;70;p2:notes"/>
          <p:cNvSpPr txBox="1">
            <a:spLocks noGrp="1"/>
          </p:cNvSpPr>
          <p:nvPr>
            <p:ph type="body" idx="1"/>
          </p:nvPr>
        </p:nvSpPr>
        <p:spPr>
          <a:xfrm>
            <a:off x="681139" y="4686868"/>
            <a:ext cx="5435398" cy="4448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35" tIns="45417" rIns="90835" bIns="45417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30:notes"/>
          <p:cNvSpPr txBox="1">
            <a:spLocks noGrp="1"/>
          </p:cNvSpPr>
          <p:nvPr>
            <p:ph type="sldNum" idx="12"/>
          </p:nvPr>
        </p:nvSpPr>
        <p:spPr>
          <a:xfrm>
            <a:off x="3850648" y="9375941"/>
            <a:ext cx="2945975" cy="494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35" tIns="45417" rIns="90835" bIns="45417" anchor="b" anchorCtr="0">
            <a:noAutofit/>
          </a:bodyPr>
          <a:lstStyle/>
          <a:p>
            <a:pPr algn="r"/>
            <a:fld id="{00000000-1234-1234-1234-123412341234}" type="slidenum">
              <a:rPr lang="it-IT" sz="1200">
                <a:solidFill>
                  <a:schemeClr val="dk1"/>
                </a:solidFill>
              </a:rPr>
              <a:pPr algn="r"/>
              <a:t>20</a:t>
            </a:fld>
            <a:endParaRPr sz="1200">
              <a:solidFill>
                <a:schemeClr val="dk1"/>
              </a:solidFill>
            </a:endParaRPr>
          </a:p>
        </p:txBody>
      </p:sp>
      <p:sp>
        <p:nvSpPr>
          <p:cNvPr id="270" name="Google Shape;270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784225" y="738188"/>
            <a:ext cx="523240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271" name="Google Shape;271;p30:notes"/>
          <p:cNvSpPr txBox="1">
            <a:spLocks noGrp="1"/>
          </p:cNvSpPr>
          <p:nvPr>
            <p:ph type="body" idx="1"/>
          </p:nvPr>
        </p:nvSpPr>
        <p:spPr>
          <a:xfrm>
            <a:off x="681139" y="4686868"/>
            <a:ext cx="5435398" cy="4448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35" tIns="45417" rIns="90835" bIns="45417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3:notes"/>
          <p:cNvSpPr txBox="1">
            <a:spLocks noGrp="1"/>
          </p:cNvSpPr>
          <p:nvPr>
            <p:ph type="sldNum" idx="12"/>
          </p:nvPr>
        </p:nvSpPr>
        <p:spPr>
          <a:xfrm>
            <a:off x="3850648" y="9375941"/>
            <a:ext cx="2945975" cy="494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35" tIns="45417" rIns="90835" bIns="45417" anchor="b" anchorCtr="0">
            <a:noAutofit/>
          </a:bodyPr>
          <a:lstStyle/>
          <a:p>
            <a:pPr algn="r"/>
            <a:fld id="{00000000-1234-1234-1234-123412341234}" type="slidenum">
              <a:rPr lang="it-IT" sz="1200">
                <a:solidFill>
                  <a:schemeClr val="dk1"/>
                </a:solidFill>
              </a:rPr>
              <a:pPr algn="r"/>
              <a:t>3</a:t>
            </a:fld>
            <a:endParaRPr sz="1200">
              <a:solidFill>
                <a:schemeClr val="dk1"/>
              </a:solidFill>
            </a:endParaRPr>
          </a:p>
        </p:txBody>
      </p:sp>
      <p:sp>
        <p:nvSpPr>
          <p:cNvPr id="79" name="Google Shape;79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784225" y="738188"/>
            <a:ext cx="523240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80" name="Google Shape;80;p3:notes"/>
          <p:cNvSpPr txBox="1">
            <a:spLocks noGrp="1"/>
          </p:cNvSpPr>
          <p:nvPr>
            <p:ph type="body" idx="1"/>
          </p:nvPr>
        </p:nvSpPr>
        <p:spPr>
          <a:xfrm>
            <a:off x="681139" y="4686868"/>
            <a:ext cx="5435398" cy="4448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35" tIns="45417" rIns="90835" bIns="45417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endParaRPr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4:notes"/>
          <p:cNvSpPr txBox="1">
            <a:spLocks noGrp="1"/>
          </p:cNvSpPr>
          <p:nvPr>
            <p:ph type="sldNum" idx="12"/>
          </p:nvPr>
        </p:nvSpPr>
        <p:spPr>
          <a:xfrm>
            <a:off x="3850648" y="9375941"/>
            <a:ext cx="2945975" cy="494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35" tIns="45417" rIns="90835" bIns="45417" anchor="b" anchorCtr="0">
            <a:noAutofit/>
          </a:bodyPr>
          <a:lstStyle/>
          <a:p>
            <a:pPr algn="r"/>
            <a:fld id="{00000000-1234-1234-1234-123412341234}" type="slidenum">
              <a:rPr lang="it-IT" sz="1200">
                <a:solidFill>
                  <a:schemeClr val="dk1"/>
                </a:solidFill>
              </a:rPr>
              <a:pPr algn="r"/>
              <a:t>4</a:t>
            </a:fld>
            <a:endParaRPr sz="1200">
              <a:solidFill>
                <a:schemeClr val="dk1"/>
              </a:solidFill>
            </a:endParaRPr>
          </a:p>
        </p:txBody>
      </p:sp>
      <p:sp>
        <p:nvSpPr>
          <p:cNvPr id="90" name="Google Shape;90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784225" y="738188"/>
            <a:ext cx="523240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91" name="Google Shape;91;p4:notes"/>
          <p:cNvSpPr txBox="1">
            <a:spLocks noGrp="1"/>
          </p:cNvSpPr>
          <p:nvPr>
            <p:ph type="body" idx="1"/>
          </p:nvPr>
        </p:nvSpPr>
        <p:spPr>
          <a:xfrm>
            <a:off x="681139" y="4686868"/>
            <a:ext cx="5435398" cy="4448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35" tIns="45417" rIns="90835" bIns="45417" anchor="t" anchorCtr="0">
            <a:noAutofit/>
          </a:bodyPr>
          <a:lstStyle/>
          <a:p>
            <a:pPr marL="166369" indent="-90802">
              <a:spcBef>
                <a:spcPts val="0"/>
              </a:spcBef>
              <a:buClr>
                <a:schemeClr val="dk1"/>
              </a:buClr>
              <a:buSzPts val="1200"/>
            </a:pP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5:notes"/>
          <p:cNvSpPr txBox="1">
            <a:spLocks noGrp="1"/>
          </p:cNvSpPr>
          <p:nvPr>
            <p:ph type="sldNum" idx="12"/>
          </p:nvPr>
        </p:nvSpPr>
        <p:spPr>
          <a:xfrm>
            <a:off x="3850648" y="9375941"/>
            <a:ext cx="2945975" cy="494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35" tIns="45417" rIns="90835" bIns="45417" anchor="b" anchorCtr="0">
            <a:noAutofit/>
          </a:bodyPr>
          <a:lstStyle/>
          <a:p>
            <a:pPr algn="r"/>
            <a:fld id="{00000000-1234-1234-1234-123412341234}" type="slidenum">
              <a:rPr lang="it-IT" sz="1200">
                <a:solidFill>
                  <a:schemeClr val="dk1"/>
                </a:solidFill>
              </a:rPr>
              <a:pPr algn="r"/>
              <a:t>5</a:t>
            </a:fld>
            <a:endParaRPr sz="1200">
              <a:solidFill>
                <a:schemeClr val="dk1"/>
              </a:solidFill>
            </a:endParaRPr>
          </a:p>
        </p:txBody>
      </p:sp>
      <p:sp>
        <p:nvSpPr>
          <p:cNvPr id="101" name="Google Shape;101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784225" y="738188"/>
            <a:ext cx="523240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02" name="Google Shape;102;p5:notes"/>
          <p:cNvSpPr txBox="1">
            <a:spLocks noGrp="1"/>
          </p:cNvSpPr>
          <p:nvPr>
            <p:ph type="body" idx="1"/>
          </p:nvPr>
        </p:nvSpPr>
        <p:spPr>
          <a:xfrm>
            <a:off x="681139" y="4686868"/>
            <a:ext cx="5435398" cy="4448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35" tIns="45417" rIns="90835" bIns="45417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:notes"/>
          <p:cNvSpPr txBox="1">
            <a:spLocks noGrp="1"/>
          </p:cNvSpPr>
          <p:nvPr>
            <p:ph type="sldNum" idx="12"/>
          </p:nvPr>
        </p:nvSpPr>
        <p:spPr>
          <a:xfrm>
            <a:off x="3850648" y="9375941"/>
            <a:ext cx="2945975" cy="494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35" tIns="45417" rIns="90835" bIns="45417" anchor="b" anchorCtr="0">
            <a:noAutofit/>
          </a:bodyPr>
          <a:lstStyle/>
          <a:p>
            <a:pPr algn="r"/>
            <a:fld id="{00000000-1234-1234-1234-123412341234}" type="slidenum">
              <a:rPr lang="it-IT" sz="1200">
                <a:solidFill>
                  <a:schemeClr val="dk1"/>
                </a:solidFill>
              </a:rPr>
              <a:pPr algn="r"/>
              <a:t>6</a:t>
            </a:fld>
            <a:endParaRPr sz="1200">
              <a:solidFill>
                <a:schemeClr val="dk1"/>
              </a:solidFill>
            </a:endParaRPr>
          </a:p>
        </p:txBody>
      </p:sp>
      <p:sp>
        <p:nvSpPr>
          <p:cNvPr id="113" name="Google Shape;113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784225" y="738188"/>
            <a:ext cx="523240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14" name="Google Shape;114;p6:notes"/>
          <p:cNvSpPr txBox="1">
            <a:spLocks noGrp="1"/>
          </p:cNvSpPr>
          <p:nvPr>
            <p:ph type="body" idx="1"/>
          </p:nvPr>
        </p:nvSpPr>
        <p:spPr>
          <a:xfrm>
            <a:off x="681139" y="4686868"/>
            <a:ext cx="5435398" cy="4448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35" tIns="45417" rIns="90835" bIns="45417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:notes"/>
          <p:cNvSpPr txBox="1">
            <a:spLocks noGrp="1"/>
          </p:cNvSpPr>
          <p:nvPr>
            <p:ph type="sldNum" idx="12"/>
          </p:nvPr>
        </p:nvSpPr>
        <p:spPr>
          <a:xfrm>
            <a:off x="3850648" y="9375941"/>
            <a:ext cx="2945975" cy="494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35" tIns="45417" rIns="90835" bIns="45417" anchor="b" anchorCtr="0">
            <a:noAutofit/>
          </a:bodyPr>
          <a:lstStyle/>
          <a:p>
            <a:pPr algn="r"/>
            <a:fld id="{00000000-1234-1234-1234-123412341234}" type="slidenum">
              <a:rPr lang="it-IT" sz="1200">
                <a:solidFill>
                  <a:schemeClr val="dk1"/>
                </a:solidFill>
              </a:rPr>
              <a:pPr algn="r"/>
              <a:t>7</a:t>
            </a:fld>
            <a:endParaRPr sz="1200">
              <a:solidFill>
                <a:schemeClr val="dk1"/>
              </a:solidFill>
            </a:endParaRPr>
          </a:p>
        </p:txBody>
      </p:sp>
      <p:sp>
        <p:nvSpPr>
          <p:cNvPr id="124" name="Google Shape;124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784225" y="738188"/>
            <a:ext cx="523240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25" name="Google Shape;125;p7:notes"/>
          <p:cNvSpPr txBox="1">
            <a:spLocks noGrp="1"/>
          </p:cNvSpPr>
          <p:nvPr>
            <p:ph type="body" idx="1"/>
          </p:nvPr>
        </p:nvSpPr>
        <p:spPr>
          <a:xfrm>
            <a:off x="681139" y="4686868"/>
            <a:ext cx="5435398" cy="4448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35" tIns="45417" rIns="90835" bIns="45417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8:notes"/>
          <p:cNvSpPr txBox="1">
            <a:spLocks noGrp="1"/>
          </p:cNvSpPr>
          <p:nvPr>
            <p:ph type="sldNum" idx="12"/>
          </p:nvPr>
        </p:nvSpPr>
        <p:spPr>
          <a:xfrm>
            <a:off x="3850648" y="9375941"/>
            <a:ext cx="2945975" cy="494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35" tIns="45417" rIns="90835" bIns="45417" anchor="b" anchorCtr="0">
            <a:noAutofit/>
          </a:bodyPr>
          <a:lstStyle/>
          <a:p>
            <a:pPr algn="r"/>
            <a:fld id="{00000000-1234-1234-1234-123412341234}" type="slidenum">
              <a:rPr lang="it-IT" sz="1200">
                <a:solidFill>
                  <a:schemeClr val="dk1"/>
                </a:solidFill>
              </a:rPr>
              <a:pPr algn="r"/>
              <a:t>8</a:t>
            </a:fld>
            <a:endParaRPr sz="1200">
              <a:solidFill>
                <a:schemeClr val="dk1"/>
              </a:solidFill>
            </a:endParaRPr>
          </a:p>
        </p:txBody>
      </p:sp>
      <p:sp>
        <p:nvSpPr>
          <p:cNvPr id="135" name="Google Shape;13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784225" y="738188"/>
            <a:ext cx="523240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36" name="Google Shape;136;p8:notes"/>
          <p:cNvSpPr txBox="1">
            <a:spLocks noGrp="1"/>
          </p:cNvSpPr>
          <p:nvPr>
            <p:ph type="body" idx="1"/>
          </p:nvPr>
        </p:nvSpPr>
        <p:spPr>
          <a:xfrm>
            <a:off x="681139" y="4686868"/>
            <a:ext cx="5435398" cy="4448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35" tIns="45417" rIns="90835" bIns="45417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9:notes"/>
          <p:cNvSpPr txBox="1">
            <a:spLocks noGrp="1"/>
          </p:cNvSpPr>
          <p:nvPr>
            <p:ph type="sldNum" idx="12"/>
          </p:nvPr>
        </p:nvSpPr>
        <p:spPr>
          <a:xfrm>
            <a:off x="3850648" y="9375941"/>
            <a:ext cx="2945975" cy="49451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35" tIns="45417" rIns="90835" bIns="45417" anchor="b" anchorCtr="0">
            <a:noAutofit/>
          </a:bodyPr>
          <a:lstStyle/>
          <a:p>
            <a:pPr algn="r"/>
            <a:fld id="{00000000-1234-1234-1234-123412341234}" type="slidenum">
              <a:rPr lang="it-IT" sz="1200">
                <a:solidFill>
                  <a:schemeClr val="dk1"/>
                </a:solidFill>
              </a:rPr>
              <a:pPr algn="r"/>
              <a:t>9</a:t>
            </a:fld>
            <a:endParaRPr sz="1200">
              <a:solidFill>
                <a:schemeClr val="dk1"/>
              </a:solidFill>
            </a:endParaRPr>
          </a:p>
        </p:txBody>
      </p:sp>
      <p:sp>
        <p:nvSpPr>
          <p:cNvPr id="146" name="Google Shape;14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784225" y="738188"/>
            <a:ext cx="5232400" cy="37020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147" name="Google Shape;147;p9:notes"/>
          <p:cNvSpPr txBox="1">
            <a:spLocks noGrp="1"/>
          </p:cNvSpPr>
          <p:nvPr>
            <p:ph type="body" idx="1"/>
          </p:nvPr>
        </p:nvSpPr>
        <p:spPr>
          <a:xfrm>
            <a:off x="681139" y="4686868"/>
            <a:ext cx="5435398" cy="44484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835" tIns="45417" rIns="90835" bIns="45417" anchor="t" anchorCtr="0">
            <a:noAutofit/>
          </a:bodyPr>
          <a:lstStyle/>
          <a:p>
            <a:pPr marL="0" indent="0">
              <a:spcBef>
                <a:spcPts val="0"/>
              </a:spcBef>
            </a:pPr>
            <a:endParaRPr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titolo" type="title">
  <p:cSld name="TITLE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19"/>
          <p:cNvSpPr txBox="1">
            <a:spLocks noGrp="1"/>
          </p:cNvSpPr>
          <p:nvPr>
            <p:ph type="ctrTitle"/>
          </p:nvPr>
        </p:nvSpPr>
        <p:spPr>
          <a:xfrm>
            <a:off x="801688" y="2349500"/>
            <a:ext cx="9090025" cy="16208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9"/>
          <p:cNvSpPr txBox="1">
            <a:spLocks noGrp="1"/>
          </p:cNvSpPr>
          <p:nvPr>
            <p:ph type="subTitle" idx="1"/>
          </p:nvPr>
        </p:nvSpPr>
        <p:spPr>
          <a:xfrm>
            <a:off x="1603375" y="4284663"/>
            <a:ext cx="7486650" cy="1931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/>
            </a:lvl1pPr>
            <a:lvl2pPr lvl="1" algn="ctr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/>
            </a:lvl2pPr>
            <a:lvl3pPr lvl="2" algn="ctr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None/>
              <a:defRPr/>
            </a:lvl3pPr>
            <a:lvl4pPr lvl="3" algn="ctr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/>
            </a:lvl4pPr>
            <a:lvl5pPr lvl="4" algn="ctr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/>
            </a:lvl5pPr>
            <a:lvl6pPr lvl="5" algn="ctr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/>
            </a:lvl6pPr>
            <a:lvl7pPr lvl="6" algn="ctr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/>
            </a:lvl7pPr>
            <a:lvl8pPr lvl="7" algn="ctr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/>
            </a:lvl8pPr>
            <a:lvl9pPr lvl="8" algn="ctr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6" name="Google Shape;16;p19"/>
          <p:cNvSpPr txBox="1">
            <a:spLocks noGrp="1"/>
          </p:cNvSpPr>
          <p:nvPr>
            <p:ph type="ftr" idx="11"/>
          </p:nvPr>
        </p:nvSpPr>
        <p:spPr>
          <a:xfrm>
            <a:off x="547688" y="6877050"/>
            <a:ext cx="9598025" cy="525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testo verticale" type="vertTx">
  <p:cSld name="VERTICAL_TEXT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Google Shape;53;p28"/>
          <p:cNvSpPr txBox="1"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28"/>
          <p:cNvSpPr txBox="1">
            <a:spLocks noGrp="1"/>
          </p:cNvSpPr>
          <p:nvPr>
            <p:ph type="body" idx="1"/>
          </p:nvPr>
        </p:nvSpPr>
        <p:spPr>
          <a:xfrm rot="5400000">
            <a:off x="2851151" y="-552449"/>
            <a:ext cx="4991100" cy="9623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55" name="Google Shape;55;p28"/>
          <p:cNvSpPr txBox="1">
            <a:spLocks noGrp="1"/>
          </p:cNvSpPr>
          <p:nvPr>
            <p:ph type="ftr" idx="11"/>
          </p:nvPr>
        </p:nvSpPr>
        <p:spPr>
          <a:xfrm>
            <a:off x="547688" y="6877050"/>
            <a:ext cx="9598025" cy="525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itolo e testo verticale" type="vertTitleAndTx">
  <p:cSld name="VERTICAL_TITLE_AND_VERTICAL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29"/>
          <p:cNvSpPr txBox="1">
            <a:spLocks noGrp="1"/>
          </p:cNvSpPr>
          <p:nvPr>
            <p:ph type="title"/>
          </p:nvPr>
        </p:nvSpPr>
        <p:spPr>
          <a:xfrm rot="5400000">
            <a:off x="5730082" y="2326481"/>
            <a:ext cx="6451600" cy="2405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9"/>
          <p:cNvSpPr txBox="1">
            <a:spLocks noGrp="1"/>
          </p:cNvSpPr>
          <p:nvPr>
            <p:ph type="body" idx="1"/>
          </p:nvPr>
        </p:nvSpPr>
        <p:spPr>
          <a:xfrm rot="5400000">
            <a:off x="842169" y="-3968"/>
            <a:ext cx="6451600" cy="706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59" name="Google Shape;59;p29"/>
          <p:cNvSpPr txBox="1">
            <a:spLocks noGrp="1"/>
          </p:cNvSpPr>
          <p:nvPr>
            <p:ph type="ftr" idx="11"/>
          </p:nvPr>
        </p:nvSpPr>
        <p:spPr>
          <a:xfrm>
            <a:off x="547688" y="6877050"/>
            <a:ext cx="9598025" cy="525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olo e contenuto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0"/>
          <p:cNvSpPr txBox="1"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0"/>
          <p:cNvSpPr txBox="1">
            <a:spLocks noGrp="1"/>
          </p:cNvSpPr>
          <p:nvPr>
            <p:ph type="body" idx="1"/>
          </p:nvPr>
        </p:nvSpPr>
        <p:spPr>
          <a:xfrm>
            <a:off x="534988" y="1763713"/>
            <a:ext cx="9623425" cy="49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marL="457200" lvl="0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0" name="Google Shape;20;p20"/>
          <p:cNvSpPr txBox="1">
            <a:spLocks noGrp="1"/>
          </p:cNvSpPr>
          <p:nvPr>
            <p:ph type="ftr" idx="11"/>
          </p:nvPr>
        </p:nvSpPr>
        <p:spPr>
          <a:xfrm>
            <a:off x="547688" y="6877050"/>
            <a:ext cx="9598025" cy="525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ntestazione sezione" type="secHead">
  <p:cSld name="SECTION_HEADER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21"/>
          <p:cNvSpPr txBox="1">
            <a:spLocks noGrp="1"/>
          </p:cNvSpPr>
          <p:nvPr>
            <p:ph type="title"/>
          </p:nvPr>
        </p:nvSpPr>
        <p:spPr>
          <a:xfrm>
            <a:off x="844550" y="4859338"/>
            <a:ext cx="9090025" cy="1501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1"/>
          <p:cNvSpPr txBox="1">
            <a:spLocks noGrp="1"/>
          </p:cNvSpPr>
          <p:nvPr>
            <p:ph type="body" idx="1"/>
          </p:nvPr>
        </p:nvSpPr>
        <p:spPr>
          <a:xfrm>
            <a:off x="844550" y="3205163"/>
            <a:ext cx="9090025" cy="16541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1pPr>
            <a:lvl2pPr marL="914400" lvl="1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2pPr>
            <a:lvl3pPr marL="1371600" lvl="2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3pPr>
            <a:lvl4pPr marL="1828800" lvl="3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4pPr>
            <a:lvl5pPr marL="2286000" lvl="4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5pPr>
            <a:lvl6pPr marL="2743200" lvl="5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6pPr>
            <a:lvl7pPr marL="3200400" lvl="6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7pPr>
            <a:lvl8pPr marL="3657600" lvl="7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8pPr>
            <a:lvl9pPr marL="4114800" lvl="8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9pPr>
          </a:lstStyle>
          <a:p>
            <a:endParaRPr/>
          </a:p>
        </p:txBody>
      </p:sp>
      <p:sp>
        <p:nvSpPr>
          <p:cNvPr id="24" name="Google Shape;24;p21"/>
          <p:cNvSpPr txBox="1">
            <a:spLocks noGrp="1"/>
          </p:cNvSpPr>
          <p:nvPr>
            <p:ph type="ftr" idx="11"/>
          </p:nvPr>
        </p:nvSpPr>
        <p:spPr>
          <a:xfrm>
            <a:off x="547688" y="6877050"/>
            <a:ext cx="9598025" cy="525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ue contenuti" type="twoObj">
  <p:cSld name="TWO_OBJECTS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22"/>
          <p:cNvSpPr txBox="1"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2"/>
          <p:cNvSpPr txBox="1">
            <a:spLocks noGrp="1"/>
          </p:cNvSpPr>
          <p:nvPr>
            <p:ph type="body" idx="1"/>
          </p:nvPr>
        </p:nvSpPr>
        <p:spPr>
          <a:xfrm>
            <a:off x="534988" y="1763713"/>
            <a:ext cx="4735512" cy="49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28" name="Google Shape;28;p22"/>
          <p:cNvSpPr txBox="1">
            <a:spLocks noGrp="1"/>
          </p:cNvSpPr>
          <p:nvPr>
            <p:ph type="body" idx="2"/>
          </p:nvPr>
        </p:nvSpPr>
        <p:spPr>
          <a:xfrm>
            <a:off x="5422900" y="1763713"/>
            <a:ext cx="4735513" cy="49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marL="457200" lvl="0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/>
            </a:lvl1pPr>
            <a:lvl2pPr marL="914400" lvl="1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–"/>
              <a:defRPr sz="2400"/>
            </a:lvl2pPr>
            <a:lvl3pPr marL="1371600" lvl="2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/>
            </a:lvl3pPr>
            <a:lvl4pPr marL="1828800" lvl="3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–"/>
              <a:defRPr sz="1800"/>
            </a:lvl4pPr>
            <a:lvl5pPr marL="2286000" lvl="4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5pPr>
            <a:lvl6pPr marL="2743200" lvl="5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6pPr>
            <a:lvl7pPr marL="3200400" lvl="6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7pPr>
            <a:lvl8pPr marL="3657600" lvl="7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8pPr>
            <a:lvl9pPr marL="4114800" lvl="8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»"/>
              <a:defRPr sz="1800"/>
            </a:lvl9pPr>
          </a:lstStyle>
          <a:p>
            <a:endParaRPr/>
          </a:p>
        </p:txBody>
      </p:sp>
      <p:sp>
        <p:nvSpPr>
          <p:cNvPr id="29" name="Google Shape;29;p22"/>
          <p:cNvSpPr txBox="1">
            <a:spLocks noGrp="1"/>
          </p:cNvSpPr>
          <p:nvPr>
            <p:ph type="ftr" idx="11"/>
          </p:nvPr>
        </p:nvSpPr>
        <p:spPr>
          <a:xfrm>
            <a:off x="547688" y="6877050"/>
            <a:ext cx="9598025" cy="525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fronto" type="twoTxTwoObj">
  <p:cSld name="TWO_OBJECTS_WITH_TEXT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23"/>
          <p:cNvSpPr txBox="1"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23"/>
          <p:cNvSpPr txBox="1">
            <a:spLocks noGrp="1"/>
          </p:cNvSpPr>
          <p:nvPr>
            <p:ph type="body" idx="1"/>
          </p:nvPr>
        </p:nvSpPr>
        <p:spPr>
          <a:xfrm>
            <a:off x="534988" y="1692275"/>
            <a:ext cx="4724400" cy="704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33" name="Google Shape;33;p23"/>
          <p:cNvSpPr txBox="1">
            <a:spLocks noGrp="1"/>
          </p:cNvSpPr>
          <p:nvPr>
            <p:ph type="body" idx="2"/>
          </p:nvPr>
        </p:nvSpPr>
        <p:spPr>
          <a:xfrm>
            <a:off x="534988" y="2397125"/>
            <a:ext cx="4724400" cy="435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34" name="Google Shape;34;p23"/>
          <p:cNvSpPr txBox="1">
            <a:spLocks noGrp="1"/>
          </p:cNvSpPr>
          <p:nvPr>
            <p:ph type="body" idx="3"/>
          </p:nvPr>
        </p:nvSpPr>
        <p:spPr>
          <a:xfrm>
            <a:off x="5432425" y="1692275"/>
            <a:ext cx="4725988" cy="704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6pPr>
            <a:lvl7pPr marL="3200400" lvl="6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7pPr>
            <a:lvl8pPr marL="3657600" lvl="7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8pPr>
            <a:lvl9pPr marL="4114800" lvl="8" indent="-2286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body" idx="4"/>
          </p:nvPr>
        </p:nvSpPr>
        <p:spPr>
          <a:xfrm>
            <a:off x="5432425" y="2397125"/>
            <a:ext cx="4725988" cy="43576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marL="457200" lvl="0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1pPr>
            <a:lvl2pPr marL="914400" lvl="1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2pPr>
            <a:lvl3pPr marL="1371600" lvl="2" indent="-34290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/>
            </a:lvl3pPr>
            <a:lvl4pPr marL="1828800" lvl="3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36" name="Google Shape;36;p23"/>
          <p:cNvSpPr txBox="1">
            <a:spLocks noGrp="1"/>
          </p:cNvSpPr>
          <p:nvPr>
            <p:ph type="ftr" idx="11"/>
          </p:nvPr>
        </p:nvSpPr>
        <p:spPr>
          <a:xfrm>
            <a:off x="547688" y="6877050"/>
            <a:ext cx="9598025" cy="525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titolo" type="titleOnly">
  <p:cSld name="TITLE_ONLY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24"/>
          <p:cNvSpPr txBox="1"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24"/>
          <p:cNvSpPr txBox="1">
            <a:spLocks noGrp="1"/>
          </p:cNvSpPr>
          <p:nvPr>
            <p:ph type="ftr" idx="11"/>
          </p:nvPr>
        </p:nvSpPr>
        <p:spPr>
          <a:xfrm>
            <a:off x="547688" y="6877050"/>
            <a:ext cx="9598025" cy="525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uota" type="blank">
  <p:cSld name="BLANK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25"/>
          <p:cNvSpPr txBox="1">
            <a:spLocks noGrp="1"/>
          </p:cNvSpPr>
          <p:nvPr>
            <p:ph type="ftr" idx="11"/>
          </p:nvPr>
        </p:nvSpPr>
        <p:spPr>
          <a:xfrm>
            <a:off x="547688" y="6877050"/>
            <a:ext cx="9598025" cy="525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uto con didascalia" type="objTx">
  <p:cSld name="OBJECT_WITH_CAPTION_TEXT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26"/>
          <p:cNvSpPr txBox="1">
            <a:spLocks noGrp="1"/>
          </p:cNvSpPr>
          <p:nvPr>
            <p:ph type="title"/>
          </p:nvPr>
        </p:nvSpPr>
        <p:spPr>
          <a:xfrm>
            <a:off x="534988" y="301625"/>
            <a:ext cx="3517900" cy="1281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26"/>
          <p:cNvSpPr txBox="1">
            <a:spLocks noGrp="1"/>
          </p:cNvSpPr>
          <p:nvPr>
            <p:ph type="body" idx="1"/>
          </p:nvPr>
        </p:nvSpPr>
        <p:spPr>
          <a:xfrm>
            <a:off x="4181475" y="301625"/>
            <a:ext cx="5976938" cy="6453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marL="457200" lvl="0" indent="-431800" algn="l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6pPr>
            <a:lvl7pPr marL="3200400" lvl="6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7pPr>
            <a:lvl8pPr marL="3657600" lvl="7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8pPr>
            <a:lvl9pPr marL="4114800" lvl="8" indent="-35560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9pPr>
          </a:lstStyle>
          <a:p>
            <a:endParaRPr/>
          </a:p>
        </p:txBody>
      </p:sp>
      <p:sp>
        <p:nvSpPr>
          <p:cNvPr id="45" name="Google Shape;45;p26"/>
          <p:cNvSpPr txBox="1">
            <a:spLocks noGrp="1"/>
          </p:cNvSpPr>
          <p:nvPr>
            <p:ph type="body" idx="2"/>
          </p:nvPr>
        </p:nvSpPr>
        <p:spPr>
          <a:xfrm>
            <a:off x="534988" y="1582738"/>
            <a:ext cx="3517900" cy="517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46" name="Google Shape;46;p26"/>
          <p:cNvSpPr txBox="1">
            <a:spLocks noGrp="1"/>
          </p:cNvSpPr>
          <p:nvPr>
            <p:ph type="ftr" idx="11"/>
          </p:nvPr>
        </p:nvSpPr>
        <p:spPr>
          <a:xfrm>
            <a:off x="547688" y="6877050"/>
            <a:ext cx="9598025" cy="525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magine con didascalia" type="picTx">
  <p:cSld name="PICTURE_WITH_CAPTION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27"/>
          <p:cNvSpPr txBox="1">
            <a:spLocks noGrp="1"/>
          </p:cNvSpPr>
          <p:nvPr>
            <p:ph type="title"/>
          </p:nvPr>
        </p:nvSpPr>
        <p:spPr>
          <a:xfrm>
            <a:off x="2095500" y="5292725"/>
            <a:ext cx="6416675" cy="625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27"/>
          <p:cNvSpPr>
            <a:spLocks noGrp="1"/>
          </p:cNvSpPr>
          <p:nvPr>
            <p:ph type="pic" idx="2"/>
          </p:nvPr>
        </p:nvSpPr>
        <p:spPr>
          <a:xfrm>
            <a:off x="2095500" y="676275"/>
            <a:ext cx="6416675" cy="4535488"/>
          </a:xfrm>
          <a:prstGeom prst="rect">
            <a:avLst/>
          </a:prstGeom>
          <a:noFill/>
          <a:ln>
            <a:noFill/>
          </a:ln>
        </p:spPr>
      </p:sp>
      <p:sp>
        <p:nvSpPr>
          <p:cNvPr id="50" name="Google Shape;50;p27"/>
          <p:cNvSpPr txBox="1">
            <a:spLocks noGrp="1"/>
          </p:cNvSpPr>
          <p:nvPr>
            <p:ph type="body" idx="1"/>
          </p:nvPr>
        </p:nvSpPr>
        <p:spPr>
          <a:xfrm>
            <a:off x="2095500" y="5918200"/>
            <a:ext cx="6416675" cy="8874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1pPr>
            <a:lvl2pPr marL="914400" lvl="1" indent="-228600" algn="l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2pPr>
            <a:lvl3pPr marL="1371600" lvl="2" indent="-228600" algn="l">
              <a:lnSpc>
                <a:spcPct val="100000"/>
              </a:lnSpc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3pPr>
            <a:lvl4pPr marL="1828800" lvl="3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4pPr>
            <a:lvl5pPr marL="2286000" lvl="4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5pPr>
            <a:lvl6pPr marL="2743200" lvl="5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6pPr>
            <a:lvl7pPr marL="3200400" lvl="6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7pPr>
            <a:lvl8pPr marL="3657600" lvl="7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8pPr>
            <a:lvl9pPr marL="4114800" lvl="8" indent="-228600" algn="l">
              <a:lnSpc>
                <a:spcPct val="100000"/>
              </a:lnSpc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Font typeface="Arial"/>
              <a:buNone/>
              <a:defRPr sz="900"/>
            </a:lvl9pPr>
          </a:lstStyle>
          <a:p>
            <a:endParaRPr/>
          </a:p>
        </p:txBody>
      </p:sp>
      <p:sp>
        <p:nvSpPr>
          <p:cNvPr id="51" name="Google Shape;51;p27"/>
          <p:cNvSpPr txBox="1">
            <a:spLocks noGrp="1"/>
          </p:cNvSpPr>
          <p:nvPr>
            <p:ph type="ftr" idx="11"/>
          </p:nvPr>
        </p:nvSpPr>
        <p:spPr>
          <a:xfrm>
            <a:off x="547688" y="6877050"/>
            <a:ext cx="9598025" cy="525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8"/>
          <p:cNvSpPr txBox="1">
            <a:spLocks noGrp="1"/>
          </p:cNvSpPr>
          <p:nvPr>
            <p:ph type="title"/>
          </p:nvPr>
        </p:nvSpPr>
        <p:spPr>
          <a:xfrm>
            <a:off x="534988" y="303213"/>
            <a:ext cx="9623425" cy="12604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5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8"/>
          <p:cNvSpPr txBox="1">
            <a:spLocks noGrp="1"/>
          </p:cNvSpPr>
          <p:nvPr>
            <p:ph type="body" idx="1"/>
          </p:nvPr>
        </p:nvSpPr>
        <p:spPr>
          <a:xfrm>
            <a:off x="534988" y="1763713"/>
            <a:ext cx="9623425" cy="499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marL="457200" marR="0" lvl="0" indent="-463550" algn="l" rtl="0">
              <a:lnSpc>
                <a:spcPct val="100000"/>
              </a:lnSpc>
              <a:spcBef>
                <a:spcPts val="74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Char char="•"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31800" algn="l" rtl="0">
              <a:lnSpc>
                <a:spcPct val="100000"/>
              </a:lnSpc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–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400050" algn="l" rtl="0">
              <a:lnSpc>
                <a:spcPct val="100000"/>
              </a:lnSpc>
              <a:spcBef>
                <a:spcPts val="540"/>
              </a:spcBef>
              <a:spcAft>
                <a:spcPts val="0"/>
              </a:spcAft>
              <a:buClr>
                <a:schemeClr val="dk1"/>
              </a:buClr>
              <a:buSzPts val="2700"/>
              <a:buFont typeface="Arial"/>
              <a:buChar char="•"/>
              <a:defRPr sz="2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7465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–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7465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»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7465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»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7465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»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7465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»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74650" algn="l" rtl="0">
              <a:lnSpc>
                <a:spcPct val="100000"/>
              </a:lnSpc>
              <a:spcBef>
                <a:spcPts val="460"/>
              </a:spcBef>
              <a:spcAft>
                <a:spcPts val="0"/>
              </a:spcAft>
              <a:buClr>
                <a:schemeClr val="dk1"/>
              </a:buClr>
              <a:buSzPts val="2300"/>
              <a:buFont typeface="Arial"/>
              <a:buChar char="»"/>
              <a:defRPr sz="2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8"/>
          <p:cNvSpPr txBox="1">
            <a:spLocks noGrp="1"/>
          </p:cNvSpPr>
          <p:nvPr>
            <p:ph type="ftr" idx="11"/>
          </p:nvPr>
        </p:nvSpPr>
        <p:spPr>
          <a:xfrm>
            <a:off x="547688" y="6877050"/>
            <a:ext cx="9598025" cy="5254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accen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zoom/>
  </p:transition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"/>
          <p:cNvSpPr txBox="1"/>
          <p:nvPr/>
        </p:nvSpPr>
        <p:spPr>
          <a:xfrm>
            <a:off x="708816" y="3355241"/>
            <a:ext cx="9274175" cy="10286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4300" tIns="52150" rIns="104300" bIns="5215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it-IT" sz="36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Variazioni al</a:t>
            </a:r>
            <a:r>
              <a:rPr lang="it-IT" sz="3600" b="0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it-IT" sz="3600" b="1" i="0" u="none" strike="noStrike" cap="none">
                <a:solidFill>
                  <a:srgbClr val="FFFF00"/>
                </a:solidFill>
                <a:latin typeface="Arial"/>
                <a:ea typeface="Arial"/>
                <a:cs typeface="Arial"/>
                <a:sym typeface="Arial"/>
              </a:rPr>
              <a:t>Budget economico 2022</a:t>
            </a:r>
            <a:endParaRPr sz="3600" b="0" i="0" u="none" strike="noStrike" cap="non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endParaRPr sz="2400" b="1" i="0" u="none" strike="noStrike" cap="none">
              <a:solidFill>
                <a:srgbClr val="FFFF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66" name="Google Shape;66;p1" descr="Logo_big_bianco_tras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4319586" y="971549"/>
            <a:ext cx="2052637" cy="1681163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p10" descr="C:\Users\ALattuada\Desktop\LOGO SFUMAT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61" name="Google Shape;161;p10" descr="Logo_big_tras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739313" y="180975"/>
            <a:ext cx="728662" cy="59690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62" name="Google Shape;162;p10"/>
          <p:cNvGraphicFramePr/>
          <p:nvPr/>
        </p:nvGraphicFramePr>
        <p:xfrm>
          <a:off x="1674813" y="1128713"/>
          <a:ext cx="7127875" cy="1036440"/>
        </p:xfrm>
        <a:graphic>
          <a:graphicData uri="http://schemas.openxmlformats.org/drawingml/2006/table">
            <a:tbl>
              <a:tblPr>
                <a:noFill/>
                <a:tableStyleId>{257DACC0-EFB5-41EB-8665-04FCA078D70D}</a:tableStyleId>
              </a:tblPr>
              <a:tblGrid>
                <a:gridCol w="712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5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RISORSE STRAORDINARIE MITUR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14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Convenzione approvata con delibera Presidenziale n.73/2022</a:t>
                      </a:r>
                      <a:endParaRPr/>
                    </a:p>
                  </a:txBody>
                  <a:tcPr marL="91450" marR="91450" marT="45750" marB="457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1400" b="0" i="0" u="sng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50" marB="457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3" name="Google Shape;163;p10"/>
          <p:cNvSpPr txBox="1"/>
          <p:nvPr/>
        </p:nvSpPr>
        <p:spPr>
          <a:xfrm>
            <a:off x="225425" y="170138"/>
            <a:ext cx="180022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 2022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4" name="Google Shape;164;p10"/>
          <p:cNvSpPr txBox="1"/>
          <p:nvPr/>
        </p:nvSpPr>
        <p:spPr>
          <a:xfrm>
            <a:off x="9955213" y="6980238"/>
            <a:ext cx="431800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65" name="Google Shape;165;p10"/>
          <p:cNvGraphicFramePr/>
          <p:nvPr/>
        </p:nvGraphicFramePr>
        <p:xfrm>
          <a:off x="816730" y="2165153"/>
          <a:ext cx="9059925" cy="4676470"/>
        </p:xfrm>
        <a:graphic>
          <a:graphicData uri="http://schemas.openxmlformats.org/drawingml/2006/table">
            <a:tbl>
              <a:tblPr firstRow="1" bandRow="1">
                <a:noFill/>
                <a:tableStyleId>{257DACC0-EFB5-41EB-8665-04FCA078D70D}</a:tableStyleId>
              </a:tblPr>
              <a:tblGrid>
                <a:gridCol w="1425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353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867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0500">
                <a:tc rowSpan="8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€ 5.000.436,38</a:t>
                      </a:r>
                      <a:endParaRPr sz="1200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 anchor="ctr"/>
                </a:tc>
                <a:tc grid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AMBITO DI INTERVENTO</a:t>
                      </a:r>
                      <a:endParaRPr sz="1200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 anchor="ctr"/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RISORSE</a:t>
                      </a:r>
                      <a:endParaRPr/>
                    </a:p>
                  </a:txBody>
                  <a:tcPr marL="91450" marR="91450" marT="45725" marB="45725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505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3.1</a:t>
                      </a:r>
                      <a:endParaRPr/>
                    </a:p>
                  </a:txBody>
                  <a:tcPr marL="91450" marR="91450" marT="45725" marB="45725" anchor="ctr">
                    <a:solidFill>
                      <a:srgbClr val="76DA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Catasto nazionale dei sentieri </a:t>
                      </a:r>
                      <a:endParaRPr sz="1200" b="0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 anchor="ctr">
                    <a:solidFill>
                      <a:srgbClr val="76DA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377.244</a:t>
                      </a:r>
                      <a:endParaRPr/>
                    </a:p>
                  </a:txBody>
                  <a:tcPr marL="91450" marR="91450" marT="45725" marB="45725" anchor="ctr">
                    <a:solidFill>
                      <a:srgbClr val="76DA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505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3.2</a:t>
                      </a:r>
                      <a:endParaRPr/>
                    </a:p>
                  </a:txBody>
                  <a:tcPr marL="91450" marR="91450" marT="45725" marB="45725" anchor="ctr">
                    <a:solidFill>
                      <a:srgbClr val="F395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Segnaletica dei sentieri </a:t>
                      </a:r>
                      <a:endParaRPr sz="1200" b="0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 anchor="ctr">
                    <a:solidFill>
                      <a:srgbClr val="F395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336.600</a:t>
                      </a:r>
                      <a:endParaRPr/>
                    </a:p>
                  </a:txBody>
                  <a:tcPr marL="91450" marR="91450" marT="45725" marB="45725" anchor="ctr">
                    <a:solidFill>
                      <a:srgbClr val="F395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05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3.3</a:t>
                      </a:r>
                      <a:endParaRPr/>
                    </a:p>
                  </a:txBody>
                  <a:tcPr marL="91450" marR="91450" marT="45725" marB="45725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Sentiero Italia CAI </a:t>
                      </a:r>
                      <a:endParaRPr sz="1200" b="0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 anchor="ctr"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483.000</a:t>
                      </a:r>
                      <a:endParaRPr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 anchor="ctr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505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3.4</a:t>
                      </a:r>
                      <a:endParaRPr/>
                    </a:p>
                  </a:txBody>
                  <a:tcPr marL="91450" marR="91450" marT="45725" marB="45725" anchor="ctr">
                    <a:solidFill>
                      <a:srgbClr val="CBCB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Sicurezza e soccorso alpino </a:t>
                      </a:r>
                      <a:endParaRPr sz="1200" b="0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 anchor="ctr">
                    <a:solidFill>
                      <a:srgbClr val="CBCB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1.824.385</a:t>
                      </a:r>
                      <a:endParaRPr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 anchor="ctr">
                    <a:solidFill>
                      <a:srgbClr val="CBCB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505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3.5</a:t>
                      </a:r>
                      <a:endParaRPr/>
                    </a:p>
                  </a:txBody>
                  <a:tcPr marL="91450" marR="91450" marT="45725" marB="45725" anchor="ctr">
                    <a:solidFill>
                      <a:srgbClr val="F2F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Rete di accoglienza, rifugi alpini e montani </a:t>
                      </a:r>
                      <a:endParaRPr sz="1200" b="0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 anchor="ctr">
                    <a:solidFill>
                      <a:srgbClr val="F2F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300.000</a:t>
                      </a:r>
                      <a:endParaRPr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 anchor="ctr">
                    <a:solidFill>
                      <a:srgbClr val="F2F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05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3.6</a:t>
                      </a:r>
                      <a:endParaRPr/>
                    </a:p>
                  </a:txBody>
                  <a:tcPr marL="91450" marR="91450" marT="45725" marB="45725" anchor="ctr">
                    <a:solidFill>
                      <a:srgbClr val="F1B2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Valorizzazione e promozione in ambito nazionale ed internazionale della conoscenza e della diffusione dell’ambiente montano, dell'offerta di turismo sostenibile e della frequentazione della montagna in sicurezza</a:t>
                      </a:r>
                      <a:endParaRPr sz="1200" b="0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 anchor="ctr">
                    <a:solidFill>
                      <a:srgbClr val="F1B2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1.396.418</a:t>
                      </a:r>
                      <a:endParaRPr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 anchor="ctr">
                    <a:solidFill>
                      <a:srgbClr val="F1B2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50500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3.7</a:t>
                      </a:r>
                      <a:endParaRPr/>
                    </a:p>
                  </a:txBody>
                  <a:tcPr marL="91450" marR="91450" marT="45725" marB="45725" anchor="ctr">
                    <a:solidFill>
                      <a:srgbClr val="C4E5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Efficientamento strutture di supporto all’attuazione del Piano Esecutivo d’Intervento </a:t>
                      </a:r>
                      <a:endParaRPr sz="1200" b="0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 anchor="ctr">
                    <a:solidFill>
                      <a:srgbClr val="C4E5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282.809</a:t>
                      </a:r>
                      <a:endParaRPr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200" b="0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91450" marR="91450" marT="45725" marB="45725" anchor="ctr">
                    <a:solidFill>
                      <a:srgbClr val="C4E5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1" name="Google Shape;171;p11" descr="C:\Users\ALattuada\Desktop\LOGO SFUMAT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58468" y="2412479"/>
            <a:ext cx="4187825" cy="36496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72" name="Google Shape;172;p11" descr="Logo_big_tras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739313" y="180975"/>
            <a:ext cx="728662" cy="596900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11"/>
          <p:cNvSpPr txBox="1"/>
          <p:nvPr/>
        </p:nvSpPr>
        <p:spPr>
          <a:xfrm>
            <a:off x="225425" y="170138"/>
            <a:ext cx="180022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 2022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4" name="Google Shape;174;p11"/>
          <p:cNvSpPr txBox="1"/>
          <p:nvPr/>
        </p:nvSpPr>
        <p:spPr>
          <a:xfrm>
            <a:off x="9955213" y="6980238"/>
            <a:ext cx="4317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11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75" name="Google Shape;175;p11"/>
          <p:cNvGraphicFramePr/>
          <p:nvPr/>
        </p:nvGraphicFramePr>
        <p:xfrm>
          <a:off x="976323" y="1764430"/>
          <a:ext cx="8531050" cy="2316400"/>
        </p:xfrm>
        <a:graphic>
          <a:graphicData uri="http://schemas.openxmlformats.org/drawingml/2006/table">
            <a:tbl>
              <a:tblPr>
                <a:noFill/>
                <a:tableStyleId>{257DACC0-EFB5-41EB-8665-04FCA078D70D}</a:tableStyleId>
              </a:tblPr>
              <a:tblGrid>
                <a:gridCol w="723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23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dk1"/>
                          </a:solidFill>
                        </a:rPr>
                        <a:t>3. 1 - CATASTO NAZIONALE SENTIERI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6DAE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377.244</a:t>
                      </a:r>
                      <a:endParaRPr sz="1200" b="1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76DA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8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Attività catasto nazionale sentieri avvio del caricamento dati</a:t>
                      </a:r>
                      <a:endParaRPr/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146.244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7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Catasto Nazionale Sentieri: acquisizione 2 risorse specialistiche per interfaccia con Rifugi e Sezioni - Ufficio di consulenza tecnica e marketing</a:t>
                      </a:r>
                      <a:endParaRPr/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31.000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7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Catasto Nazionale Sentieri: accelerazione ai fini del completamento  Collaboratori per catasto nazionale sentieri al GR</a:t>
                      </a:r>
                      <a:endParaRPr/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200.000</a:t>
                      </a:r>
                      <a:endParaRPr sz="120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76" name="Google Shape;176;p11"/>
          <p:cNvGraphicFramePr/>
          <p:nvPr/>
        </p:nvGraphicFramePr>
        <p:xfrm>
          <a:off x="976322" y="4420912"/>
          <a:ext cx="8531050" cy="2289275"/>
        </p:xfrm>
        <a:graphic>
          <a:graphicData uri="http://schemas.openxmlformats.org/drawingml/2006/table">
            <a:tbl>
              <a:tblPr>
                <a:noFill/>
                <a:tableStyleId>{257DACC0-EFB5-41EB-8665-04FCA078D70D}</a:tableStyleId>
              </a:tblPr>
              <a:tblGrid>
                <a:gridCol w="723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6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dk1"/>
                          </a:solidFill>
                        </a:rPr>
                        <a:t>3.2  - SEGNALETICA DEI SENTIERI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95F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336.600</a:t>
                      </a:r>
                      <a:endParaRPr sz="1200" b="1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395F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6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Luoghi 3 App di gestione attività manutenzione sentieri - Realizzazione APP destinata ai volontari per la gestione efficace delle attività manutenzione (punti di intervento, aggiornamento attività svolte, etc)</a:t>
                      </a:r>
                      <a:endParaRPr/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i="0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36.600</a:t>
                      </a:r>
                      <a:endParaRPr sz="1200" i="0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44450" marR="444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6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Bando manutenzione sentieri - Bando per assegnazione contributi a Sezioni CAI finalizzati a manutenzione ordinaria e segnaletica dei sentieri</a:t>
                      </a:r>
                      <a:endParaRPr/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i="0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300.000</a:t>
                      </a:r>
                      <a:endParaRPr sz="1200" i="0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44450" marR="444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77" name="Google Shape;177;p11"/>
          <p:cNvGraphicFramePr/>
          <p:nvPr/>
        </p:nvGraphicFramePr>
        <p:xfrm>
          <a:off x="1871419" y="788020"/>
          <a:ext cx="7127875" cy="1036440"/>
        </p:xfrm>
        <a:graphic>
          <a:graphicData uri="http://schemas.openxmlformats.org/drawingml/2006/table">
            <a:tbl>
              <a:tblPr>
                <a:noFill/>
                <a:tableStyleId>{257DACC0-EFB5-41EB-8665-04FCA078D70D}</a:tableStyleId>
              </a:tblPr>
              <a:tblGrid>
                <a:gridCol w="712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5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RISORSE STRAORDINARIE MITUR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14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Convenzione approvata con delibera Presidenziale n.73/2022</a:t>
                      </a:r>
                      <a:endParaRPr/>
                    </a:p>
                  </a:txBody>
                  <a:tcPr marL="91450" marR="91450" marT="45750" marB="457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1400" b="0" i="0" u="sng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50" marB="457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Google Shape;183;p31" descr="C:\Users\ALattuada\Desktop\LOGO SFUMAT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58468" y="2412479"/>
            <a:ext cx="4187825" cy="36496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84" name="Google Shape;184;p31" descr="Logo_big_tras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739313" y="180975"/>
            <a:ext cx="728662" cy="5969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31"/>
          <p:cNvSpPr txBox="1"/>
          <p:nvPr/>
        </p:nvSpPr>
        <p:spPr>
          <a:xfrm>
            <a:off x="225425" y="170138"/>
            <a:ext cx="180022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 2022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6" name="Google Shape;186;p31"/>
          <p:cNvSpPr txBox="1"/>
          <p:nvPr/>
        </p:nvSpPr>
        <p:spPr>
          <a:xfrm>
            <a:off x="9955213" y="6980238"/>
            <a:ext cx="4317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87" name="Google Shape;187;p31"/>
          <p:cNvGraphicFramePr/>
          <p:nvPr/>
        </p:nvGraphicFramePr>
        <p:xfrm>
          <a:off x="1125537" y="2470246"/>
          <a:ext cx="8531050" cy="2289275"/>
        </p:xfrm>
        <a:graphic>
          <a:graphicData uri="http://schemas.openxmlformats.org/drawingml/2006/table">
            <a:tbl>
              <a:tblPr>
                <a:noFill/>
                <a:tableStyleId>{257DACC0-EFB5-41EB-8665-04FCA078D70D}</a:tableStyleId>
              </a:tblPr>
              <a:tblGrid>
                <a:gridCol w="72341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765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dk1"/>
                          </a:solidFill>
                        </a:rPr>
                        <a:t>3.3  - SENTIERO ITALIA CAI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483.000</a:t>
                      </a:r>
                      <a:endParaRPr sz="1200" b="1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76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Bando manutenzione SICAI - Bando per assegnazione contributi a Sezioni CAI destinato alla manutenzione ordinaria/straordinaria e segnaletica del Sentiero Italia CAI</a:t>
                      </a:r>
                      <a:endParaRPr/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i="0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300.000</a:t>
                      </a:r>
                      <a:endParaRPr sz="1200" i="0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44450" marR="444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6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Promozione del Sentiero Italia CAI su RAI 1 - Promozione del SICAI nella trasmissione Linea Verde Sentieri su Rai 1, condotto da Lino Zani e Margherita Granbassi </a:t>
                      </a:r>
                      <a:endParaRPr/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i="0" u="none" strike="noStrike" cap="none"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183.000</a:t>
                      </a:r>
                      <a:endParaRPr sz="1200" i="0" u="none" strike="noStrike" cap="none">
                        <a:latin typeface="Verdana"/>
                        <a:ea typeface="Verdana"/>
                        <a:cs typeface="Verdana"/>
                        <a:sym typeface="Verdana"/>
                      </a:endParaRPr>
                    </a:p>
                  </a:txBody>
                  <a:tcPr marL="44450" marR="444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88" name="Google Shape;188;p31"/>
          <p:cNvGraphicFramePr/>
          <p:nvPr/>
        </p:nvGraphicFramePr>
        <p:xfrm>
          <a:off x="1700597" y="1251247"/>
          <a:ext cx="7127875" cy="1036440"/>
        </p:xfrm>
        <a:graphic>
          <a:graphicData uri="http://schemas.openxmlformats.org/drawingml/2006/table">
            <a:tbl>
              <a:tblPr>
                <a:noFill/>
                <a:tableStyleId>{257DACC0-EFB5-41EB-8665-04FCA078D70D}</a:tableStyleId>
              </a:tblPr>
              <a:tblGrid>
                <a:gridCol w="712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5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RISORSE STRAORDINARIE MITUR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14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Convenzione approvata con delibera Presidenziale n.73/2022</a:t>
                      </a:r>
                      <a:endParaRPr/>
                    </a:p>
                  </a:txBody>
                  <a:tcPr marL="91450" marR="91450" marT="45750" marB="457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1400" b="0" i="0" u="sng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50" marB="457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" name="Google Shape;194;p32" descr="C:\Users\ALattuada\Desktop\LOGO SFUMAT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58468" y="2412479"/>
            <a:ext cx="4187825" cy="3649663"/>
          </a:xfrm>
          <a:prstGeom prst="rect">
            <a:avLst/>
          </a:prstGeom>
          <a:noFill/>
          <a:ln>
            <a:noFill/>
          </a:ln>
        </p:spPr>
      </p:pic>
      <p:pic>
        <p:nvPicPr>
          <p:cNvPr id="195" name="Google Shape;195;p32" descr="Logo_big_tras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739313" y="180975"/>
            <a:ext cx="728662" cy="596900"/>
          </a:xfrm>
          <a:prstGeom prst="rect">
            <a:avLst/>
          </a:prstGeom>
          <a:noFill/>
          <a:ln>
            <a:noFill/>
          </a:ln>
        </p:spPr>
      </p:pic>
      <p:sp>
        <p:nvSpPr>
          <p:cNvPr id="196" name="Google Shape;196;p32"/>
          <p:cNvSpPr txBox="1"/>
          <p:nvPr/>
        </p:nvSpPr>
        <p:spPr>
          <a:xfrm>
            <a:off x="225425" y="170138"/>
            <a:ext cx="180022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 2022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97" name="Google Shape;197;p32"/>
          <p:cNvSpPr txBox="1"/>
          <p:nvPr/>
        </p:nvSpPr>
        <p:spPr>
          <a:xfrm>
            <a:off x="10252125" y="7118688"/>
            <a:ext cx="4317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98" name="Google Shape;198;p32"/>
          <p:cNvGraphicFramePr/>
          <p:nvPr/>
        </p:nvGraphicFramePr>
        <p:xfrm>
          <a:off x="316550" y="1455776"/>
          <a:ext cx="9787100" cy="5737625"/>
        </p:xfrm>
        <a:graphic>
          <a:graphicData uri="http://schemas.openxmlformats.org/drawingml/2006/table">
            <a:tbl>
              <a:tblPr>
                <a:noFill/>
                <a:tableStyleId>{257DACC0-EFB5-41EB-8665-04FCA078D70D}</a:tableStyleId>
              </a:tblPr>
              <a:tblGrid>
                <a:gridCol w="8299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7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01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dk1"/>
                          </a:solidFill>
                        </a:rPr>
                        <a:t>3.4  - SICUREZZA E SOCCORSO ALPINO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E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1.824.385</a:t>
                      </a:r>
                      <a:endParaRPr sz="1200" b="1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BCB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9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Avvio della fruibilità gratuita del servizio “GEORESQ” a tutti i frequentatori della montagna - attività affidata tramite convenzione al Corpo Nazionale Soccorso Alpino e Speleologico (CNSAS - sezione nazionale del CAI)  </a:t>
                      </a:r>
                      <a:endParaRPr/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D0D0D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475.000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30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Fornitura del servizio "GEORESQ" per ogni annualità successiva</a:t>
                      </a:r>
                      <a:endParaRPr/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D0D0D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302.000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0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Bando titolati - Bando per sostegno alla formazione dei titolati e qualificati del CAI (titolati - qualificati: soci abilitati a seguito di specifica formazione a ricoprire mansioni didattiche e di accompagnamento durante le attività sezionali a favore di soci e non soci) </a:t>
                      </a:r>
                      <a:endParaRPr/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D0D0D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200.000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4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Defibrillatori rifugi - Bando per la dotazione di defibrillatori nei rifugi CAI </a:t>
                      </a:r>
                      <a:endParaRPr/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D0D0D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100.000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0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Bando formazione BLSD titolati: Bando per il sostegno alla partecipazione corsi di primo soccorso, con impiego dei defibrillatori</a:t>
                      </a:r>
                      <a:endParaRPr/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D0D0D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200.000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67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Accordo con politecnico Milano - progetto pilota - Capanna Osservatorio Regina Margherita - analisi di stabilità e monitoraggio dell'ammasso roccioso e definizione di linee guida per la riqualificazione tecnologica-funzionale e la sostenibilità dell'edificio </a:t>
                      </a:r>
                      <a:endParaRPr/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D0D0D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376.778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0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Accordo con Università di Torino dipartimento scienza della terra per studio ghiacciai</a:t>
                      </a:r>
                      <a:endParaRPr/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D0D0D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100.000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80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Formazione e sicurezza in caso di valanghe - video formativi per la sicurezza degli escursionisti in ambienti innevati.</a:t>
                      </a:r>
                      <a:endParaRPr/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D0D0D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30.500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80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Forniture campi addestramento al soccorso in caso di valanga </a:t>
                      </a:r>
                      <a:endParaRPr/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D0D0D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40.107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graphicFrame>
        <p:nvGraphicFramePr>
          <p:cNvPr id="199" name="Google Shape;199;p32"/>
          <p:cNvGraphicFramePr/>
          <p:nvPr/>
        </p:nvGraphicFramePr>
        <p:xfrm>
          <a:off x="1646159" y="598606"/>
          <a:ext cx="7127875" cy="1036440"/>
        </p:xfrm>
        <a:graphic>
          <a:graphicData uri="http://schemas.openxmlformats.org/drawingml/2006/table">
            <a:tbl>
              <a:tblPr>
                <a:noFill/>
                <a:tableStyleId>{257DACC0-EFB5-41EB-8665-04FCA078D70D}</a:tableStyleId>
              </a:tblPr>
              <a:tblGrid>
                <a:gridCol w="712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5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RISORSE STRAORDINARIE MITUR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14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Convenzione approvata con delibera Presidenziale n.73/2022</a:t>
                      </a:r>
                      <a:endParaRPr/>
                    </a:p>
                  </a:txBody>
                  <a:tcPr marL="91450" marR="91450" marT="45750" marB="457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1400" b="0" i="0" u="sng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50" marB="457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" name="Google Shape;205;p33" descr="C:\Users\ALattuada\Desktop\LOGO SFUMAT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48420" y="2382333"/>
            <a:ext cx="4187825" cy="36496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33" descr="Logo_big_tras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739313" y="180975"/>
            <a:ext cx="728662" cy="596900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33"/>
          <p:cNvSpPr txBox="1"/>
          <p:nvPr/>
        </p:nvSpPr>
        <p:spPr>
          <a:xfrm>
            <a:off x="225425" y="170138"/>
            <a:ext cx="180022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 2022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8" name="Google Shape;208;p33"/>
          <p:cNvSpPr txBox="1"/>
          <p:nvPr/>
        </p:nvSpPr>
        <p:spPr>
          <a:xfrm>
            <a:off x="10252125" y="7118688"/>
            <a:ext cx="4317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09" name="Google Shape;209;p33"/>
          <p:cNvGraphicFramePr/>
          <p:nvPr/>
        </p:nvGraphicFramePr>
        <p:xfrm>
          <a:off x="547663" y="2698053"/>
          <a:ext cx="9787100" cy="1509100"/>
        </p:xfrm>
        <a:graphic>
          <a:graphicData uri="http://schemas.openxmlformats.org/drawingml/2006/table">
            <a:tbl>
              <a:tblPr>
                <a:noFill/>
                <a:tableStyleId>{257DACC0-EFB5-41EB-8665-04FCA078D70D}</a:tableStyleId>
              </a:tblPr>
              <a:tblGrid>
                <a:gridCol w="8299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7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001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3.5  - RETE DI ACCOGLIENZA , RIFUGI ALPINI E MONTANI</a:t>
                      </a:r>
                      <a:endParaRPr sz="1200" b="1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6E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300.000</a:t>
                      </a:r>
                      <a:endParaRPr sz="1200" b="1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2F26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89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Bando emergenza acqua rifugi - Assegnazione contributi alle sezioni CAI per interventi finalizzati all'approvvigionamento idrico e al contenimento del consumo idrico nei rifugi </a:t>
                      </a:r>
                      <a:endParaRPr/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D0D0D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300.000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210" name="Google Shape;210;p33"/>
          <p:cNvGraphicFramePr/>
          <p:nvPr/>
        </p:nvGraphicFramePr>
        <p:xfrm>
          <a:off x="1778394" y="1219744"/>
          <a:ext cx="7127875" cy="1036440"/>
        </p:xfrm>
        <a:graphic>
          <a:graphicData uri="http://schemas.openxmlformats.org/drawingml/2006/table">
            <a:tbl>
              <a:tblPr>
                <a:noFill/>
                <a:tableStyleId>{257DACC0-EFB5-41EB-8665-04FCA078D70D}</a:tableStyleId>
              </a:tblPr>
              <a:tblGrid>
                <a:gridCol w="712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5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RISORSE STRAORDINARIE MITUR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14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Convenzione approvata con delibera Presidenziale n.73/2022</a:t>
                      </a:r>
                      <a:endParaRPr/>
                    </a:p>
                  </a:txBody>
                  <a:tcPr marL="91450" marR="91450" marT="45750" marB="457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1400" b="0" i="0" u="sng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50" marB="457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6" name="Google Shape;216;p34" descr="C:\Users\ALattuada\Desktop\LOGO SFUMAT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48420" y="2382333"/>
            <a:ext cx="4187825" cy="36496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17" name="Google Shape;217;p34" descr="Logo_big_tras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739313" y="180975"/>
            <a:ext cx="728662" cy="596900"/>
          </a:xfrm>
          <a:prstGeom prst="rect">
            <a:avLst/>
          </a:prstGeom>
          <a:noFill/>
          <a:ln>
            <a:noFill/>
          </a:ln>
        </p:spPr>
      </p:pic>
      <p:sp>
        <p:nvSpPr>
          <p:cNvPr id="218" name="Google Shape;218;p34"/>
          <p:cNvSpPr txBox="1"/>
          <p:nvPr/>
        </p:nvSpPr>
        <p:spPr>
          <a:xfrm>
            <a:off x="225425" y="170138"/>
            <a:ext cx="180022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 2022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19" name="Google Shape;219;p34"/>
          <p:cNvSpPr txBox="1"/>
          <p:nvPr/>
        </p:nvSpPr>
        <p:spPr>
          <a:xfrm>
            <a:off x="10252125" y="7118688"/>
            <a:ext cx="4317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20" name="Google Shape;220;p34"/>
          <p:cNvGraphicFramePr/>
          <p:nvPr/>
        </p:nvGraphicFramePr>
        <p:xfrm>
          <a:off x="448785" y="1433143"/>
          <a:ext cx="9787100" cy="5773785"/>
        </p:xfrm>
        <a:graphic>
          <a:graphicData uri="http://schemas.openxmlformats.org/drawingml/2006/table">
            <a:tbl>
              <a:tblPr>
                <a:noFill/>
                <a:tableStyleId>{257DACC0-EFB5-41EB-8665-04FCA078D70D}</a:tableStyleId>
              </a:tblPr>
              <a:tblGrid>
                <a:gridCol w="8299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7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3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dk1"/>
                          </a:solidFill>
                        </a:rPr>
                        <a:t>3.6  - VALORIZZAZIONE E PROMOZIONE IN AMBITO NAZIONALE E INTERNAZIONALE DELLA CONOSCENZA…….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A98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1.396.418</a:t>
                      </a:r>
                      <a:endParaRPr sz="1200" b="1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EFA98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Promozione della montagna tramite partecipazione del CAI nella trasmissione Linea Bianca su Rai 1</a:t>
                      </a:r>
                      <a:endParaRPr/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D0D0D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  62.220 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Produzione video racconti dedicati alla montagna nella stagione invernale per il format Tv ICARUS ULTRA diffuso da Sky Italia</a:t>
                      </a:r>
                      <a:endParaRPr/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D0D0D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  36.600 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InQuota.tv: piattaforma televisiva per la presentazione dei migliori film sulla montagna in collaborazione con il Trento Film Festival.</a:t>
                      </a:r>
                      <a:endParaRPr/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D0D0D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  39.650 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e-learning: sviluppo di una piattaforma finalizzata all'attività di formazione e aggiornamento a disposizione di soci e non soci</a:t>
                      </a:r>
                      <a:endParaRPr/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D0D0D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  17.080 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0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Academy CAI: progetto scuola per selezionare e formare i migliori giovani alpinisti condotto da alcuni dei migliori nazionali </a:t>
                      </a:r>
                      <a:endParaRPr/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D0D0D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421.218 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09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Turismo scolastico: progetto di integrazione dell'offerta formativa/educazione civica finalizzato all'educazione ambientale con uscite in ambiente</a:t>
                      </a:r>
                      <a:endParaRPr/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D0D0D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  50.000 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0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Camp giovani soci CAI - organizzazione e gestione workshop di più giorni indirizzato ai giovani soci CAI per riflettere insieme ed elaborare proposte sulla valorizzazione e promozione della montagna dal punto di vista dei giovani</a:t>
                      </a:r>
                      <a:endParaRPr/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D0D0D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  30.000 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9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Bando attività giovani - sostegno delle sezione per attività di inclusione giovanile mediante la frequentazione dell'ambiente montano</a:t>
                      </a:r>
                      <a:endParaRPr/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D0D0D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200.000 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70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Bando Montagnaterapia - a sostegno delle attività di inclusione e accesso alla montagna da parte di persone fragili</a:t>
                      </a:r>
                      <a:endParaRPr/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D0D0D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  60.000 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9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Falesie CSNASA/GR - contributo rivolto ai Gruppi regionali del CAI per la realizzazione,  certificazione e valorizzazione turistica delle falesie di arrampicata</a:t>
                      </a:r>
                      <a:endParaRPr/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D0D0D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420.000 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9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Progetti di monitoraggio ambientale sul territorio nazionale, coordinati dal Comitato Scientifico Centrale</a:t>
                      </a:r>
                      <a:endParaRPr/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D0D0D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  39.650 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409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Contributo alla Sezione CAI di Torino per valorizzazione e promozione del Museo Montagna</a:t>
                      </a:r>
                      <a:endParaRPr/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D0D0D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   20.000 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  <p:graphicFrame>
        <p:nvGraphicFramePr>
          <p:cNvPr id="221" name="Google Shape;221;p34"/>
          <p:cNvGraphicFramePr/>
          <p:nvPr/>
        </p:nvGraphicFramePr>
        <p:xfrm>
          <a:off x="1778394" y="500039"/>
          <a:ext cx="7127875" cy="1036440"/>
        </p:xfrm>
        <a:graphic>
          <a:graphicData uri="http://schemas.openxmlformats.org/drawingml/2006/table">
            <a:tbl>
              <a:tblPr>
                <a:noFill/>
                <a:tableStyleId>{257DACC0-EFB5-41EB-8665-04FCA078D70D}</a:tableStyleId>
              </a:tblPr>
              <a:tblGrid>
                <a:gridCol w="712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5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RISORSE STRAORDINARIE MITUR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14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Convenzione approvata con delibera Presidenziale n.73/2022</a:t>
                      </a:r>
                      <a:endParaRPr/>
                    </a:p>
                  </a:txBody>
                  <a:tcPr marL="91450" marR="91450" marT="45750" marB="457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1400" b="0" i="0" u="sng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50" marB="457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" name="Google Shape;227;p35" descr="C:\Users\ALattuada\Desktop\LOGO SFUMAT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48420" y="2382333"/>
            <a:ext cx="4187825" cy="36496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28" name="Google Shape;228;p35" descr="Logo_big_tras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739313" y="180975"/>
            <a:ext cx="728662" cy="596900"/>
          </a:xfrm>
          <a:prstGeom prst="rect">
            <a:avLst/>
          </a:prstGeom>
          <a:noFill/>
          <a:ln>
            <a:noFill/>
          </a:ln>
        </p:spPr>
      </p:pic>
      <p:sp>
        <p:nvSpPr>
          <p:cNvPr id="229" name="Google Shape;229;p35"/>
          <p:cNvSpPr txBox="1"/>
          <p:nvPr/>
        </p:nvSpPr>
        <p:spPr>
          <a:xfrm>
            <a:off x="225425" y="170138"/>
            <a:ext cx="180022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 2022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30" name="Google Shape;230;p35"/>
          <p:cNvSpPr txBox="1"/>
          <p:nvPr/>
        </p:nvSpPr>
        <p:spPr>
          <a:xfrm>
            <a:off x="10252125" y="7118688"/>
            <a:ext cx="431700" cy="27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16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31" name="Google Shape;231;p35"/>
          <p:cNvGraphicFramePr/>
          <p:nvPr/>
        </p:nvGraphicFramePr>
        <p:xfrm>
          <a:off x="465031" y="2153522"/>
          <a:ext cx="9787100" cy="2344010"/>
        </p:xfrm>
        <a:graphic>
          <a:graphicData uri="http://schemas.openxmlformats.org/drawingml/2006/table">
            <a:tbl>
              <a:tblPr>
                <a:noFill/>
                <a:tableStyleId>{257DACC0-EFB5-41EB-8665-04FCA078D70D}</a:tableStyleId>
              </a:tblPr>
              <a:tblGrid>
                <a:gridCol w="82992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87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36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dk1"/>
                          </a:solidFill>
                        </a:rPr>
                        <a:t>3.7  - EFFICIENTAMENTO STRUTTURE DI SUPPORTO ALL’ATTUAZIONE DEL PEI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4E59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latin typeface="Arial"/>
                          <a:ea typeface="Arial"/>
                          <a:cs typeface="Arial"/>
                          <a:sym typeface="Arial"/>
                        </a:rPr>
                        <a:t>282.809</a:t>
                      </a:r>
                      <a:endParaRPr sz="1200" b="1" i="0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44450" marR="4445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4E59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15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Potenziamento risorse interne e strutture ai fini del migliore espletamento delle attività di attuazione e successiva rendicontazione dei progetti speciali legati al protocollo sottoscritto con il Ministero del Turismo </a:t>
                      </a:r>
                      <a:endParaRPr/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D0D0D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78.498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9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Bando ripresa attività sezionali: contributi rivolti alle sezioni finalizzati alla ripresa delle attività attraverso l'implementazione dei supporti tecnologici e informatici</a:t>
                      </a:r>
                      <a:endParaRPr/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D0D0D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117.081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0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Transizione digitale - supporto informatico alla realizzazione dei progetti previsti nel Piano Esecutivo di Intervento</a:t>
                      </a:r>
                      <a:endParaRPr/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D0D0D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39.040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94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Progetto realizzazione bilancio sociale CAI</a:t>
                      </a:r>
                      <a:endParaRPr/>
                    </a:p>
                  </a:txBody>
                  <a:tcPr marL="0" marR="0" marT="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D0D0D"/>
                          </a:solidFill>
                          <a:latin typeface="Verdana"/>
                          <a:ea typeface="Verdana"/>
                          <a:cs typeface="Verdana"/>
                          <a:sym typeface="Verdana"/>
                        </a:rPr>
                        <a:t>48.190</a:t>
                      </a:r>
                      <a:endParaRPr/>
                    </a:p>
                  </a:txBody>
                  <a:tcPr marL="0" marR="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32" name="Google Shape;232;p35"/>
          <p:cNvGraphicFramePr/>
          <p:nvPr/>
        </p:nvGraphicFramePr>
        <p:xfrm>
          <a:off x="1891515" y="1117082"/>
          <a:ext cx="7127875" cy="1036440"/>
        </p:xfrm>
        <a:graphic>
          <a:graphicData uri="http://schemas.openxmlformats.org/drawingml/2006/table">
            <a:tbl>
              <a:tblPr>
                <a:noFill/>
                <a:tableStyleId>{257DACC0-EFB5-41EB-8665-04FCA078D70D}</a:tableStyleId>
              </a:tblPr>
              <a:tblGrid>
                <a:gridCol w="712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955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RISORSE STRAORDINARIE MITUR</a:t>
                      </a:r>
                      <a:endParaRPr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14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Convenzione approvata con delibera Presidenziale n.73/2022</a:t>
                      </a:r>
                      <a:endParaRPr/>
                    </a:p>
                  </a:txBody>
                  <a:tcPr marL="91450" marR="91450" marT="45750" marB="457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1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1400" b="0" i="0" u="sng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50" marB="457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15"/>
          <p:cNvSpPr/>
          <p:nvPr/>
        </p:nvSpPr>
        <p:spPr>
          <a:xfrm>
            <a:off x="375228" y="2144291"/>
            <a:ext cx="9719685" cy="16561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endParaRPr sz="16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239" name="Google Shape;239;p15" descr="C:\Users\ALattuada\Desktop\LOGO SFUMAT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</p:spPr>
      </p:pic>
      <p:pic>
        <p:nvPicPr>
          <p:cNvPr id="240" name="Google Shape;240;p15" descr="Logo_big_bianco_tras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241" name="Google Shape;241;p15"/>
          <p:cNvSpPr/>
          <p:nvPr/>
        </p:nvSpPr>
        <p:spPr>
          <a:xfrm>
            <a:off x="1782763" y="187325"/>
            <a:ext cx="7127875" cy="27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00" tIns="45700" rIns="91400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COSTI DELLA  PRODUZIONE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Costi per servizi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42" name="Google Shape;242;p15"/>
          <p:cNvGraphicFramePr/>
          <p:nvPr/>
        </p:nvGraphicFramePr>
        <p:xfrm>
          <a:off x="306388" y="891043"/>
          <a:ext cx="9716800" cy="6123125"/>
        </p:xfrm>
        <a:graphic>
          <a:graphicData uri="http://schemas.openxmlformats.org/drawingml/2006/table">
            <a:tbl>
              <a:tblPr>
                <a:noFill/>
                <a:tableStyleId>{257DACC0-EFB5-41EB-8665-04FCA078D70D}</a:tableStyleId>
              </a:tblPr>
              <a:tblGrid>
                <a:gridCol w="31091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488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136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3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816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981075">
                <a:tc rowSpan="2"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Assicurazioni – Principali polizze </a:t>
                      </a:r>
                      <a:endParaRPr sz="1400" u="none" strike="noStrike" cap="none"/>
                    </a:p>
                  </a:txBody>
                  <a:tcPr marL="54000" marR="54000" marT="54000" marB="54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economico 2022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188/2021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Variazione al Budget economico 2022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63/2022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dk1"/>
                          </a:solidFill>
                        </a:rPr>
                        <a:t>Variazione al Budget  economico 2022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202/2022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Proiezione al 31.12.2022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142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290.000 soci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290.000 soci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315.000 soci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326.251 soci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soccorso alpino soci</a:t>
                      </a:r>
                      <a:endParaRPr sz="1200" u="none" strike="noStrike" cap="none"/>
                    </a:p>
                  </a:txBody>
                  <a:tcPr marL="54000" marR="54000" marT="54000" marB="54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391.500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391.500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425.250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440.439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RC sezioni</a:t>
                      </a:r>
                      <a:endParaRPr sz="1200" u="none" strike="noStrike" cap="none"/>
                    </a:p>
                  </a:txBody>
                  <a:tcPr marL="54000" marR="54000" marT="54000" marB="54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435.000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435.000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472.500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489.577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tutela legale sezioni e sede</a:t>
                      </a:r>
                      <a:endParaRPr sz="1200" u="none" strike="noStrike" cap="none"/>
                    </a:p>
                  </a:txBody>
                  <a:tcPr marL="54000" marR="54000" marT="54000" marB="54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40.310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40.310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44.100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45.675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assicurazioni infortuni/RC istruttori</a:t>
                      </a:r>
                      <a:endParaRPr sz="1200" u="none" strike="noStrike" cap="none"/>
                    </a:p>
                  </a:txBody>
                  <a:tcPr marL="54000" marR="54000" marT="54000" marB="54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1.251.265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1.251.265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1.163.423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1.195.417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assicurazione infortuni soci</a:t>
                      </a:r>
                      <a:endParaRPr sz="1200" u="none" strike="noStrike" cap="none"/>
                    </a:p>
                  </a:txBody>
                  <a:tcPr marL="54000" marR="54000" marT="54000" marB="54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667.000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667.000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724.500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881.813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spedizioni Extra Europee</a:t>
                      </a:r>
                      <a:endParaRPr sz="1200" u="none" strike="noStrike" cap="none"/>
                    </a:p>
                  </a:txBody>
                  <a:tcPr marL="54000" marR="54000" marT="54000" marB="54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43.500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43.500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43.500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43.500</a:t>
                      </a:r>
                      <a:endParaRPr sz="14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assicurazione volontari CNSAS</a:t>
                      </a:r>
                      <a:endParaRPr sz="1200" u="none" strike="noStrike" cap="none"/>
                    </a:p>
                  </a:txBody>
                  <a:tcPr marL="54000" marR="54000" marT="54000" marB="54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1.683.666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1.683.666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1.683.666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1.683.666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assicurazione RC ministero</a:t>
                      </a:r>
                      <a:endParaRPr sz="1200" u="none" strike="noStrike" cap="none"/>
                    </a:p>
                  </a:txBody>
                  <a:tcPr marL="54000" marR="54000" marT="54000" marB="54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760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760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760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760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rc dipendenti</a:t>
                      </a:r>
                      <a:endParaRPr sz="1200" u="none" strike="noStrike" cap="none"/>
                    </a:p>
                  </a:txBody>
                  <a:tcPr marL="54000" marR="54000" marT="54000" marB="54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29.744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29.744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29.744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29.744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assicurazioni Sede centrale KASKO</a:t>
                      </a:r>
                      <a:endParaRPr sz="1200" u="none" strike="noStrike" cap="none"/>
                    </a:p>
                  </a:txBody>
                  <a:tcPr marL="54000" marR="54000" marT="54000" marB="54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6.810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6.810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6.810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9.510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assicurazioni proprietà CAI</a:t>
                      </a:r>
                      <a:endParaRPr sz="1200" u="none" strike="noStrike" cap="none"/>
                    </a:p>
                  </a:txBody>
                  <a:tcPr marL="54000" marR="54000" marT="54000" marB="54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15.314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15.314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15.314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15.314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assicurazioni RC patrimoniale CAI</a:t>
                      </a:r>
                      <a:endParaRPr sz="1200" u="none" strike="noStrike" cap="none"/>
                    </a:p>
                  </a:txBody>
                  <a:tcPr marL="54000" marR="54000" marT="54000" marB="54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6.656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6.656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6.656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6.656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assicurazioni infortuni MontagnaTerapia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000" marR="54000" marT="54000" marB="54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4.000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4.000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4.000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17.280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Copertura per ETS – diaria da malattia</a:t>
                      </a:r>
                      <a:endParaRPr sz="1200" u="none" strike="noStrike" cap="none"/>
                    </a:p>
                  </a:txBody>
                  <a:tcPr marL="54000" marR="54000" marT="54000" marB="54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5.000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5.000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5.000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5.000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3213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All risks e trasporto palestre</a:t>
                      </a:r>
                      <a:endParaRPr sz="1200" u="none" strike="noStrike" cap="none"/>
                    </a:p>
                  </a:txBody>
                  <a:tcPr marL="54000" marR="54000" marT="54000" marB="540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6.015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6.015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6.015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6.015</a:t>
                      </a:r>
                      <a:endParaRPr sz="1200" u="none" strike="noStrike" cap="none"/>
                    </a:p>
                  </a:txBody>
                  <a:tcPr marL="54000" marR="90000" marT="54000" marB="5400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  <p:sp>
        <p:nvSpPr>
          <p:cNvPr id="243" name="Google Shape;243;p15"/>
          <p:cNvSpPr txBox="1"/>
          <p:nvPr/>
        </p:nvSpPr>
        <p:spPr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 2022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44" name="Google Shape;244;p15"/>
          <p:cNvSpPr txBox="1"/>
          <p:nvPr/>
        </p:nvSpPr>
        <p:spPr>
          <a:xfrm>
            <a:off x="10094913" y="6948488"/>
            <a:ext cx="431800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17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pSp>
        <p:nvGrpSpPr>
          <p:cNvPr id="245" name="Google Shape;245;p15"/>
          <p:cNvGrpSpPr/>
          <p:nvPr/>
        </p:nvGrpSpPr>
        <p:grpSpPr>
          <a:xfrm>
            <a:off x="7235473" y="4193381"/>
            <a:ext cx="2368494" cy="929134"/>
            <a:chOff x="7567069" y="4543678"/>
            <a:chExt cx="2368494" cy="1381108"/>
          </a:xfrm>
        </p:grpSpPr>
        <p:sp>
          <p:nvSpPr>
            <p:cNvPr id="246" name="Google Shape;246;p15"/>
            <p:cNvSpPr/>
            <p:nvPr/>
          </p:nvSpPr>
          <p:spPr>
            <a:xfrm>
              <a:off x="7569989" y="4543678"/>
              <a:ext cx="2365574" cy="1381108"/>
            </a:xfrm>
            <a:prstGeom prst="wedgeRoundRectCallout">
              <a:avLst>
                <a:gd name="adj1" fmla="val 24407"/>
                <a:gd name="adj2" fmla="val -109319"/>
                <a:gd name="adj3" fmla="val 16667"/>
              </a:avLst>
            </a:prstGeom>
            <a:solidFill>
              <a:srgbClr val="9DD2D6"/>
            </a:solidFill>
            <a:ln w="9525" cap="flat" cmpd="sng">
              <a:solidFill>
                <a:schemeClr val="accent1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l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600"/>
                <a:buFont typeface="Arial"/>
                <a:buNone/>
              </a:pPr>
              <a:endPara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7" name="Google Shape;247;p15"/>
            <p:cNvSpPr txBox="1"/>
            <p:nvPr/>
          </p:nvSpPr>
          <p:spPr>
            <a:xfrm>
              <a:off x="7567069" y="4638814"/>
              <a:ext cx="2365574" cy="960676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it-IT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di cui € 601.938</a:t>
              </a:r>
              <a:endParaRPr sz="1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it-IT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saranno attinti direttamente dal</a:t>
              </a:r>
              <a:endPara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>
                  <a:srgbClr val="000000"/>
                </a:buClr>
                <a:buSzPts val="1200"/>
                <a:buFont typeface="Arial"/>
                <a:buNone/>
              </a:pPr>
              <a:r>
                <a:rPr lang="it-IT" sz="1200" b="0" i="0" u="none" strike="noStrike" cap="none">
                  <a:solidFill>
                    <a:schemeClr val="dk1"/>
                  </a:solidFill>
                  <a:latin typeface="Arial"/>
                  <a:ea typeface="Arial"/>
                  <a:cs typeface="Arial"/>
                  <a:sym typeface="Arial"/>
                </a:rPr>
                <a:t>Fondo Rischi assicurativi</a:t>
              </a:r>
              <a:endPara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52" name="Google Shape;252;p16"/>
          <p:cNvGraphicFramePr/>
          <p:nvPr/>
        </p:nvGraphicFramePr>
        <p:xfrm>
          <a:off x="348527" y="765200"/>
          <a:ext cx="9923300" cy="6608875"/>
        </p:xfrm>
        <a:graphic>
          <a:graphicData uri="http://schemas.openxmlformats.org/drawingml/2006/table">
            <a:tbl>
              <a:tblPr>
                <a:noFill/>
                <a:tableStyleId>{257DACC0-EFB5-41EB-8665-04FCA078D70D}</a:tableStyleId>
              </a:tblPr>
              <a:tblGrid>
                <a:gridCol w="3327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22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741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246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74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036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QUOTE ADESIONI ENTI/ASSOCIAZIONI</a:t>
                      </a:r>
                      <a:endParaRPr sz="1400" u="none" strike="noStrike" cap="none"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previsionale economico 2022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188/2021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previsionale economico 2022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63/2022</a:t>
                      </a:r>
                      <a:endParaRPr sz="11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dk1"/>
                          </a:solidFill>
                        </a:rPr>
                        <a:t>Budget previsionale economico 2022</a:t>
                      </a:r>
                      <a:endParaRPr sz="12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202/2022</a:t>
                      </a:r>
                      <a:endParaRPr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Proiezione al 31.12.2022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96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EUMA</a:t>
                      </a:r>
                      <a:endParaRPr sz="1400" u="none" strike="noStrike" cap="none"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3.230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3.230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4.750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4.750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CLUB ARC ALPIN</a:t>
                      </a:r>
                      <a:endParaRPr sz="1400" u="none" strike="noStrike" cap="none"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10.200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10.200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8.320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8.320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CIPRA ITALIA</a:t>
                      </a:r>
                      <a:endParaRPr sz="1400" u="none" strike="noStrike" cap="none"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3.500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3.500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3.500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3.500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FEDERPARCHI</a:t>
                      </a:r>
                      <a:endParaRPr sz="1400" u="none" strike="noStrike" cap="none"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700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700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ASVIS</a:t>
                      </a:r>
                      <a:endParaRPr sz="1400" u="none" strike="noStrike" cap="none"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500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500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FONDAZIONE DOLOMITI UNESCO</a:t>
                      </a:r>
                      <a:endParaRPr sz="1400" u="none" strike="noStrike" cap="none"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ENTE ITALIANO DI NORMAZIONE (UNI)</a:t>
                      </a:r>
                      <a:endParaRPr sz="1400" u="none" strike="noStrike" cap="none"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752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752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752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752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CISA IKAR</a:t>
                      </a:r>
                      <a:endParaRPr sz="1400" u="none" strike="noStrike" cap="none"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        500 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        500 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        500 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               500 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82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SOCIETA’ MEDICINA DI MONTAGNA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RETE MONTAGNA</a:t>
                      </a:r>
                      <a:endParaRPr sz="1400" u="none" strike="noStrike" cap="none"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 MONT BLANC</a:t>
                      </a:r>
                      <a:endParaRPr sz="1400" u="none" strike="noStrike" cap="none"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878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CONSORZIO PER IL SISTEMA INFORMATIVO PIEMONTE</a:t>
                      </a:r>
                      <a:endParaRPr sz="1400" u="none" strike="noStrike" cap="none"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1.098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1.098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1.098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1.098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CONTRIBUTI</a:t>
                      </a:r>
                      <a:endParaRPr sz="1400" u="none" strike="noStrike" cap="none"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AGAI </a:t>
                      </a:r>
                      <a:endParaRPr sz="1400" u="none" strike="noStrike" cap="none"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36.200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36.200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36.200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36.200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CAAI</a:t>
                      </a:r>
                      <a:endParaRPr sz="1400" u="none" strike="noStrike" cap="none"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25.000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74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FESTIVAL DI TRENTO</a:t>
                      </a:r>
                      <a:endParaRPr sz="1400" u="none" strike="noStrike" cap="none"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100.000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100.000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791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MUSEO NAZ.MONTAGNA "DUCA DEGLI ABRUZZI"</a:t>
                      </a:r>
                      <a:endParaRPr sz="1400" u="none" strike="noStrike" cap="none"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85.000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85.000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85.000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85.000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20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ASSOMIDOP</a:t>
                      </a:r>
                      <a:endParaRPr sz="1400" u="none" strike="noStrike" cap="none"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435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CONTRIBUTI GR ORDINARI</a:t>
                      </a:r>
                      <a:endParaRPr sz="1400" u="none" strike="noStrike" cap="none"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MANUTENZIONE SENTIERI</a:t>
                      </a:r>
                      <a:endParaRPr sz="1400" u="none" strike="noStrike" cap="none"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CONTRIBUTI AD ALTRI ENTI/ASSOCIAZIONI</a:t>
                      </a:r>
                      <a:endParaRPr sz="1400" u="none" strike="noStrike" cap="none"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50.000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50.000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69.900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100.000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2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CONTRIBUTI MONTAGNATERAPIA</a:t>
                      </a:r>
                      <a:endParaRPr sz="1400" u="none" strike="noStrike" cap="none"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60.000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60.000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3"/>
                  </a:ext>
                </a:extLst>
              </a:tr>
              <a:tr h="22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CONTRIBUTI ASL</a:t>
                      </a:r>
                      <a:endParaRPr sz="1400" u="none" strike="noStrike" cap="none"/>
                    </a:p>
                  </a:txBody>
                  <a:tcPr marL="72000" marR="72000" marT="10800" marB="359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15.000</a:t>
                      </a:r>
                      <a:endParaRPr sz="1400" u="none" strike="noStrike" cap="none"/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15.000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100"/>
                        <a:buFont typeface="Arial"/>
                        <a:buNone/>
                      </a:pPr>
                      <a:r>
                        <a:rPr lang="it-IT" sz="11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15.000</a:t>
                      </a:r>
                      <a:endParaRPr sz="11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0000" marR="126000" marT="10800" marB="359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24"/>
                  </a:ext>
                </a:extLst>
              </a:tr>
            </a:tbl>
          </a:graphicData>
        </a:graphic>
      </p:graphicFrame>
      <p:graphicFrame>
        <p:nvGraphicFramePr>
          <p:cNvPr id="253" name="Google Shape;253;p16"/>
          <p:cNvGraphicFramePr/>
          <p:nvPr/>
        </p:nvGraphicFramePr>
        <p:xfrm>
          <a:off x="1746250" y="180975"/>
          <a:ext cx="7127875" cy="549300"/>
        </p:xfrm>
        <a:graphic>
          <a:graphicData uri="http://schemas.openxmlformats.org/drawingml/2006/table">
            <a:tbl>
              <a:tblPr>
                <a:noFill/>
                <a:tableStyleId>{257DACC0-EFB5-41EB-8665-04FCA078D70D}</a:tableStyleId>
              </a:tblPr>
              <a:tblGrid>
                <a:gridCol w="712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sng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COSTI DELLA PRODUZIONE - Costi per servizi</a:t>
                      </a:r>
                      <a:endParaRPr sz="1400" u="none" strike="noStrike" cap="none"/>
                    </a:p>
                  </a:txBody>
                  <a:tcPr marL="91450" marR="91450" marT="45775" marB="457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sng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Quote/Adesioni - Altri Contributi</a:t>
                      </a:r>
                      <a:endParaRPr sz="1400" u="none" strike="noStrike" cap="none"/>
                    </a:p>
                  </a:txBody>
                  <a:tcPr marL="91450" marR="91450" marT="45775" marB="457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54" name="Google Shape;254;p16"/>
          <p:cNvSpPr txBox="1"/>
          <p:nvPr/>
        </p:nvSpPr>
        <p:spPr>
          <a:xfrm>
            <a:off x="10261600" y="6960062"/>
            <a:ext cx="431800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18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55" name="Google Shape;255;p16"/>
          <p:cNvSpPr txBox="1"/>
          <p:nvPr/>
        </p:nvSpPr>
        <p:spPr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 2022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1" name="Google Shape;261;p17" descr="C:\Users\ALattuada\Desktop\LOGO SFUMAT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262" name="Google Shape;262;p17"/>
          <p:cNvGraphicFramePr/>
          <p:nvPr/>
        </p:nvGraphicFramePr>
        <p:xfrm>
          <a:off x="1462286" y="969175"/>
          <a:ext cx="8083650" cy="2376500"/>
        </p:xfrm>
        <a:graphic>
          <a:graphicData uri="http://schemas.openxmlformats.org/drawingml/2006/table">
            <a:tbl>
              <a:tblPr>
                <a:noFill/>
                <a:tableStyleId>{257DACC0-EFB5-41EB-8665-04FCA078D70D}</a:tableStyleId>
              </a:tblPr>
              <a:tblGrid>
                <a:gridCol w="1408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92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927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7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8991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151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25" marR="104325" marT="52175" marB="521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economico 2022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188/2021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Variazione al Budget economico 2022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63/2022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dk1"/>
                          </a:solidFill>
                        </a:rPr>
                        <a:t>Variazione al Budget  economico 2022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202/2022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Proiezione al 31.12.2022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272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Retribuzioni	</a:t>
                      </a:r>
                      <a:endParaRPr sz="1400" u="none" strike="noStrike" cap="none"/>
                    </a:p>
                  </a:txBody>
                  <a:tcPr marL="104325" marR="104325" marT="52175" marB="521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749.000</a:t>
                      </a:r>
                      <a:endParaRPr sz="1400" u="none" strike="noStrike" cap="none"/>
                    </a:p>
                  </a:txBody>
                  <a:tcPr marL="104325" marR="104325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749.000</a:t>
                      </a:r>
                      <a:endParaRPr sz="1400" u="none" strike="noStrike" cap="none"/>
                    </a:p>
                  </a:txBody>
                  <a:tcPr marL="104325" marR="104325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749.000</a:t>
                      </a:r>
                      <a:endParaRPr sz="1400" u="none" strike="noStrike" cap="none"/>
                    </a:p>
                  </a:txBody>
                  <a:tcPr marL="104325" marR="104325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749.000</a:t>
                      </a:r>
                      <a:endParaRPr sz="1400" u="none" strike="noStrike" cap="none"/>
                    </a:p>
                  </a:txBody>
                  <a:tcPr marL="104325" marR="104325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96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Oneri sociali	</a:t>
                      </a:r>
                      <a:endParaRPr sz="1400" u="none" strike="noStrike" cap="none"/>
                    </a:p>
                  </a:txBody>
                  <a:tcPr marL="104325" marR="104325" marT="52175" marB="521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185.000</a:t>
                      </a:r>
                      <a:endParaRPr sz="1400" u="none" strike="noStrike" cap="none"/>
                    </a:p>
                  </a:txBody>
                  <a:tcPr marL="104325" marR="104325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185.000</a:t>
                      </a:r>
                      <a:endParaRPr sz="1400" u="none" strike="noStrike" cap="none"/>
                    </a:p>
                  </a:txBody>
                  <a:tcPr marL="104325" marR="104325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185.000</a:t>
                      </a:r>
                      <a:endParaRPr sz="1400" u="none" strike="noStrike" cap="none"/>
                    </a:p>
                  </a:txBody>
                  <a:tcPr marL="104325" marR="104325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185.000</a:t>
                      </a:r>
                      <a:endParaRPr sz="1400" u="none" strike="noStrike" cap="none"/>
                    </a:p>
                  </a:txBody>
                  <a:tcPr marL="104325" marR="104325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272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Quota TFR</a:t>
                      </a:r>
                      <a:endParaRPr sz="1400" u="none" strike="noStrike" cap="none"/>
                    </a:p>
                  </a:txBody>
                  <a:tcPr marL="104325" marR="104325" marT="52175" marB="521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47.500</a:t>
                      </a:r>
                      <a:endParaRPr sz="1400" u="none" strike="noStrike" cap="none"/>
                    </a:p>
                  </a:txBody>
                  <a:tcPr marL="104325" marR="104325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47.500</a:t>
                      </a:r>
                      <a:endParaRPr sz="1400" u="none" strike="noStrike" cap="none"/>
                    </a:p>
                  </a:txBody>
                  <a:tcPr marL="104325" marR="104325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47.500</a:t>
                      </a:r>
                      <a:endParaRPr sz="1400" u="none" strike="noStrike" cap="none"/>
                    </a:p>
                  </a:txBody>
                  <a:tcPr marL="104325" marR="104325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47.500</a:t>
                      </a:r>
                      <a:endParaRPr sz="1400" u="none" strike="noStrike" cap="none"/>
                    </a:p>
                  </a:txBody>
                  <a:tcPr marL="104325" marR="104325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272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25" marR="104325" marT="52175" marB="521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981.500</a:t>
                      </a:r>
                      <a:endParaRPr sz="1400" u="none" strike="noStrike" cap="none"/>
                    </a:p>
                  </a:txBody>
                  <a:tcPr marL="104325" marR="104325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981.500</a:t>
                      </a:r>
                      <a:endParaRPr sz="1400" u="none" strike="noStrike" cap="none"/>
                    </a:p>
                  </a:txBody>
                  <a:tcPr marL="104325" marR="104325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981.500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25" marR="104325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981.500</a:t>
                      </a:r>
                      <a:endParaRPr sz="1400" u="none" strike="noStrike" cap="none"/>
                    </a:p>
                  </a:txBody>
                  <a:tcPr marL="104325" marR="104325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263" name="Google Shape;263;p17"/>
          <p:cNvGraphicFramePr/>
          <p:nvPr/>
        </p:nvGraphicFramePr>
        <p:xfrm>
          <a:off x="1962150" y="3910013"/>
          <a:ext cx="6877050" cy="2184425"/>
        </p:xfrm>
        <a:graphic>
          <a:graphicData uri="http://schemas.openxmlformats.org/drawingml/2006/table">
            <a:tbl>
              <a:tblPr>
                <a:noFill/>
                <a:tableStyleId>{257DACC0-EFB5-41EB-8665-04FCA078D70D}</a:tableStyleId>
              </a:tblPr>
              <a:tblGrid>
                <a:gridCol w="1500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307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9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363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788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AREE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DOTAZIONE ORGANICA</a:t>
                      </a:r>
                      <a:endParaRPr sz="1400" u="none" strike="noStrike" cap="none"/>
                    </a:p>
                  </a:txBody>
                  <a:tcPr marL="104300" marR="104300" marT="52150" marB="521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PERSONALE IN SERVIZIO AL 31.10.2021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50" marB="521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PREVISIONE 2022</a:t>
                      </a:r>
                      <a:endParaRPr sz="1400" u="none" strike="noStrike" cap="none"/>
                    </a:p>
                  </a:txBody>
                  <a:tcPr marL="104300" marR="104300" marT="52150" marB="521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7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DIRIGENTE</a:t>
                      </a:r>
                      <a:endParaRPr sz="1400" u="none" strike="noStrike" cap="none"/>
                    </a:p>
                  </a:txBody>
                  <a:tcPr marL="104300" marR="104300" marT="52150" marB="521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sz="1400" u="none" strike="noStrike" cap="none"/>
                    </a:p>
                  </a:txBody>
                  <a:tcPr marL="104300" marR="104300" marT="52150" marB="5215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sz="1400" u="none" strike="noStrike" cap="none"/>
                    </a:p>
                  </a:txBody>
                  <a:tcPr marL="104300" marR="104300" marT="52150" marB="5215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</a:t>
                      </a:r>
                      <a:endParaRPr sz="1400" u="none" strike="noStrike" cap="none"/>
                    </a:p>
                  </a:txBody>
                  <a:tcPr marL="104300" marR="104300" marT="52150" marB="52150" anchor="b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7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AREA C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50" marB="521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</a:t>
                      </a:r>
                      <a:endParaRPr sz="1400" u="none" strike="noStrike" cap="none"/>
                    </a:p>
                  </a:txBody>
                  <a:tcPr marL="104300" marR="104300" marT="52150" marB="521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  <a:endParaRPr sz="1400" u="none" strike="noStrike" cap="none"/>
                    </a:p>
                  </a:txBody>
                  <a:tcPr marL="104300" marR="104300" marT="52150" marB="521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</a:t>
                      </a:r>
                      <a:endParaRPr sz="1400" u="none" strike="noStrike" cap="none"/>
                    </a:p>
                  </a:txBody>
                  <a:tcPr marL="104300" marR="104300" marT="52150" marB="521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23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AREA B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50" marB="521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</a:t>
                      </a:r>
                      <a:endParaRPr sz="1400" u="none" strike="noStrike" cap="none"/>
                    </a:p>
                  </a:txBody>
                  <a:tcPr marL="104300" marR="104300" marT="52150" marB="521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</a:t>
                      </a:r>
                      <a:endParaRPr sz="1400" u="none" strike="noStrike" cap="none"/>
                    </a:p>
                  </a:txBody>
                  <a:tcPr marL="104300" marR="104300" marT="52150" marB="521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</a:t>
                      </a:r>
                      <a:endParaRPr sz="1400" u="none" strike="noStrike" cap="none"/>
                    </a:p>
                  </a:txBody>
                  <a:tcPr marL="104300" marR="104300" marT="52150" marB="521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TOTALE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50" marB="521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21</a:t>
                      </a:r>
                      <a:endParaRPr sz="1400" u="none" strike="noStrike" cap="none"/>
                    </a:p>
                  </a:txBody>
                  <a:tcPr marL="104300" marR="104300" marT="52150" marB="521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</a:t>
                      </a:r>
                      <a:endParaRPr sz="1400" u="none" strike="noStrike" cap="none"/>
                    </a:p>
                  </a:txBody>
                  <a:tcPr marL="104300" marR="104300" marT="52150" marB="521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dk1"/>
                          </a:solidFill>
                        </a:rPr>
                        <a:t>18</a:t>
                      </a:r>
                      <a:endParaRPr sz="1400" u="none" strike="noStrike" cap="none"/>
                    </a:p>
                  </a:txBody>
                  <a:tcPr marL="104300" marR="104300" marT="52150" marB="52150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264" name="Google Shape;264;p17" descr="Logo_big_tras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806782" y="59959"/>
            <a:ext cx="728662" cy="596900"/>
          </a:xfrm>
          <a:prstGeom prst="rect">
            <a:avLst/>
          </a:prstGeom>
          <a:noFill/>
          <a:ln>
            <a:noFill/>
          </a:ln>
        </p:spPr>
      </p:pic>
      <p:sp>
        <p:nvSpPr>
          <p:cNvPr id="265" name="Google Shape;265;p17"/>
          <p:cNvSpPr txBox="1"/>
          <p:nvPr/>
        </p:nvSpPr>
        <p:spPr>
          <a:xfrm>
            <a:off x="9955213" y="6980238"/>
            <a:ext cx="431800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19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266" name="Google Shape;266;p17"/>
          <p:cNvGraphicFramePr/>
          <p:nvPr/>
        </p:nvGraphicFramePr>
        <p:xfrm>
          <a:off x="1711325" y="339725"/>
          <a:ext cx="7127875" cy="579425"/>
        </p:xfrm>
        <a:graphic>
          <a:graphicData uri="http://schemas.openxmlformats.org/drawingml/2006/table">
            <a:tbl>
              <a:tblPr>
                <a:noFill/>
                <a:tableStyleId>{257DACC0-EFB5-41EB-8665-04FCA078D70D}</a:tableStyleId>
              </a:tblPr>
              <a:tblGrid>
                <a:gridCol w="712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049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COSTI DEL PERSONALE</a:t>
                      </a:r>
                      <a:endParaRPr sz="1400" u="none" strike="noStrike" cap="none"/>
                    </a:p>
                  </a:txBody>
                  <a:tcPr marL="91450" marR="91450" marT="45775" marB="457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47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0" i="0" u="sng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75" marB="457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67" name="Google Shape;267;p17"/>
          <p:cNvSpPr txBox="1"/>
          <p:nvPr/>
        </p:nvSpPr>
        <p:spPr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 2022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" name="Google Shape;72;p2" descr="C:\Users\ALattuada\Desktop\LOGO SFUMAT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73" name="Google Shape;73;p2"/>
          <p:cNvGraphicFramePr/>
          <p:nvPr>
            <p:extLst>
              <p:ext uri="{D42A27DB-BD31-4B8C-83A1-F6EECF244321}">
                <p14:modId xmlns:p14="http://schemas.microsoft.com/office/powerpoint/2010/main" val="557977897"/>
              </p:ext>
            </p:extLst>
          </p:nvPr>
        </p:nvGraphicFramePr>
        <p:xfrm>
          <a:off x="738189" y="703263"/>
          <a:ext cx="9100275" cy="6154725"/>
        </p:xfrm>
        <a:graphic>
          <a:graphicData uri="http://schemas.openxmlformats.org/drawingml/2006/table">
            <a:tbl>
              <a:tblPr>
                <a:noFill/>
                <a:tableStyleId>{257DACC0-EFB5-41EB-8665-04FCA078D70D}</a:tableStyleId>
              </a:tblPr>
              <a:tblGrid>
                <a:gridCol w="3212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708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815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987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70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15125">
                <a:tc rowSpan="2"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50" marB="521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economico 2022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188/2021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Variazione al Budget economico 2022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63/2022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dk1"/>
                          </a:solidFill>
                        </a:rPr>
                        <a:t>Variazione al Budget  economico 2022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202/2022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Proiezione al 31.12.2022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33625"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290.000  Soci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290.000  Soci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315.000 soci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326.251 soci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2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A)  Valore della produzione</a:t>
                      </a:r>
                      <a:endParaRPr sz="1400" u="none" strike="noStrike" cap="none"/>
                    </a:p>
                  </a:txBody>
                  <a:tcPr marL="104300" marR="104300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17.040.827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21.489.742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22.022.279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22.711.800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4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B)  Costi della produzione</a:t>
                      </a:r>
                      <a:endParaRPr sz="1400" u="none" strike="noStrike" cap="none"/>
                    </a:p>
                  </a:txBody>
                  <a:tcPr marL="104300" marR="104300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16.994.291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21.443.206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21.960.040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22.664.077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80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Differenza tra valore e costi della produzione (A-B)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46.536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46.536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62.239</a:t>
                      </a:r>
                      <a:endParaRPr sz="1200" b="0" i="1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1" u="none" strike="noStrike" cap="none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47.723</a:t>
                      </a:r>
                      <a:endParaRPr sz="1200" b="0" i="1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269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C)  Proventi e oneri finanziari</a:t>
                      </a:r>
                      <a:endParaRPr sz="1400" u="none" strike="noStrike" cap="none"/>
                    </a:p>
                  </a:txBody>
                  <a:tcPr marL="104300" marR="104300" marT="52150" marB="521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(6.200)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(6.200)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(6.200)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(6.920)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57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D)  Rettifiche di valore di attività finanziarie</a:t>
                      </a:r>
                      <a:endParaRPr sz="1400" u="none" strike="noStrike" cap="none"/>
                    </a:p>
                  </a:txBody>
                  <a:tcPr marL="104300" marR="104300" marT="52150" marB="521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1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E)  Proventi e oneri straordinari</a:t>
                      </a:r>
                      <a:endParaRPr sz="1400" u="none" strike="noStrike" cap="none"/>
                    </a:p>
                  </a:txBody>
                  <a:tcPr marL="104300" marR="104300" marT="52150" marB="5215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110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Risultato prima delle imposte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40.336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40.336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56.039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40.80</a:t>
                      </a:r>
                      <a:r>
                        <a:rPr lang="it-IT" sz="12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5110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Imposte sul reddito dell'esercizio</a:t>
                      </a:r>
                      <a:endParaRPr sz="1400" u="none" strike="noStrike" cap="none"/>
                    </a:p>
                  </a:txBody>
                  <a:tcPr marL="104300" marR="104300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(37.000)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(37.000)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(37.000)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(37.000)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5285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Risultato di esercizio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3.336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3.336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19.039</a:t>
                      </a:r>
                      <a:endParaRPr sz="1200" b="1" i="1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1" u="none" strike="noStrike" cap="none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3.803</a:t>
                      </a:r>
                      <a:endParaRPr sz="1200" b="1" i="1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pic>
        <p:nvPicPr>
          <p:cNvPr id="74" name="Google Shape;74;p2" descr="Logo_big_bianco_tras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2"/>
          <p:cNvSpPr txBox="1"/>
          <p:nvPr/>
        </p:nvSpPr>
        <p:spPr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 2022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76" name="Google Shape;76;p2"/>
          <p:cNvSpPr txBox="1"/>
          <p:nvPr/>
        </p:nvSpPr>
        <p:spPr>
          <a:xfrm>
            <a:off x="9955213" y="6980238"/>
            <a:ext cx="288925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>
            <a:alphaModFix/>
          </a:blip>
          <a:stretch>
            <a:fillRect/>
          </a:stretch>
        </a:blipFill>
        <a:effectLst/>
      </p:bgPr>
    </p:bg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3" name="Google Shape;273;p30" descr="Logo_big_tras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040633" y="6152366"/>
            <a:ext cx="990420" cy="872321"/>
          </a:xfrm>
          <a:prstGeom prst="rect">
            <a:avLst/>
          </a:prstGeom>
          <a:noFill/>
          <a:ln>
            <a:noFill/>
          </a:ln>
        </p:spPr>
      </p:pic>
      <p:sp>
        <p:nvSpPr>
          <p:cNvPr id="274" name="Google Shape;274;p30"/>
          <p:cNvSpPr/>
          <p:nvPr/>
        </p:nvSpPr>
        <p:spPr>
          <a:xfrm>
            <a:off x="0" y="0"/>
            <a:ext cx="321547" cy="7561263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5" name="Google Shape;275;p30"/>
          <p:cNvSpPr/>
          <p:nvPr/>
        </p:nvSpPr>
        <p:spPr>
          <a:xfrm>
            <a:off x="10371853" y="-1"/>
            <a:ext cx="321547" cy="7561263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6" name="Google Shape;276;p30"/>
          <p:cNvSpPr/>
          <p:nvPr/>
        </p:nvSpPr>
        <p:spPr>
          <a:xfrm rot="-5400000">
            <a:off x="5154806" y="2175344"/>
            <a:ext cx="321547" cy="10450288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77" name="Google Shape;277;p30"/>
          <p:cNvSpPr/>
          <p:nvPr/>
        </p:nvSpPr>
        <p:spPr>
          <a:xfrm rot="-5400000">
            <a:off x="5146708" y="-5079564"/>
            <a:ext cx="321547" cy="10450288"/>
          </a:xfrm>
          <a:prstGeom prst="rect">
            <a:avLst/>
          </a:prstGeom>
          <a:solidFill>
            <a:schemeClr val="lt1"/>
          </a:solidFill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" name="Google Shape;82;p3" descr="C:\Users\ALattuada\Desktop\LOGO SFUMAT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3" name="Google Shape;83;p3"/>
          <p:cNvGraphicFramePr/>
          <p:nvPr>
            <p:extLst>
              <p:ext uri="{D42A27DB-BD31-4B8C-83A1-F6EECF244321}">
                <p14:modId xmlns:p14="http://schemas.microsoft.com/office/powerpoint/2010/main" val="3039649553"/>
              </p:ext>
            </p:extLst>
          </p:nvPr>
        </p:nvGraphicFramePr>
        <p:xfrm>
          <a:off x="846199" y="1764407"/>
          <a:ext cx="9000975" cy="3829025"/>
        </p:xfrm>
        <a:graphic>
          <a:graphicData uri="http://schemas.openxmlformats.org/drawingml/2006/table">
            <a:tbl>
              <a:tblPr>
                <a:noFill/>
                <a:tableStyleId>{257DACC0-EFB5-41EB-8665-04FCA078D70D}</a:tableStyleId>
              </a:tblPr>
              <a:tblGrid>
                <a:gridCol w="311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353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54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13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36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15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endParaRPr sz="1600" b="1" u="none" strike="noStrike" cap="none"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50" marR="104350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economico 2022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188/2021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Variazione al Budget economico 2022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63/2022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dk1"/>
                          </a:solidFill>
                        </a:rPr>
                        <a:t>Variazione al Budget  economico 2022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202/2022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Proiezione al 31.12.2022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Ricavi delle vendite e delle prestazioni</a:t>
                      </a:r>
                      <a:endParaRPr sz="1400" u="none" strike="noStrike" cap="none"/>
                    </a:p>
                  </a:txBody>
                  <a:tcPr marL="104350" marR="104350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7.361.394</a:t>
                      </a:r>
                      <a:endParaRPr sz="1400" u="none" strike="noStrike" cap="none"/>
                    </a:p>
                  </a:txBody>
                  <a:tcPr marL="104350" marR="10435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7.361.394</a:t>
                      </a:r>
                      <a:endParaRPr sz="1400" u="none" strike="noStrike" cap="none"/>
                    </a:p>
                  </a:txBody>
                  <a:tcPr marL="104350" marR="10435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7.882.692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50" marR="10435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8.291.936</a:t>
                      </a:r>
                      <a:endParaRPr sz="140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50" marR="10435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56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Variazioni delle rimanenze</a:t>
                      </a:r>
                      <a:endParaRPr sz="1400" u="none" strike="noStrike" cap="none"/>
                    </a:p>
                  </a:txBody>
                  <a:tcPr marL="104350" marR="104350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90.000</a:t>
                      </a:r>
                      <a:endParaRPr sz="1400" u="none" strike="noStrike" cap="none"/>
                    </a:p>
                  </a:txBody>
                  <a:tcPr marL="104350" marR="10435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90.000</a:t>
                      </a:r>
                      <a:endParaRPr sz="1400" u="none" strike="noStrike" cap="none"/>
                    </a:p>
                  </a:txBody>
                  <a:tcPr marL="104350" marR="10435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90.000</a:t>
                      </a:r>
                      <a:endParaRPr sz="1400" u="none" strike="noStrike" cap="none"/>
                    </a:p>
                  </a:txBody>
                  <a:tcPr marL="104350" marR="10435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90.000</a:t>
                      </a:r>
                      <a:endParaRPr sz="1400" u="none" strike="noStrike" cap="none"/>
                    </a:p>
                  </a:txBody>
                  <a:tcPr marL="104350" marR="10435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7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Contributi in conto esercizio</a:t>
                      </a:r>
                      <a:endParaRPr sz="1400" u="none" strike="noStrike" cap="none"/>
                    </a:p>
                  </a:txBody>
                  <a:tcPr marL="104350" marR="104350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7.879.373</a:t>
                      </a:r>
                      <a:endParaRPr sz="1400" u="none" strike="noStrike" cap="none"/>
                    </a:p>
                  </a:txBody>
                  <a:tcPr marL="104350" marR="10435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12.879.373</a:t>
                      </a:r>
                      <a:endParaRPr sz="1400" u="none" strike="noStrike" cap="none"/>
                    </a:p>
                  </a:txBody>
                  <a:tcPr marL="104350" marR="10435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12.879.373</a:t>
                      </a:r>
                      <a:endParaRPr sz="1400" u="none" strike="noStrike" cap="none"/>
                    </a:p>
                  </a:txBody>
                  <a:tcPr marL="104350" marR="10435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u="none" strike="noStrike" cap="none"/>
                        <a:t>12.913.105</a:t>
                      </a:r>
                      <a:endParaRPr sz="1400" u="none" strike="noStrike" cap="none"/>
                    </a:p>
                  </a:txBody>
                  <a:tcPr marL="104350" marR="10435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77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Altri ricavi e proventi</a:t>
                      </a:r>
                      <a:endParaRPr sz="1400" u="none" strike="noStrike" cap="none"/>
                    </a:p>
                  </a:txBody>
                  <a:tcPr marL="104350" marR="104350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1.710.060</a:t>
                      </a:r>
                      <a:endParaRPr sz="1400" u="none" strike="noStrike" cap="none"/>
                    </a:p>
                  </a:txBody>
                  <a:tcPr marL="104350" marR="10435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1.158.976</a:t>
                      </a:r>
                      <a:endParaRPr sz="1400" u="none" strike="noStrike" cap="none"/>
                    </a:p>
                  </a:txBody>
                  <a:tcPr marL="104350" marR="10435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1.170.214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50" marR="10435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1.416.759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50" marR="10435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496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Totale</a:t>
                      </a:r>
                      <a:endParaRPr sz="1400" u="none" strike="noStrike" cap="none"/>
                    </a:p>
                  </a:txBody>
                  <a:tcPr marL="104350" marR="104350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17.040.827</a:t>
                      </a:r>
                      <a:endParaRPr sz="1400" u="none" strike="noStrike" cap="none"/>
                    </a:p>
                  </a:txBody>
                  <a:tcPr marL="104350" marR="104350" marT="52150" marB="521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21.489.742</a:t>
                      </a:r>
                      <a:endParaRPr sz="1400" u="none" strike="noStrike" cap="none"/>
                    </a:p>
                  </a:txBody>
                  <a:tcPr marL="104350" marR="104350" marT="52150" marB="521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22.022.279</a:t>
                      </a:r>
                      <a:endParaRPr sz="14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50" marR="104350" marT="52150" marB="521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22.711.800</a:t>
                      </a:r>
                      <a:endParaRPr sz="1400" u="none" strike="noStrike" cap="none" dirty="0"/>
                    </a:p>
                  </a:txBody>
                  <a:tcPr marL="104350" marR="104350" marT="52150" marB="5215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pic>
        <p:nvPicPr>
          <p:cNvPr id="84" name="Google Shape;84;p3" descr="Logo_big_bianco_tras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3"/>
          <p:cNvSpPr txBox="1"/>
          <p:nvPr/>
        </p:nvSpPr>
        <p:spPr>
          <a:xfrm>
            <a:off x="9955213" y="6980238"/>
            <a:ext cx="288925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6" name="Google Shape;86;p3"/>
          <p:cNvSpPr txBox="1"/>
          <p:nvPr/>
        </p:nvSpPr>
        <p:spPr>
          <a:xfrm>
            <a:off x="3402013" y="498475"/>
            <a:ext cx="3529012" cy="338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it-IT" sz="1600" b="1" i="0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VALORE DELLA PRODUZIONE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3"/>
          <p:cNvSpPr txBox="1"/>
          <p:nvPr/>
        </p:nvSpPr>
        <p:spPr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 2022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" name="Google Shape;93;p4" descr="C:\Users\ALattuada\Desktop\LOGO SFUMAT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94" name="Google Shape;94;p4"/>
          <p:cNvGraphicFramePr/>
          <p:nvPr>
            <p:extLst>
              <p:ext uri="{D42A27DB-BD31-4B8C-83A1-F6EECF244321}">
                <p14:modId xmlns:p14="http://schemas.microsoft.com/office/powerpoint/2010/main" val="647604238"/>
              </p:ext>
            </p:extLst>
          </p:nvPr>
        </p:nvGraphicFramePr>
        <p:xfrm>
          <a:off x="378149" y="528638"/>
          <a:ext cx="9577075" cy="6884950"/>
        </p:xfrm>
        <a:graphic>
          <a:graphicData uri="http://schemas.openxmlformats.org/drawingml/2006/table">
            <a:tbl>
              <a:tblPr>
                <a:noFill/>
                <a:tableStyleId>{257DACC0-EFB5-41EB-8665-04FCA078D70D}</a:tableStyleId>
              </a:tblPr>
              <a:tblGrid>
                <a:gridCol w="34160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8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2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43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23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152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it-IT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Ricavi delle vendite e delle prestazioni</a:t>
                      </a:r>
                      <a:endParaRPr sz="16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25" marR="104325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economico 2022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188/2021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Variazione al Budget economico 2022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63/2022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dk1"/>
                          </a:solidFill>
                        </a:rPr>
                        <a:t>Variazione al Budget  economico 2022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202/2022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Proiezione al 31.12.2022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3006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Quote associative </a:t>
                      </a:r>
                      <a:endParaRPr sz="1400" u="none" strike="noStrike" cap="none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None/>
                      </a:pPr>
                      <a:r>
                        <a:rPr lang="it-IT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Quota organizzazione centrale</a:t>
                      </a:r>
                      <a:endParaRPr sz="1400" u="none" strike="noStrike" cap="none"/>
                    </a:p>
                    <a:p>
                      <a:pPr marL="0" marR="0" lvl="0" indent="-635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-"/>
                      </a:pPr>
                      <a:r>
                        <a:rPr lang="it-IT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Contributo pubblicazioni</a:t>
                      </a:r>
                      <a:endParaRPr sz="1400" u="none" strike="noStrike" cap="none"/>
                    </a:p>
                    <a:p>
                      <a:pPr marL="0" marR="0" lvl="0" indent="-635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-"/>
                      </a:pPr>
                      <a:r>
                        <a:rPr lang="it-IT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Contributo assicurazioni</a:t>
                      </a:r>
                      <a:endParaRPr sz="1400" u="none" strike="noStrike" cap="none"/>
                    </a:p>
                    <a:p>
                      <a:pPr marL="0" marR="0" lvl="0" indent="-635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-"/>
                      </a:pPr>
                      <a:r>
                        <a:rPr lang="it-IT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Contributo pro rifugi </a:t>
                      </a:r>
                      <a:endParaRPr sz="1400" u="none" strike="noStrike" cap="none"/>
                    </a:p>
                    <a:p>
                      <a:pPr marL="0" marR="0" lvl="0" indent="-635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-"/>
                      </a:pPr>
                      <a:r>
                        <a:rPr lang="it-IT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Recupero quote anni precedenti</a:t>
                      </a:r>
                      <a:endParaRPr sz="1400" u="none" strike="noStrike" cap="none"/>
                    </a:p>
                  </a:txBody>
                  <a:tcPr marL="104325" marR="104325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6.570.894</a:t>
                      </a:r>
                      <a:endParaRPr sz="1400" u="none" strike="noStrike" cap="none"/>
                    </a:p>
                  </a:txBody>
                  <a:tcPr marL="0" marR="108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6.570.894</a:t>
                      </a:r>
                      <a:endParaRPr sz="1400" u="none" strike="noStrike" cap="none"/>
                    </a:p>
                  </a:txBody>
                  <a:tcPr marL="0" marR="108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7.092.192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108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7.372.73</a:t>
                      </a:r>
                      <a:r>
                        <a:rPr lang="it-IT" sz="1200" b="0" i="0" u="none" strike="noStrike" cap="none" dirty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108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750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Ricavi da Stampa Sociale</a:t>
                      </a:r>
                      <a:endParaRPr sz="1400" u="none" strike="noStrike" cap="none"/>
                    </a:p>
                    <a:p>
                      <a:pPr marL="0" marR="0" lvl="0" indent="-635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-"/>
                      </a:pPr>
                      <a:r>
                        <a:rPr lang="it-IT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Pubblicità   € 100.000</a:t>
                      </a:r>
                      <a:endParaRPr sz="1400" u="none" strike="noStrike" cap="none"/>
                    </a:p>
                    <a:p>
                      <a:pPr marL="0" marR="0" lvl="0" indent="-635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-"/>
                      </a:pPr>
                      <a:r>
                        <a:rPr lang="it-IT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Abbonamenti € 10.015</a:t>
                      </a:r>
                      <a:endParaRPr sz="1400" u="none" strike="noStrike" cap="none"/>
                    </a:p>
                    <a:p>
                      <a:pPr marL="0" marR="0" lvl="0" indent="-635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-"/>
                      </a:pPr>
                      <a:r>
                        <a:rPr lang="it-IT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Vendita edicola € 12.000</a:t>
                      </a:r>
                      <a:endParaRPr sz="10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25" marR="104325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122.000</a:t>
                      </a:r>
                      <a:endParaRPr sz="1400" u="none" strike="noStrike" cap="none"/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122.000</a:t>
                      </a:r>
                      <a:endParaRPr sz="1400" u="none" strike="noStrike" cap="none"/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122.000</a:t>
                      </a:r>
                      <a:endParaRPr sz="1400" u="none" strike="noStrike" cap="none"/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122.015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132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Ricavi da pubblicazioni</a:t>
                      </a:r>
                      <a:endParaRPr sz="1400" u="none" strike="noStrike" cap="none"/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 </a:t>
                      </a:r>
                      <a:r>
                        <a:rPr lang="it-IT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Manualistica ed Edizioni CAI</a:t>
                      </a:r>
                      <a:endParaRPr sz="10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25" marR="104325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153.000</a:t>
                      </a:r>
                      <a:endParaRPr sz="1400" u="none" strike="noStrike" cap="none"/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153.000</a:t>
                      </a:r>
                      <a:endParaRPr sz="1400" u="none" strike="noStrike" cap="none"/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153.000</a:t>
                      </a:r>
                      <a:endParaRPr sz="1400" u="none" strike="noStrike" cap="none"/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168.000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352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Ricavi da attività di promozione</a:t>
                      </a:r>
                      <a:endParaRPr sz="1400" u="none" strike="noStrike" cap="none"/>
                    </a:p>
                    <a:p>
                      <a:pPr marL="0" marR="0" lvl="0" indent="-635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-"/>
                      </a:pPr>
                      <a:r>
                        <a:rPr lang="it-IT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Tessere, gadgets, royalties</a:t>
                      </a:r>
                      <a:endParaRPr sz="1400" u="none" strike="noStrike" cap="none"/>
                    </a:p>
                  </a:txBody>
                  <a:tcPr marL="104325" marR="104325" marT="52150" marB="5215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165.500</a:t>
                      </a:r>
                      <a:endParaRPr sz="1400" u="none" strike="noStrike" cap="none"/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165.500</a:t>
                      </a:r>
                      <a:endParaRPr sz="1400" u="none" strike="noStrike" cap="none"/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165.500</a:t>
                      </a:r>
                      <a:endParaRPr sz="1400" u="none" strike="noStrike" cap="none"/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270.000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053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Ricavi da Rifugi</a:t>
                      </a:r>
                      <a:endParaRPr sz="1400" u="none" strike="noStrike" cap="none"/>
                    </a:p>
                    <a:p>
                      <a:pPr marL="0" marR="0" lvl="0" indent="-762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-"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it-IT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Quota Reciprocità Rifugi  </a:t>
                      </a:r>
                      <a:endParaRPr sz="10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-762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-"/>
                      </a:pPr>
                      <a:r>
                        <a:rPr lang="it-IT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Rifugi Sede/Laboratorio Taggì</a:t>
                      </a:r>
                      <a:endParaRPr sz="10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25" marR="104325" marT="52150" marB="5215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185.000</a:t>
                      </a:r>
                      <a:endParaRPr sz="1400" u="none" strike="noStrike" cap="none"/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185.000</a:t>
                      </a:r>
                      <a:endParaRPr sz="1400" u="none" strike="noStrike" cap="none"/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185.000</a:t>
                      </a:r>
                      <a:endParaRPr sz="1400" u="none" strike="noStrike" cap="none"/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199.920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578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Altre entrate</a:t>
                      </a:r>
                      <a:endParaRPr sz="1400" u="none" strike="noStrike" cap="none"/>
                    </a:p>
                    <a:p>
                      <a:pPr marL="0" marR="0" lvl="0" indent="-762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-"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</a:t>
                      </a:r>
                      <a:r>
                        <a:rPr lang="it-IT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Iscrizioni Corsi OTCO  € 35.000</a:t>
                      </a:r>
                      <a:endParaRPr sz="1400" u="none" strike="noStrike" cap="none"/>
                    </a:p>
                    <a:p>
                      <a:pPr marL="0" marR="0" lvl="0" indent="-635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-"/>
                      </a:pPr>
                      <a:r>
                        <a:rPr lang="it-IT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Recupero Spese Postali/ rimborsi diversi € 40.000</a:t>
                      </a:r>
                      <a:endParaRPr sz="1400" u="none" strike="noStrike" cap="none"/>
                    </a:p>
                    <a:p>
                      <a:pPr marL="0" marR="0" lvl="0" indent="-6350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000"/>
                        <a:buFont typeface="Arial"/>
                        <a:buChar char="-"/>
                      </a:pPr>
                      <a:r>
                        <a:rPr lang="it-IT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Quote iscrizioni corsi MIUR € 75.000</a:t>
                      </a:r>
                      <a:endParaRPr sz="1400" u="none" strike="noStrike" cap="none"/>
                    </a:p>
                  </a:txBody>
                  <a:tcPr marL="104325" marR="104325" marT="52150" marB="52150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165.000</a:t>
                      </a:r>
                      <a:endParaRPr sz="1400" u="none" strike="noStrike" cap="none"/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165.000</a:t>
                      </a:r>
                      <a:endParaRPr sz="1400" u="none" strike="noStrike" cap="none"/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165.000</a:t>
                      </a:r>
                      <a:endParaRPr sz="1400" u="none" strike="noStrike" cap="none"/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159.270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144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8432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Totale</a:t>
                      </a:r>
                      <a:endParaRPr sz="1400" u="none" strike="noStrike" cap="none"/>
                    </a:p>
                  </a:txBody>
                  <a:tcPr marL="144025" marR="126025" marT="144000" marB="1440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7.361.394</a:t>
                      </a:r>
                      <a:endParaRPr sz="1400" u="none" strike="noStrike" cap="none"/>
                    </a:p>
                  </a:txBody>
                  <a:tcPr marL="144025" marR="126025" marT="143975" marB="1439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7.361.394</a:t>
                      </a:r>
                      <a:endParaRPr sz="1400" u="none" strike="noStrike" cap="none"/>
                    </a:p>
                  </a:txBody>
                  <a:tcPr marL="144025" marR="126025" marT="143975" marB="1439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7.882.692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25" marR="126025" marT="143975" marB="1439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8.291.936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25" marR="126025" marT="143975" marB="1439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95" name="Google Shape;95;p4"/>
          <p:cNvGraphicFramePr/>
          <p:nvPr/>
        </p:nvGraphicFramePr>
        <p:xfrm>
          <a:off x="1601788" y="180975"/>
          <a:ext cx="7127875" cy="274650"/>
        </p:xfrm>
        <a:graphic>
          <a:graphicData uri="http://schemas.openxmlformats.org/drawingml/2006/table">
            <a:tbl>
              <a:tblPr>
                <a:noFill/>
                <a:tableStyleId>{257DACC0-EFB5-41EB-8665-04FCA078D70D}</a:tableStyleId>
              </a:tblPr>
              <a:tblGrid>
                <a:gridCol w="712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sng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VALORE DELLA PRODUZIONE</a:t>
                      </a:r>
                      <a:endParaRPr sz="1400" u="none" strike="noStrike" cap="none"/>
                    </a:p>
                  </a:txBody>
                  <a:tcPr marL="91425" marR="91425" marT="45775" marB="457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96" name="Google Shape;96;p4" descr="Logo_big_bianco_tras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97" name="Google Shape;97;p4"/>
          <p:cNvSpPr txBox="1"/>
          <p:nvPr/>
        </p:nvSpPr>
        <p:spPr>
          <a:xfrm>
            <a:off x="9955213" y="6980238"/>
            <a:ext cx="288925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4"/>
          <p:cNvSpPr txBox="1"/>
          <p:nvPr/>
        </p:nvSpPr>
        <p:spPr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 2022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4" name="Google Shape;104;p5" descr="C:\Users\ALattuada\Desktop\LOGO SFUMAT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05" name="Google Shape;105;p5"/>
          <p:cNvGraphicFramePr/>
          <p:nvPr/>
        </p:nvGraphicFramePr>
        <p:xfrm>
          <a:off x="1601788" y="180975"/>
          <a:ext cx="7127875" cy="493725"/>
        </p:xfrm>
        <a:graphic>
          <a:graphicData uri="http://schemas.openxmlformats.org/drawingml/2006/table">
            <a:tbl>
              <a:tblPr>
                <a:noFill/>
                <a:tableStyleId>{257DACC0-EFB5-41EB-8665-04FCA078D70D}</a:tableStyleId>
              </a:tblPr>
              <a:tblGrid>
                <a:gridCol w="712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3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sng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VALORE DELLA PRODUZIONE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sng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Ricavi delle vendite e delle prestazioni</a:t>
                      </a:r>
                      <a:endParaRPr sz="1400" u="none" strike="noStrike" cap="none"/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106" name="Google Shape;106;p5"/>
          <p:cNvSpPr txBox="1"/>
          <p:nvPr/>
        </p:nvSpPr>
        <p:spPr>
          <a:xfrm>
            <a:off x="2466975" y="1087438"/>
            <a:ext cx="5975350" cy="3365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it-IT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QUOTE ASSOCIATIVE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graphicFrame>
        <p:nvGraphicFramePr>
          <p:cNvPr id="107" name="Google Shape;107;p5"/>
          <p:cNvGraphicFramePr/>
          <p:nvPr>
            <p:extLst>
              <p:ext uri="{D42A27DB-BD31-4B8C-83A1-F6EECF244321}">
                <p14:modId xmlns:p14="http://schemas.microsoft.com/office/powerpoint/2010/main" val="587349869"/>
              </p:ext>
            </p:extLst>
          </p:nvPr>
        </p:nvGraphicFramePr>
        <p:xfrm>
          <a:off x="522164" y="1633538"/>
          <a:ext cx="9289000" cy="4910150"/>
        </p:xfrm>
        <a:graphic>
          <a:graphicData uri="http://schemas.openxmlformats.org/drawingml/2006/table">
            <a:tbl>
              <a:tblPr>
                <a:noFill/>
                <a:tableStyleId>{257DACC0-EFB5-41EB-8665-04FCA078D70D}</a:tableStyleId>
              </a:tblPr>
              <a:tblGrid>
                <a:gridCol w="31454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08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79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680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935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32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economico 2022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188/2021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Variazione al Budget economico 2022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63/2022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dk1"/>
                          </a:solidFill>
                        </a:rPr>
                        <a:t>Variazione al Budget  economico 2022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202/2022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Proiezione al 31.12.2022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175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SOCI</a:t>
                      </a:r>
                      <a:endParaRPr sz="1400" u="none" strike="noStrike" cap="none"/>
                    </a:p>
                  </a:txBody>
                  <a:tcPr marL="144025" marR="144025" marT="143975" marB="143975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290.000 Soci</a:t>
                      </a:r>
                      <a:endParaRPr sz="1400" u="none" strike="noStrike" cap="none"/>
                    </a:p>
                  </a:txBody>
                  <a:tcPr marL="144025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290.000 Soci</a:t>
                      </a:r>
                      <a:endParaRPr sz="1400" u="none" strike="noStrike" cap="none"/>
                    </a:p>
                  </a:txBody>
                  <a:tcPr marL="144025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315.000 soci</a:t>
                      </a:r>
                      <a:endParaRPr sz="1400" u="none" strike="noStrike" cap="none"/>
                    </a:p>
                  </a:txBody>
                  <a:tcPr marL="144025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326.251 soci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25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53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QUOTA ORGANIZZAZIONE CENTRALE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25" marR="144025" marT="143975" marB="143975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2.449.081</a:t>
                      </a:r>
                      <a:endParaRPr sz="1400" u="none" strike="noStrike" cap="none"/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2.449.081</a:t>
                      </a:r>
                      <a:endParaRPr sz="1400" u="none" strike="noStrike" cap="none"/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2.640.125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2.721.763</a:t>
                      </a:r>
                      <a:endParaRPr sz="1200" b="0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3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CONTRIBUTO PUBBLICAZIONI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25" marR="144025" marT="143975" marB="143975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1.376.565</a:t>
                      </a:r>
                      <a:endParaRPr sz="1400" u="none" strike="noStrike" cap="none"/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1.376.565</a:t>
                      </a:r>
                      <a:endParaRPr sz="1400" u="none" strike="noStrike" cap="none"/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1.477.313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1.525.012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538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CONTRIBUTO ASSICURAZIONI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25" marR="144025" marT="143975" marB="143975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2.030.000</a:t>
                      </a:r>
                      <a:endParaRPr sz="1400" u="none" strike="noStrike" cap="none"/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2.030.000</a:t>
                      </a:r>
                      <a:endParaRPr sz="1400" u="none" strike="noStrike" cap="none"/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2.205.000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2.283.757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017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CONTRIBUTO PRO RIFUGI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25" marR="144025" marT="143975" marB="1439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685.248</a:t>
                      </a:r>
                      <a:endParaRPr sz="1400" u="none" strike="noStrike" cap="none"/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685.248</a:t>
                      </a:r>
                      <a:endParaRPr sz="1400" u="none" strike="noStrike" cap="none"/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739.754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764.920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557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RECUPERO QUOTE ANNI PRECEDENTI</a:t>
                      </a:r>
                      <a:endParaRPr sz="1400" u="none" strike="noStrike" cap="none"/>
                    </a:p>
                  </a:txBody>
                  <a:tcPr marL="144025" marR="144025" marT="143975" marB="1439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30.000</a:t>
                      </a:r>
                      <a:endParaRPr sz="1400" u="none" strike="noStrike" cap="none"/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30.000</a:t>
                      </a:r>
                      <a:endParaRPr sz="1400" u="none" strike="noStrike" cap="none"/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30.000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77.279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108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57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50" marR="91450" marT="45725" marB="45725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6.570.894</a:t>
                      </a:r>
                      <a:endParaRPr sz="1400" u="none" strike="noStrike" cap="none"/>
                    </a:p>
                  </a:txBody>
                  <a:tcPr marL="10800" marR="72000" marT="108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6.570.894</a:t>
                      </a:r>
                      <a:endParaRPr sz="1400" u="none" strike="noStrike" cap="none"/>
                    </a:p>
                  </a:txBody>
                  <a:tcPr marL="10800" marR="72000" marT="108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7.092.192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00" marR="72000" marT="108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 dirty="0" smtClean="0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7.372.731</a:t>
                      </a:r>
                      <a:endParaRPr sz="1200" b="1" i="0" u="none" strike="noStrike" cap="none" dirty="0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800" marR="72000" marT="1080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pic>
        <p:nvPicPr>
          <p:cNvPr id="108" name="Google Shape;108;p5" descr="Logo_big_bianco_tras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109" name="Google Shape;109;p5"/>
          <p:cNvSpPr txBox="1"/>
          <p:nvPr/>
        </p:nvSpPr>
        <p:spPr>
          <a:xfrm>
            <a:off x="9955213" y="6980238"/>
            <a:ext cx="288925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0" name="Google Shape;110;p5"/>
          <p:cNvSpPr txBox="1"/>
          <p:nvPr/>
        </p:nvSpPr>
        <p:spPr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 2022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6" name="Google Shape;116;p6" descr="C:\Users\ALattuada\Desktop\LOGO SFUMAT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17" name="Google Shape;117;p6"/>
          <p:cNvGraphicFramePr/>
          <p:nvPr/>
        </p:nvGraphicFramePr>
        <p:xfrm>
          <a:off x="1242244" y="1189038"/>
          <a:ext cx="8640975" cy="4432300"/>
        </p:xfrm>
        <a:graphic>
          <a:graphicData uri="http://schemas.openxmlformats.org/drawingml/2006/table">
            <a:tbl>
              <a:tblPr>
                <a:noFill/>
                <a:tableStyleId>{257DACC0-EFB5-41EB-8665-04FCA078D70D}</a:tableStyleId>
              </a:tblPr>
              <a:tblGrid>
                <a:gridCol w="2889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41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30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74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3622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151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Contributi in Conto Esercizio</a:t>
                      </a:r>
                      <a:endParaRPr sz="1400" u="none" strike="noStrike" cap="none"/>
                    </a:p>
                  </a:txBody>
                  <a:tcPr marL="104325" marR="104325" marT="52125" marB="521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economico 2022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188/2021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Variazione al Budget economico 2022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63/2022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dk1"/>
                          </a:solidFill>
                        </a:rPr>
                        <a:t>Variazione al Budget  economico 2022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202/2022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Proiezione al 31.12.2022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86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Ministero Vigilante</a:t>
                      </a:r>
                      <a:endParaRPr sz="1400" u="none" strike="noStrike" cap="none"/>
                    </a:p>
                  </a:txBody>
                  <a:tcPr marL="104325" marR="104325" marT="52125" marB="521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6.189.947</a:t>
                      </a:r>
                      <a:endParaRPr sz="1400" u="none" strike="noStrike" cap="none"/>
                    </a:p>
                  </a:txBody>
                  <a:tcPr marL="104325" marR="104325" marT="52100" marB="521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11.189.947</a:t>
                      </a:r>
                      <a:endParaRPr sz="1400" u="none" strike="noStrike" cap="none"/>
                    </a:p>
                  </a:txBody>
                  <a:tcPr marL="104325" marR="104325" marT="52100" marB="521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11.189.947</a:t>
                      </a:r>
                      <a:endParaRPr sz="1400" u="none" strike="noStrike" cap="none"/>
                    </a:p>
                  </a:txBody>
                  <a:tcPr marL="104325" marR="104325" marT="52100" marB="521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11.189.947</a:t>
                      </a:r>
                      <a:endParaRPr sz="1400" u="none" strike="noStrike" cap="none"/>
                    </a:p>
                  </a:txBody>
                  <a:tcPr marL="104325" marR="104325" marT="52100" marB="521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32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CNSAS per assicurazioni</a:t>
                      </a:r>
                      <a:endParaRPr sz="1400" u="none" strike="noStrike" cap="none"/>
                    </a:p>
                  </a:txBody>
                  <a:tcPr marL="104325" marR="104325" marT="52125" marB="521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1.684.426</a:t>
                      </a:r>
                      <a:endParaRPr sz="1400" u="none" strike="noStrike" cap="none"/>
                    </a:p>
                  </a:txBody>
                  <a:tcPr marL="104325" marR="104325" marT="52100" marB="521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1.684.426</a:t>
                      </a:r>
                      <a:endParaRPr sz="1400" u="none" strike="noStrike" cap="none"/>
                    </a:p>
                  </a:txBody>
                  <a:tcPr marL="104325" marR="104325" marT="52100" marB="521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1.684.426</a:t>
                      </a:r>
                      <a:endParaRPr sz="1400" u="none" strike="noStrike" cap="none"/>
                    </a:p>
                  </a:txBody>
                  <a:tcPr marL="104325" marR="104325" marT="52100" marB="521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1.684.426</a:t>
                      </a:r>
                      <a:endParaRPr sz="1400" u="none" strike="noStrike" cap="none"/>
                    </a:p>
                  </a:txBody>
                  <a:tcPr marL="104325" marR="104325" marT="52100" marB="521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729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Da altri Enti </a:t>
                      </a:r>
                      <a:endParaRPr sz="1400" u="none" strike="noStrike" cap="none"/>
                    </a:p>
                    <a:p>
                      <a:pPr marL="171450" marR="0" lvl="0" indent="-17145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-"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Contributo Conto Energia € 3.000</a:t>
                      </a:r>
                      <a:endParaRPr sz="1400" u="none" strike="noStrike" cap="none"/>
                    </a:p>
                  </a:txBody>
                  <a:tcPr marL="104325" marR="104325" marT="52125" marB="521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5.000</a:t>
                      </a:r>
                      <a:endParaRPr sz="1400" u="none" strike="noStrike" cap="none"/>
                    </a:p>
                  </a:txBody>
                  <a:tcPr marL="104325" marR="104325" marT="52100" marB="521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5.000</a:t>
                      </a:r>
                      <a:endParaRPr sz="1400" u="none" strike="noStrike" cap="none"/>
                    </a:p>
                  </a:txBody>
                  <a:tcPr marL="104325" marR="104325" marT="52100" marB="521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5.000</a:t>
                      </a:r>
                      <a:endParaRPr sz="1400" u="none" strike="noStrike" cap="none"/>
                    </a:p>
                  </a:txBody>
                  <a:tcPr marL="104325" marR="104325" marT="52100" marB="521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38.732</a:t>
                      </a:r>
                      <a:endParaRPr sz="1400" u="none" strike="noStrike" cap="none"/>
                    </a:p>
                  </a:txBody>
                  <a:tcPr marL="104325" marR="104325" marT="52100" marB="521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35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Totale </a:t>
                      </a:r>
                      <a:endParaRPr sz="1400" u="none" strike="noStrike" cap="none"/>
                    </a:p>
                  </a:txBody>
                  <a:tcPr marL="104325" marR="104325" marT="52125" marB="521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7.879.373</a:t>
                      </a:r>
                      <a:endParaRPr sz="1400" u="none" strike="noStrike" cap="none"/>
                    </a:p>
                  </a:txBody>
                  <a:tcPr marL="0" marR="72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12.879.373</a:t>
                      </a:r>
                      <a:endParaRPr sz="1400" u="none" strike="noStrike" cap="none"/>
                    </a:p>
                  </a:txBody>
                  <a:tcPr marL="0" marR="72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12.879.373</a:t>
                      </a:r>
                      <a:endParaRPr sz="1400" u="none" strike="noStrike" cap="none"/>
                    </a:p>
                  </a:txBody>
                  <a:tcPr marL="0" marR="72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12.913.105</a:t>
                      </a:r>
                      <a:endParaRPr sz="14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25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18" name="Google Shape;118;p6"/>
          <p:cNvGraphicFramePr/>
          <p:nvPr/>
        </p:nvGraphicFramePr>
        <p:xfrm>
          <a:off x="1601788" y="180975"/>
          <a:ext cx="7127875" cy="493725"/>
        </p:xfrm>
        <a:graphic>
          <a:graphicData uri="http://schemas.openxmlformats.org/drawingml/2006/table">
            <a:tbl>
              <a:tblPr>
                <a:noFill/>
                <a:tableStyleId>{257DACC0-EFB5-41EB-8665-04FCA078D70D}</a:tableStyleId>
              </a:tblPr>
              <a:tblGrid>
                <a:gridCol w="712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3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sng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VALORE DELLA PRODUZIONE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sng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Altri ricavi e proventi</a:t>
                      </a:r>
                      <a:endParaRPr sz="1400" u="none" strike="noStrike" cap="none"/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19" name="Google Shape;119;p6" descr="Logo_big_bianco_tras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120" name="Google Shape;120;p6"/>
          <p:cNvSpPr txBox="1"/>
          <p:nvPr/>
        </p:nvSpPr>
        <p:spPr>
          <a:xfrm>
            <a:off x="9955213" y="6980238"/>
            <a:ext cx="288925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1" name="Google Shape;121;p6"/>
          <p:cNvSpPr txBox="1"/>
          <p:nvPr/>
        </p:nvSpPr>
        <p:spPr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 2022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Google Shape;127;p7" descr="C:\Users\ALattuada\Desktop\LOGO SFUMAT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28" name="Google Shape;128;p7"/>
          <p:cNvGraphicFramePr/>
          <p:nvPr/>
        </p:nvGraphicFramePr>
        <p:xfrm>
          <a:off x="988947" y="1692399"/>
          <a:ext cx="8966250" cy="3548605"/>
        </p:xfrm>
        <a:graphic>
          <a:graphicData uri="http://schemas.openxmlformats.org/drawingml/2006/table">
            <a:tbl>
              <a:tblPr>
                <a:noFill/>
                <a:tableStyleId>{257DACC0-EFB5-41EB-8665-04FCA078D70D}</a:tableStyleId>
              </a:tblPr>
              <a:tblGrid>
                <a:gridCol w="2633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691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251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691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691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153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1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 </a:t>
                      </a: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Altri Ricavi</a:t>
                      </a:r>
                      <a:endParaRPr sz="16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25" marB="52125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economico 2022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188/2021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Variazione al Budget economico 2022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63/2022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dk1"/>
                          </a:solidFill>
                        </a:rPr>
                        <a:t>Variazione al Budget  economico 2022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202/2022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Proiezione al 31.12.2022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530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Assicurazioni a domanda</a:t>
                      </a:r>
                      <a:endParaRPr sz="1400" u="none" strike="noStrike" cap="none"/>
                    </a:p>
                  </a:txBody>
                  <a:tcPr marL="104300" marR="104300" marT="52125" marB="521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1.143.544</a:t>
                      </a:r>
                      <a:endParaRPr sz="1400" u="none" strike="noStrike" cap="none"/>
                    </a:p>
                  </a:txBody>
                  <a:tcPr marL="104300" marR="10430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1.143.544</a:t>
                      </a:r>
                      <a:endParaRPr sz="1400" u="none" strike="noStrike" cap="none"/>
                    </a:p>
                  </a:txBody>
                  <a:tcPr marL="104300" marR="10430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1.143.544</a:t>
                      </a:r>
                      <a:endParaRPr sz="1400" u="none" strike="noStrike" cap="none"/>
                    </a:p>
                  </a:txBody>
                  <a:tcPr marL="104300" marR="10430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u="none" strike="noStrike" cap="none"/>
                        <a:t>1.380.296</a:t>
                      </a:r>
                      <a:endParaRPr sz="1400" u="none" strike="noStrike" cap="none"/>
                    </a:p>
                  </a:txBody>
                  <a:tcPr marL="104300" marR="10430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2150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Sopravvenienze attive</a:t>
                      </a:r>
                      <a:endParaRPr sz="1400" u="none" strike="noStrike" cap="none"/>
                    </a:p>
                  </a:txBody>
                  <a:tcPr marL="104300" marR="104300" marT="52125" marB="521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 sz="1400" u="none" strike="noStrike" cap="none"/>
                    </a:p>
                  </a:txBody>
                  <a:tcPr marL="104300" marR="10430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 sz="1400" u="none" strike="noStrike" cap="none"/>
                    </a:p>
                  </a:txBody>
                  <a:tcPr marL="104300" marR="10430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11.238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21.031</a:t>
                      </a:r>
                      <a:endParaRPr sz="14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175">
                <a:tc>
                  <a:txBody>
                    <a:bodyPr/>
                    <a:lstStyle/>
                    <a:p>
                      <a:pPr marL="0" marR="0" lvl="0" indent="0" algn="just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Recupero spese locali in comodato</a:t>
                      </a:r>
                      <a:endParaRPr sz="1400" u="none" strike="noStrike" cap="none"/>
                    </a:p>
                  </a:txBody>
                  <a:tcPr marL="104300" marR="104300" marT="52125" marB="521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15.432</a:t>
                      </a:r>
                      <a:endParaRPr sz="1400" u="none" strike="noStrike" cap="none"/>
                    </a:p>
                  </a:txBody>
                  <a:tcPr marL="104300" marR="10430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15.432</a:t>
                      </a:r>
                      <a:endParaRPr sz="1400" u="none" strike="noStrike" cap="none"/>
                    </a:p>
                  </a:txBody>
                  <a:tcPr marL="104300" marR="10430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15.432</a:t>
                      </a:r>
                      <a:endParaRPr sz="1400" u="none" strike="noStrike" cap="none"/>
                    </a:p>
                  </a:txBody>
                  <a:tcPr marL="104300" marR="10430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15.432</a:t>
                      </a:r>
                      <a:endParaRPr sz="1400" u="none" strike="noStrike" cap="none"/>
                    </a:p>
                  </a:txBody>
                  <a:tcPr marL="104300" marR="104300" marT="52125" marB="5212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245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Totale </a:t>
                      </a:r>
                      <a:endParaRPr sz="1400" u="none" strike="noStrike" cap="none"/>
                    </a:p>
                  </a:txBody>
                  <a:tcPr marL="104300" marR="104300" marT="52125" marB="5212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1.710.060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1.158.976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1.170.214</a:t>
                      </a:r>
                      <a:endParaRPr sz="14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14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r>
                        <a:rPr lang="it-IT" sz="14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1.416.759</a:t>
                      </a:r>
                      <a:endParaRPr sz="1400" u="none" strike="noStrike" cap="none"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400"/>
                        <a:buFont typeface="Arial"/>
                        <a:buNone/>
                      </a:pPr>
                      <a:endParaRPr sz="14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525" marR="72000" marT="9525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graphicFrame>
        <p:nvGraphicFramePr>
          <p:cNvPr id="129" name="Google Shape;129;p7"/>
          <p:cNvGraphicFramePr/>
          <p:nvPr/>
        </p:nvGraphicFramePr>
        <p:xfrm>
          <a:off x="1601788" y="180975"/>
          <a:ext cx="7127875" cy="493725"/>
        </p:xfrm>
        <a:graphic>
          <a:graphicData uri="http://schemas.openxmlformats.org/drawingml/2006/table">
            <a:tbl>
              <a:tblPr>
                <a:noFill/>
                <a:tableStyleId>{257DACC0-EFB5-41EB-8665-04FCA078D70D}</a:tableStyleId>
              </a:tblPr>
              <a:tblGrid>
                <a:gridCol w="71278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493725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sng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VALORE DELLA PRODUZIONE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24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sng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Altri ricavi e proventi</a:t>
                      </a:r>
                      <a:endParaRPr sz="1400" u="none" strike="noStrike" cap="none"/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30" name="Google Shape;130;p7" descr="Logo_big_bianco_tras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7"/>
          <p:cNvSpPr txBox="1"/>
          <p:nvPr/>
        </p:nvSpPr>
        <p:spPr>
          <a:xfrm>
            <a:off x="9955213" y="6980238"/>
            <a:ext cx="288925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7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32" name="Google Shape;132;p7"/>
          <p:cNvSpPr txBox="1"/>
          <p:nvPr/>
        </p:nvSpPr>
        <p:spPr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 2022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8" descr="C:\Users\ALattuada\Desktop\LOGO SFUMAT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39" name="Google Shape;139;p8"/>
          <p:cNvGraphicFramePr/>
          <p:nvPr/>
        </p:nvGraphicFramePr>
        <p:xfrm>
          <a:off x="522164" y="608013"/>
          <a:ext cx="9433050" cy="6150000"/>
        </p:xfrm>
        <a:graphic>
          <a:graphicData uri="http://schemas.openxmlformats.org/drawingml/2006/table">
            <a:tbl>
              <a:tblPr>
                <a:noFill/>
                <a:tableStyleId>{257DACC0-EFB5-41EB-8665-04FCA078D70D}</a:tableStyleId>
              </a:tblPr>
              <a:tblGrid>
                <a:gridCol w="31861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76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759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8027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10152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endParaRPr sz="1600" b="1" u="none" strike="noStrike" cap="none"/>
                    </a:p>
                  </a:txBody>
                  <a:tcPr marL="104300" marR="104300" marT="52175" marB="521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economico 2022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188/2021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Variazione al Budget economico 2022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63/2022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dk1"/>
                          </a:solidFill>
                        </a:rPr>
                        <a:t>Variazione al Budget  economico 2022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202/2022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Proiezione al 31.12.2022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49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Materie prime, sussidiarie, di consumo e di merci</a:t>
                      </a:r>
                      <a:endParaRPr sz="1400" u="none" strike="noStrike" cap="none"/>
                    </a:p>
                    <a:p>
                      <a:pPr marL="0" marR="0" lvl="0" indent="-762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-"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Tessere, gadgets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75" marB="521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110.000</a:t>
                      </a:r>
                      <a:endParaRPr sz="1400" u="none" strike="noStrike" cap="none"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110.000</a:t>
                      </a:r>
                      <a:endParaRPr sz="1400" u="none" strike="noStrike" cap="none"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130.000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240.000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12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Servizi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75" marB="521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15.526.351</a:t>
                      </a:r>
                      <a:endParaRPr sz="1400" u="none" strike="noStrike" cap="none"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19.975.266</a:t>
                      </a:r>
                      <a:endParaRPr sz="1400" u="none" strike="noStrike" cap="none"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20.440.291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20.993.538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796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Godimento di beni di terzi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75" marB="521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15.000</a:t>
                      </a:r>
                      <a:endParaRPr sz="1400" u="none" strike="noStrike" cap="none"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15.000</a:t>
                      </a:r>
                      <a:endParaRPr sz="1400" u="none" strike="noStrike" cap="none"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15.000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30.000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4457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Personale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75" marB="521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981.500</a:t>
                      </a:r>
                      <a:endParaRPr sz="1400" u="none" strike="noStrike" cap="none"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981.500</a:t>
                      </a:r>
                      <a:endParaRPr sz="1400" u="none" strike="noStrike" cap="none"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981.500</a:t>
                      </a:r>
                      <a:endParaRPr sz="1400" u="none" strike="noStrike" cap="none"/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981.500</a:t>
                      </a:r>
                      <a:endParaRPr sz="1400" u="none" strike="noStrike" cap="none"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82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Ammortamenti e svalutazioni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75" marB="521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350.000</a:t>
                      </a:r>
                      <a:endParaRPr sz="1400" u="none" strike="noStrike" cap="none"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350.000</a:t>
                      </a:r>
                      <a:endParaRPr sz="1400" u="none" strike="noStrike" cap="none"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350.000</a:t>
                      </a:r>
                      <a:endParaRPr sz="1400" u="none" strike="noStrike" cap="none"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350.000</a:t>
                      </a:r>
                      <a:endParaRPr sz="1400" u="none" strike="noStrike" cap="none"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31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Variazioni delle rimanenze di materie prime, di consumo e di merci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75" marB="521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(70.000)</a:t>
                      </a:r>
                      <a:endParaRPr sz="1400" u="none" strike="noStrike" cap="none"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(70.000)</a:t>
                      </a:r>
                      <a:endParaRPr sz="1400" u="none" strike="noStrike" cap="none"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(70.000)</a:t>
                      </a:r>
                      <a:endParaRPr sz="1400" u="none" strike="noStrike" cap="none"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(70.000)</a:t>
                      </a:r>
                      <a:endParaRPr sz="1400" u="none" strike="noStrike" cap="none"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590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Oneri diversi di gestione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75" marB="521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81.440</a:t>
                      </a:r>
                      <a:endParaRPr sz="1400" u="none" strike="noStrike" cap="none"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81.440</a:t>
                      </a:r>
                      <a:endParaRPr sz="1400" u="none" strike="noStrike" cap="none"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113.249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139.039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681275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Totale</a:t>
                      </a:r>
                      <a:endParaRPr sz="1400" u="none" strike="noStrike" cap="none"/>
                    </a:p>
                  </a:txBody>
                  <a:tcPr marL="104300" marR="104300" marT="52175" marB="52175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16.994.291</a:t>
                      </a:r>
                      <a:endParaRPr sz="1400" u="none" strike="noStrike" cap="none"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21.443.206</a:t>
                      </a:r>
                      <a:endParaRPr sz="1400" u="none" strike="noStrike" cap="none"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21.960.040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22.664.077</a:t>
                      </a:r>
                      <a:endParaRPr sz="1400" u="none" strike="noStrike" cap="none"/>
                    </a:p>
                  </a:txBody>
                  <a:tcPr marL="104300" marR="104300" marT="52175" marB="521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  <p:pic>
        <p:nvPicPr>
          <p:cNvPr id="140" name="Google Shape;140;p8" descr="Logo_big_bianco_tras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141" name="Google Shape;141;p8"/>
          <p:cNvSpPr txBox="1"/>
          <p:nvPr/>
        </p:nvSpPr>
        <p:spPr>
          <a:xfrm>
            <a:off x="9955213" y="6980238"/>
            <a:ext cx="288925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8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2" name="Google Shape;142;p8"/>
          <p:cNvSpPr txBox="1"/>
          <p:nvPr/>
        </p:nvSpPr>
        <p:spPr>
          <a:xfrm>
            <a:off x="3365500" y="215900"/>
            <a:ext cx="3384550" cy="3381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</a:pPr>
            <a:r>
              <a:rPr lang="it-IT" sz="16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COSTI DELLA PRODUZIONE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3" name="Google Shape;143;p8"/>
          <p:cNvSpPr txBox="1"/>
          <p:nvPr/>
        </p:nvSpPr>
        <p:spPr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 2022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9" name="Google Shape;149;p9" descr="C:\Users\ALattuada\Desktop\LOGO SFUMATO.pn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252788" y="2368550"/>
            <a:ext cx="4187825" cy="3649663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50" name="Google Shape;150;p9"/>
          <p:cNvGraphicFramePr/>
          <p:nvPr/>
        </p:nvGraphicFramePr>
        <p:xfrm>
          <a:off x="666180" y="544513"/>
          <a:ext cx="9361025" cy="6486925"/>
        </p:xfrm>
        <a:graphic>
          <a:graphicData uri="http://schemas.openxmlformats.org/drawingml/2006/table">
            <a:tbl>
              <a:tblPr>
                <a:noFill/>
                <a:tableStyleId>{257DACC0-EFB5-41EB-8665-04FCA078D70D}</a:tableStyleId>
              </a:tblPr>
              <a:tblGrid>
                <a:gridCol w="315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780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7873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0897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442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950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600"/>
                        <a:buFont typeface="Arial"/>
                        <a:buNone/>
                      </a:pPr>
                      <a:r>
                        <a:rPr lang="it-IT" sz="16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Costi per Servizi</a:t>
                      </a:r>
                      <a:endParaRPr sz="1400" u="none" strike="noStrike" cap="none"/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Budget economico 2022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188/2021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Variazione al Budget economico 2022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63/2022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u="none" strike="noStrike" cap="none">
                          <a:solidFill>
                            <a:schemeClr val="dk1"/>
                          </a:solidFill>
                        </a:rPr>
                        <a:t>Variazione al Budget  economico 2022</a:t>
                      </a:r>
                      <a:endParaRPr sz="1400" u="none" strike="noStrike" cap="none"/>
                    </a:p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Del. CDC 202/2022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Proiezione al 31.12.2022</a:t>
                      </a:r>
                      <a:endParaRPr sz="1400" u="none" strike="noStrike" cap="none"/>
                    </a:p>
                  </a:txBody>
                  <a:tcPr marL="144000" marR="72000" marT="50375" marB="50375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36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Spese generali</a:t>
                      </a:r>
                      <a:endParaRPr sz="1400" u="none" strike="noStrike" cap="none"/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711.200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711.200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711.200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731.200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Spese per collaborazioni</a:t>
                      </a:r>
                      <a:endParaRPr sz="1400" u="none" strike="noStrike" cap="none"/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65.000</a:t>
                      </a:r>
                      <a:endParaRPr sz="1400" u="none" strike="noStrike" cap="none"/>
                    </a:p>
                  </a:txBody>
                  <a:tcPr marL="91425" marR="72000" marT="45700" marB="457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65.000</a:t>
                      </a:r>
                      <a:endParaRPr sz="1400" u="none" strike="noStrike" cap="none"/>
                    </a:p>
                  </a:txBody>
                  <a:tcPr marL="91425" marR="72000" marT="45700" marB="457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65.000</a:t>
                      </a:r>
                      <a:endParaRPr sz="1400" u="none" strike="noStrike" cap="none"/>
                    </a:p>
                  </a:txBody>
                  <a:tcPr marL="91425" marR="72000" marT="45700" marB="457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65.000</a:t>
                      </a:r>
                      <a:endParaRPr sz="1400" u="none" strike="noStrike" cap="none"/>
                    </a:p>
                  </a:txBody>
                  <a:tcPr marL="91425" marR="72000" marT="45700" marB="4570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Stampa sociale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1.198.373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1.198.373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1.450.000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1.450.000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Assicurazioni</a:t>
                      </a:r>
                      <a:endParaRPr sz="1400" u="none" strike="noStrike" cap="none"/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5.252.475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4.701.390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4.802.141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5.202.196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16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Piano editoriale</a:t>
                      </a:r>
                      <a:endParaRPr sz="1400" u="none" strike="noStrike" cap="none"/>
                    </a:p>
                    <a:p>
                      <a:pPr marL="0" marR="0" lvl="0" indent="-76200" algn="l" rtl="0"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Char char="-"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 Manualistica, pubblicazioni OTCO; altre pubblicazioni, magazzino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262.000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262.000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262.000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262.000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CORSI MIUR – GDL GRANDI CARNIVORI -COORD.OTCO/SO</a:t>
                      </a:r>
                      <a:endParaRPr sz="1400" u="none" strike="noStrike" cap="none"/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105.000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105.000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105.000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105.000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401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Attività OTCO – STRUTTURE OPERATIVE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(Funzionamento e progetti, formazione, contributo OTCO rifugi; contributi OTTO)</a:t>
                      </a:r>
                      <a:endParaRPr sz="1400" u="none" strike="noStrike" cap="none"/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888.778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888.778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1.197.019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1.197.019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3185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Attività di comunicazione e progetti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D0D0D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D0D0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373.280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D0D0D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D0D0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373.280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D0D0D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D0D0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263.280</a:t>
                      </a:r>
                      <a:endParaRPr sz="1200" b="0" i="0" u="none" strike="noStrike" cap="none">
                        <a:solidFill>
                          <a:srgbClr val="0D0D0D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281.466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C.N.S.A.S. (Funzionamento e attività)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45700" marB="45700" anchor="b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D0D0D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D0D0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5.189.947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D0D0D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D0D0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5.189.947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D0D0D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D0D0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5.189.947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D0D0D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D0D0D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5.189.947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Contributi GR</a:t>
                      </a:r>
                      <a:endParaRPr sz="1400" u="none" strike="noStrike" cap="none"/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200.000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200.000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200.000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200.000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Altri contributi</a:t>
                      </a:r>
                      <a:endParaRPr sz="1400" u="none" strike="noStrike" cap="none"/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481.200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481.200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341.100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421.200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743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Rifugi</a:t>
                      </a:r>
                      <a:endParaRPr sz="1400" u="none" strike="noStrike" cap="none"/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715.248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715.248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769.754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794.920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Altri costi per il personale</a:t>
                      </a:r>
                      <a:endParaRPr sz="1400" u="none" strike="noStrike" cap="none"/>
                    </a:p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 </a:t>
                      </a:r>
                      <a:r>
                        <a:rPr lang="it-IT" sz="10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Mensa, borse di studio, formazione</a:t>
                      </a:r>
                      <a:endParaRPr sz="1400" u="none" strike="noStrike" cap="none"/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83.850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83.850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83.850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93.134</a:t>
                      </a:r>
                      <a:endParaRPr sz="1200" b="0" i="0" u="none" strike="noStrike" cap="none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403125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Risorse straordinarie MITUR</a:t>
                      </a:r>
                      <a:endParaRPr sz="1400" u="none" strike="noStrike" cap="none"/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-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5.000.000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5.000.000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none" strike="noStrike" cap="none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5.000.456</a:t>
                      </a:r>
                      <a:endParaRPr sz="12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372400"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1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Totale</a:t>
                      </a:r>
                      <a:endParaRPr sz="1200" b="0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15.526.351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19.975.266</a:t>
                      </a:r>
                      <a:endParaRPr sz="1400" u="none" strike="noStrike" cap="none"/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20.440.291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1" i="0" u="none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20.993.538</a:t>
                      </a:r>
                      <a:endParaRPr sz="1200" b="1" i="0" u="none" strike="noStrike" cap="none">
                        <a:solidFill>
                          <a:schemeClr val="dk1"/>
                        </a:solidFill>
                        <a:latin typeface="Arial"/>
                        <a:ea typeface="Arial"/>
                        <a:cs typeface="Arial"/>
                        <a:sym typeface="Arial"/>
                      </a:endParaRPr>
                    </a:p>
                  </a:txBody>
                  <a:tcPr marL="0" marR="72000" marT="0" marB="0" anchor="ctr">
                    <a:lnL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chemeClr val="dk1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</a:tbl>
          </a:graphicData>
        </a:graphic>
      </p:graphicFrame>
      <p:graphicFrame>
        <p:nvGraphicFramePr>
          <p:cNvPr id="151" name="Google Shape;151;p9"/>
          <p:cNvGraphicFramePr/>
          <p:nvPr/>
        </p:nvGraphicFramePr>
        <p:xfrm>
          <a:off x="3095625" y="180975"/>
          <a:ext cx="4500575" cy="274650"/>
        </p:xfrm>
        <a:graphic>
          <a:graphicData uri="http://schemas.openxmlformats.org/drawingml/2006/table">
            <a:tbl>
              <a:tblPr>
                <a:noFill/>
                <a:tableStyleId>{257DACC0-EFB5-41EB-8665-04FCA078D70D}</a:tableStyleId>
              </a:tblPr>
              <a:tblGrid>
                <a:gridCol w="450057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4650">
                <a:tc>
                  <a:txBody>
                    <a:bodyPr/>
                    <a:lstStyle/>
                    <a:p>
                      <a:pPr marL="0" marR="0" lvl="0" indent="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1"/>
                        </a:buClr>
                        <a:buSzPts val="1200"/>
                        <a:buFont typeface="Arial"/>
                        <a:buNone/>
                      </a:pPr>
                      <a:r>
                        <a:rPr lang="it-IT" sz="1200" b="0" i="0" u="sng" strike="noStrike" cap="none">
                          <a:solidFill>
                            <a:schemeClr val="dk1"/>
                          </a:solidFill>
                          <a:latin typeface="Arial"/>
                          <a:ea typeface="Arial"/>
                          <a:cs typeface="Arial"/>
                          <a:sym typeface="Arial"/>
                        </a:rPr>
                        <a:t>COSTI DELLA PRODUZIONE</a:t>
                      </a:r>
                      <a:endParaRPr sz="1400" u="none" strike="noStrike" cap="none"/>
                    </a:p>
                  </a:txBody>
                  <a:tcPr marL="91425" marR="91425" marT="45700" marB="4570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152" name="Google Shape;152;p9" descr="Logo_big_bianco_trasp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955213" y="180975"/>
            <a:ext cx="576262" cy="471488"/>
          </a:xfrm>
          <a:prstGeom prst="rect">
            <a:avLst/>
          </a:prstGeom>
          <a:noFill/>
          <a:ln>
            <a:noFill/>
          </a:ln>
        </p:spPr>
      </p:pic>
      <p:sp>
        <p:nvSpPr>
          <p:cNvPr id="153" name="Google Shape;153;p9"/>
          <p:cNvSpPr txBox="1"/>
          <p:nvPr/>
        </p:nvSpPr>
        <p:spPr>
          <a:xfrm>
            <a:off x="10006013" y="6926163"/>
            <a:ext cx="474662" cy="276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r>
              <a:rPr lang="it-IT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4" name="Google Shape;154;p9"/>
          <p:cNvSpPr txBox="1"/>
          <p:nvPr/>
        </p:nvSpPr>
        <p:spPr>
          <a:xfrm>
            <a:off x="306388" y="215900"/>
            <a:ext cx="1800225" cy="277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r>
              <a:rPr lang="it-IT" sz="1200" b="0" i="1" u="sng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Budget  2022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:ahyp="http://schemas.microsoft.com/office/drawing/2018/hyperlinkcolor" xmlns:p15="http://schemas.microsoft.com/office/powerpoint/2012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Struttura predefinita">
  <a:themeElements>
    <a:clrScheme name="Struttura predefinita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66FF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2323</Words>
  <Application>Microsoft Office PowerPoint</Application>
  <PresentationFormat>Personalizzato</PresentationFormat>
  <Paragraphs>839</Paragraphs>
  <Slides>20</Slides>
  <Notes>20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20</vt:i4>
      </vt:variant>
    </vt:vector>
  </HeadingPairs>
  <TitlesOfParts>
    <vt:vector size="23" baseType="lpstr">
      <vt:lpstr>Arial</vt:lpstr>
      <vt:lpstr>Verdana</vt:lpstr>
      <vt:lpstr>Struttura predefinita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Amministrazione4</dc:creator>
  <cp:lastModifiedBy>Laura Palumberi</cp:lastModifiedBy>
  <cp:revision>3</cp:revision>
  <cp:lastPrinted>2022-12-28T11:17:25Z</cp:lastPrinted>
  <dcterms:created xsi:type="dcterms:W3CDTF">2004-05-17T07:19:49Z</dcterms:created>
  <dcterms:modified xsi:type="dcterms:W3CDTF">2023-07-11T13:30:29Z</dcterms:modified>
</cp:coreProperties>
</file>