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1" r:id="rId3"/>
    <p:sldId id="302" r:id="rId4"/>
    <p:sldId id="334" r:id="rId5"/>
    <p:sldId id="308" r:id="rId6"/>
    <p:sldId id="335" r:id="rId7"/>
    <p:sldId id="343" r:id="rId8"/>
    <p:sldId id="270" r:id="rId9"/>
    <p:sldId id="337" r:id="rId10"/>
    <p:sldId id="342" r:id="rId11"/>
    <p:sldId id="347" r:id="rId12"/>
    <p:sldId id="339" r:id="rId13"/>
    <p:sldId id="350" r:id="rId14"/>
    <p:sldId id="349" r:id="rId15"/>
  </p:sldIdLst>
  <p:sldSz cx="10693400" cy="7561263"/>
  <p:notesSz cx="9872663" cy="679767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 autoAdjust="0"/>
    <p:restoredTop sz="91997" autoAdjust="0"/>
  </p:normalViewPr>
  <p:slideViewPr>
    <p:cSldViewPr>
      <p:cViewPr varScale="1">
        <p:scale>
          <a:sx n="96" d="100"/>
          <a:sy n="96" d="100"/>
        </p:scale>
        <p:origin x="1686" y="90"/>
      </p:cViewPr>
      <p:guideLst>
        <p:guide orient="horz" pos="2018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24" y="-102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maggiore\Desktop\Documenti%20AMAggiore\DISCO1\PERSONALE\Direttore%20AM\OBIETTIVO\2015\dotazione%20personale_2000_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it-IT" u="sng"/>
              <a:t>SITUAZIONE OCCUPAZIONALE 2000-2020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036643724619169E-2"/>
          <c:y val="0.16782805429864253"/>
          <c:w val="0.89976816457264874"/>
          <c:h val="0.6737264726935871"/>
        </c:manualLayout>
      </c:layout>
      <c:lineChart>
        <c:grouping val="standard"/>
        <c:varyColors val="0"/>
        <c:ser>
          <c:idx val="0"/>
          <c:order val="0"/>
          <c:tx>
            <c:strRef>
              <c:f>Foglio2!$A$24</c:f>
              <c:strCache>
                <c:ptCount val="1"/>
                <c:pt idx="0">
                  <c:v>DOTAZIONE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cat>
            <c:numRef>
              <c:f>Foglio2!$B$23:$V$23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Foglio2!$B$24:$V$24</c:f>
              <c:numCache>
                <c:formatCode>General</c:formatCode>
                <c:ptCount val="21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27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52-6144-9245-3353B005E1FE}"/>
            </c:ext>
          </c:extLst>
        </c:ser>
        <c:ser>
          <c:idx val="1"/>
          <c:order val="1"/>
          <c:tx>
            <c:strRef>
              <c:f>Foglio2!$A$25</c:f>
              <c:strCache>
                <c:ptCount val="1"/>
                <c:pt idx="0">
                  <c:v>OCCUPATI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cat>
            <c:numRef>
              <c:f>Foglio2!$B$23:$V$23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Foglio2!$B$25:$V$25</c:f>
              <c:numCache>
                <c:formatCode>General</c:formatCode>
                <c:ptCount val="21"/>
                <c:pt idx="0">
                  <c:v>16</c:v>
                </c:pt>
                <c:pt idx="1">
                  <c:v>12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24</c:v>
                </c:pt>
                <c:pt idx="6">
                  <c:v>24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17</c:v>
                </c:pt>
                <c:pt idx="11">
                  <c:v>17</c:v>
                </c:pt>
                <c:pt idx="12">
                  <c:v>16</c:v>
                </c:pt>
                <c:pt idx="13">
                  <c:v>15</c:v>
                </c:pt>
                <c:pt idx="14">
                  <c:v>18</c:v>
                </c:pt>
                <c:pt idx="15">
                  <c:v>18</c:v>
                </c:pt>
                <c:pt idx="16">
                  <c:v>17</c:v>
                </c:pt>
                <c:pt idx="17">
                  <c:v>17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52-6144-9245-3353B005E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490847"/>
        <c:axId val="1"/>
      </c:lineChart>
      <c:catAx>
        <c:axId val="62449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624490847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993704832295493"/>
          <c:y val="0.92269421870394563"/>
          <c:w val="0.35772496650155822"/>
          <c:h val="5.8659733041391215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F80493-EEB0-8D4E-8DF4-20E610A696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20755E4-47C0-C24B-8F2A-D7A1486513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B4F3B6-2E89-624D-9A11-F49C9C664CCD}" type="datetime1">
              <a:rPr lang="it-IT" altLang="it-IT"/>
              <a:pPr>
                <a:defRPr/>
              </a:pPr>
              <a:t>26/05/2021</a:t>
            </a:fld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1FA1B66-84B7-E946-B1EB-62A3DF2F5C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2E49E58-D5D5-1445-977A-BC339EB9D6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5972A-887E-B04D-A479-4C1F91DD6E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468F2C-CC32-154F-930D-59876F4248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EE5562E-7CB4-814F-8A9C-2C4C33B2C9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A82B78-8BB4-2B41-81AB-ADADC504A956}" type="datetime1">
              <a:rPr lang="it-IT" altLang="it-IT"/>
              <a:pPr>
                <a:defRPr/>
              </a:pPr>
              <a:t>26/05/2021</a:t>
            </a:fld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C6C42C8-ADE7-774F-AF0E-4DF98E0042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3725" y="508000"/>
            <a:ext cx="36083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C216BD-5ADE-AF43-8DF1-077F5C67503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27388"/>
            <a:ext cx="789463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56865750-1499-0C42-ADBC-082D74B43F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5ECE1FE2-3A4A-EB4B-B727-B21EEAD0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0" tIns="45661" rIns="91310" bIns="456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D81DE-C365-B14D-AD73-1B413EEF93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15F7987-01A4-2C44-B14D-33A5CE530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A42395-A205-E14F-A7BA-6CA50EE8CA17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DA56F61-EFC5-844E-9CDD-E3C9D3ECC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5235D5-6993-3A47-A0BF-44549FA50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316068C-534F-9949-A5BB-24B37C4DC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8774BA-C73A-DD46-AE9A-5A4CFCB33C68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9BEBC2-1B62-D04E-A3B9-E9A429F00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5C128D3-2C59-F448-A662-D09E64C4B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A5C3D42-76AC-A842-BD36-2BFD66883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8E14A9-AF01-6049-9495-8A5B6BC74007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7075F3C-3F0F-FE41-8C26-25DBBCEE5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98E58C5-437B-3F48-8466-91F8F5916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9EB970B-EE1C-A84E-A3DC-71A892E0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60ABB0-0752-B746-963A-6009F16E0831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139595A-0A5F-AD49-9A55-8061778AA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D50A32E-5FB3-0447-B566-9AF29304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59EB970B-EE1C-A84E-A3DC-71A892E0B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60ABB0-0752-B746-963A-6009F16E0831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139595A-0A5F-AD49-9A55-8061778AA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D50A32E-5FB3-0447-B566-9AF29304A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899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C534C0C-4754-E149-A38D-D173DC1BC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301F28-5BC8-3645-A9D2-8E02EF0120F6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2868136-95F1-DE43-9EA7-3C7983A20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3663AA5-E62A-5C42-BADC-7B9F337F9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F488859-A41D-3349-A5E9-7167DF392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E3A79A-8EBA-DD4E-89E5-9DF31776DF24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03753B-D1B0-EF41-B6BE-539B2C8B8A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B997892-5E9B-1649-B8CD-243421B2F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A15E6EB-EB57-EB49-A4DB-63F659E35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FC2A272-0363-054F-B192-F057B2B24DD8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44E90BB-D47C-514D-B689-A2BCD9897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51FD6E1-9BE5-BC44-BCCE-17535B30C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938141FD-F746-7A41-8379-91C910A66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D226D2-5DDF-CA4A-841F-EC08AC17A74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3BFFA66-7E2B-E348-811E-5D25BE47C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5040593-FE07-AE4D-966F-73AC1199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C775E45-F170-984E-B312-2DDC96846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B06BFF-9208-0741-A160-7E1E5B4B7367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299A20F-0482-5E4C-87F1-9360C7B59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827BD1-2BF7-954A-95D7-203DC886E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E1A411E-E9FB-484C-857F-A2ECB9B1C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72F721-CD63-B147-A872-05279B339CB9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6E0EE88-B161-D640-B97C-52E3F19F4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6C4473A-815B-A44D-8582-695F6B52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D55553B9-CAEE-C849-8698-DFE35559F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D4B0F2-59FD-3247-AFD9-C64979231E81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7923EAC-9F05-494C-B7A8-E932C6EA8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55FD391-6162-0041-83E0-3232FACBB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594FF88-9966-F741-8A11-DBF6820082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37390D-57AA-D945-9AC4-E4981A105279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5E7A8F4-C014-1C4B-8ECA-05CFB6939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A1A75C0-FF79-994F-8E26-7C6A0CC66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8B74A0CA-6703-8A48-9200-65433BF8E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0250" indent="-276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871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843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383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955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527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099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67150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6A01D-83E4-8540-BAFC-73153AF538E7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B5ACE59-DC9C-624C-B627-B2C815A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AAA81BB-C0BD-414B-84FB-7ECF7D01D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3B33F4-DD03-4F48-A4B0-B5B86BC6CC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48926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5CD8EB-0F72-D247-A4E5-7F5C08F0B9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131533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75AE7A-0C41-BD42-AAC4-6640359C7B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11795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9F284A-2780-374C-90EA-3E6279162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455197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C1C6CD-3ADE-1042-8646-BE639F7225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802763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71D8CF-56AA-C944-9ED6-E3787A043B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6924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098D84-FA06-AC4F-A937-248F5B4CF9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81569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F9A293-2A1B-544A-87A0-2084B8CAF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154818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6A84FB9-1950-BD42-9A28-309A8EAAB9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286453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36BE7-0342-7A45-B20F-75A7AD2F68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251922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1B543-1810-D74E-9229-09C0E03B4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860159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B9CD42-E3BF-F441-BD6A-85CDDD05B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F6DE45-0CF0-0440-83ED-7A3A908BE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82CEE51-9E35-B14F-A3BB-0B75B8E96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7688" y="6877050"/>
            <a:ext cx="95980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accent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88" r:id="rId1"/>
    <p:sldLayoutId id="2147486689" r:id="rId2"/>
    <p:sldLayoutId id="2147486690" r:id="rId3"/>
    <p:sldLayoutId id="2147486691" r:id="rId4"/>
    <p:sldLayoutId id="2147486692" r:id="rId5"/>
    <p:sldLayoutId id="2147486693" r:id="rId6"/>
    <p:sldLayoutId id="2147486694" r:id="rId7"/>
    <p:sldLayoutId id="2147486695" r:id="rId8"/>
    <p:sldLayoutId id="2147486696" r:id="rId9"/>
    <p:sldLayoutId id="2147486697" r:id="rId10"/>
    <p:sldLayoutId id="2147486698" r:id="rId11"/>
  </p:sldLayoutIdLst>
  <p:transition>
    <p:zoom/>
  </p:transition>
  <p:hf sldNum="0"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ＭＳ Ｐゴシック" charset="0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ＭＳ Ｐゴシック" charset="0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ea typeface="ＭＳ Ｐゴシック" charset="0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11C24C99-7A6F-784B-A273-F439CF03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960813"/>
            <a:ext cx="9274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it-IT" altLang="it-IT" sz="4000" b="1">
                <a:solidFill>
                  <a:schemeClr val="bg1"/>
                </a:solidFill>
              </a:rPr>
              <a:t>Budget previsionale economico 2021</a:t>
            </a:r>
          </a:p>
        </p:txBody>
      </p:sp>
      <p:pic>
        <p:nvPicPr>
          <p:cNvPr id="15363" name="Picture 10" descr="Logo_big_bianco_trasp">
            <a:extLst>
              <a:ext uri="{FF2B5EF4-FFF2-40B4-BE49-F238E27FC236}">
                <a16:creationId xmlns:a16="http://schemas.microsoft.com/office/drawing/2014/main" id="{72E69C08-CABE-6749-85DC-0E3B3997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60475"/>
            <a:ext cx="2463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6" descr="C:\Users\ALattuada\Desktop\LOGO SFUMATO.png">
            <a:extLst>
              <a:ext uri="{FF2B5EF4-FFF2-40B4-BE49-F238E27FC236}">
                <a16:creationId xmlns:a16="http://schemas.microsoft.com/office/drawing/2014/main" id="{F858AC75-9806-B943-8923-0512FC2C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72" descr="Logo_big_bianco_trasp">
            <a:extLst>
              <a:ext uri="{FF2B5EF4-FFF2-40B4-BE49-F238E27FC236}">
                <a16:creationId xmlns:a16="http://schemas.microsoft.com/office/drawing/2014/main" id="{FDBB8833-BD7B-FE46-BB3A-E6BAACEF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76">
            <a:extLst>
              <a:ext uri="{FF2B5EF4-FFF2-40B4-BE49-F238E27FC236}">
                <a16:creationId xmlns:a16="http://schemas.microsoft.com/office/drawing/2014/main" id="{F8740FEB-1428-8344-9E59-8EC76642A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763" y="187325"/>
            <a:ext cx="7127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200" u="sng"/>
              <a:t>COSTI DELLA  PRODUZIONE </a:t>
            </a:r>
          </a:p>
          <a:p>
            <a:pPr algn="ctr" eaLnBrk="1" hangingPunct="1">
              <a:buFontTx/>
              <a:buNone/>
            </a:pPr>
            <a:r>
              <a:rPr lang="it-IT" altLang="it-IT" sz="1200" u="sng"/>
              <a:t>Costi per servizi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08717F6-45FA-5143-8215-38294FB579C0}"/>
              </a:ext>
            </a:extLst>
          </p:cNvPr>
          <p:cNvGraphicFramePr>
            <a:graphicFrameLocks noGrp="1"/>
          </p:cNvGraphicFramePr>
          <p:nvPr/>
        </p:nvGraphicFramePr>
        <p:xfrm>
          <a:off x="1166813" y="782638"/>
          <a:ext cx="8283575" cy="5913435"/>
        </p:xfrm>
        <a:graphic>
          <a:graphicData uri="http://schemas.openxmlformats.org/drawingml/2006/table">
            <a:tbl>
              <a:tblPr/>
              <a:tblGrid>
                <a:gridCol w="3554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Assicurazioni – Principali polizze </a:t>
                      </a:r>
                    </a:p>
                  </a:txBody>
                  <a:tcPr marL="53997" marR="53997" marT="54011" marB="540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88" marR="71993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3981" marR="71990" marT="50391" marB="503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5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318.000 soci</a:t>
                      </a:r>
                    </a:p>
                  </a:txBody>
                  <a:tcPr marL="143988" marR="71993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290.000 soci</a:t>
                      </a:r>
                    </a:p>
                  </a:txBody>
                  <a:tcPr marL="143981" marR="71990" marT="50391" marB="503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soccorso alpino soci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318.000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391.500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RC sezioni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381.600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435.000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spedizioni Extra Europee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33.840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43.500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tutela legale sezioni e sede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41.340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40.310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assicurazioni infortuni/RC istruttori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972.585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1.256.671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assicurazione infortuni soci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540.600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667.000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assicurazione volontari CNSAS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1.077.660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1.650.000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assicurazione RC ministero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760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760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rc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dipendenti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16.250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16.250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assicurazioni Sede centrale KASKO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6.810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6.810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assicurazioni proprietà CAI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15.314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15.314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assicurazioni RC patrimoniale CAI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4.807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4.807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assicurazioni infortuni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MontagnaTerapia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4.266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4.266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4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risks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e trasporto palestre</a:t>
                      </a:r>
                    </a:p>
                  </a:txBody>
                  <a:tcPr marL="53997" marR="53997" marT="54011" marB="54011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6.015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6.015</a:t>
                      </a:r>
                    </a:p>
                  </a:txBody>
                  <a:tcPr marL="53996" marR="89992" marT="54002" marB="5400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3861" name="CasellaDiTesto 7">
            <a:extLst>
              <a:ext uri="{FF2B5EF4-FFF2-40B4-BE49-F238E27FC236}">
                <a16:creationId xmlns:a16="http://schemas.microsoft.com/office/drawing/2014/main" id="{0C778317-6529-9D49-86E5-FD8DFCA4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10</a:t>
            </a:r>
          </a:p>
        </p:txBody>
      </p:sp>
      <p:sp>
        <p:nvSpPr>
          <p:cNvPr id="33862" name="Text Box 13">
            <a:extLst>
              <a:ext uri="{FF2B5EF4-FFF2-40B4-BE49-F238E27FC236}">
                <a16:creationId xmlns:a16="http://schemas.microsoft.com/office/drawing/2014/main" id="{2231863D-AF9E-2042-81CC-2DA2F3B6C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magine 6" descr="C:\Users\ALattuada\Desktop\LOGO SFUMATO.png">
            <a:extLst>
              <a:ext uri="{FF2B5EF4-FFF2-40B4-BE49-F238E27FC236}">
                <a16:creationId xmlns:a16="http://schemas.microsoft.com/office/drawing/2014/main" id="{2F30E5D5-DB78-3544-83BF-93B07D9E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72" descr="Logo_big_bianco_trasp">
            <a:extLst>
              <a:ext uri="{FF2B5EF4-FFF2-40B4-BE49-F238E27FC236}">
                <a16:creationId xmlns:a16="http://schemas.microsoft.com/office/drawing/2014/main" id="{BBFF9B5E-1F8D-7940-9865-3E78BE64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6">
            <a:extLst>
              <a:ext uri="{FF2B5EF4-FFF2-40B4-BE49-F238E27FC236}">
                <a16:creationId xmlns:a16="http://schemas.microsoft.com/office/drawing/2014/main" id="{BF57B858-DCC9-DB43-AF7D-EFBEE04A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22238"/>
            <a:ext cx="7127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200" u="sng" dirty="0"/>
              <a:t>COSTI DELLA  PRODUZIONE</a:t>
            </a:r>
          </a:p>
          <a:p>
            <a:pPr algn="ctr" eaLnBrk="1" hangingPunct="1">
              <a:buFontTx/>
              <a:buNone/>
            </a:pPr>
            <a:r>
              <a:rPr lang="it-IT" altLang="it-IT" sz="1200" u="sng" dirty="0"/>
              <a:t>Attività OTCO - SO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DC92BF6-480C-D045-92BF-152F4902D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809008"/>
              </p:ext>
            </p:extLst>
          </p:nvPr>
        </p:nvGraphicFramePr>
        <p:xfrm>
          <a:off x="666750" y="652463"/>
          <a:ext cx="9072564" cy="6784973"/>
        </p:xfrm>
        <a:graphic>
          <a:graphicData uri="http://schemas.openxmlformats.org/drawingml/2006/table">
            <a:tbl>
              <a:tblPr/>
              <a:tblGrid>
                <a:gridCol w="309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OTCO/SO</a:t>
                      </a:r>
                    </a:p>
                  </a:txBody>
                  <a:tcPr marL="54002" marR="54002" marT="54020" marB="540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00" marR="72000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 ridotto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93" marR="71997" marT="50399" marB="50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richiesto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2021</a:t>
                      </a:r>
                    </a:p>
                  </a:txBody>
                  <a:tcPr marL="143993" marR="71997" marT="50399" marB="50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3993" marR="71997" marT="50399" marB="50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ALPINISMO GIOVANILE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30.600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73.200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45.000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BIBLIOTECA NAZIONALE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36.707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23.829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37.757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33.036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CENTRO CINEMATOGRAFIA E CINETECA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47.000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CNSASA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135.000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94.500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161.600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121.500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ESCURSIONISMO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77.800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36.400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110.500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70.020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8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CENTRO STUDI MATERIALI E TECNICHE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42.273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59.877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54.000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MEDICA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5.600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11.500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7.200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CENTRO OPERATIVO EDITORIALE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2.100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2.700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RIFUGI E OPERE ALPINE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238.700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219.145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305.500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214.830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COMITATO SCEINTIFICO CENTRALE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54.700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95.991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72.000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SPELEOLOGIA E TORRENTISMO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55.000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62.500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49.500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SERVIZIO VALANGHE ITALIANO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14.003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18.000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C.C. TUTELA AMBIENTE MONTANO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41.000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24.100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49.000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36.900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4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CENTRO NAZIONALE CORALITA’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39.000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35.000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35.100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SENTIERI E CARTOGRAFIA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56.000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73.350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72.000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S.O. BOSSEA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40.000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28.000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39.000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36.000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45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TOTALE</a:t>
                      </a:r>
                    </a:p>
                  </a:txBody>
                  <a:tcPr marL="54002" marR="54002" marT="54020" marB="5402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1.004.207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736.250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1.205.775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903.786</a:t>
                      </a:r>
                    </a:p>
                  </a:txBody>
                  <a:tcPr marL="54001" marR="89999" marT="54011" marB="540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5956" name="CasellaDiTesto 7">
            <a:extLst>
              <a:ext uri="{FF2B5EF4-FFF2-40B4-BE49-F238E27FC236}">
                <a16:creationId xmlns:a16="http://schemas.microsoft.com/office/drawing/2014/main" id="{B6DEC96F-D157-5849-9619-ABEE8ECA7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11</a:t>
            </a:r>
          </a:p>
        </p:txBody>
      </p:sp>
      <p:sp>
        <p:nvSpPr>
          <p:cNvPr id="35957" name="Text Box 13">
            <a:extLst>
              <a:ext uri="{FF2B5EF4-FFF2-40B4-BE49-F238E27FC236}">
                <a16:creationId xmlns:a16="http://schemas.microsoft.com/office/drawing/2014/main" id="{86635758-9E66-A546-881F-C7B080033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magine 7" descr="C:\Users\ALattuada\Desktop\LOGO SFUMATO.png">
            <a:extLst>
              <a:ext uri="{FF2B5EF4-FFF2-40B4-BE49-F238E27FC236}">
                <a16:creationId xmlns:a16="http://schemas.microsoft.com/office/drawing/2014/main" id="{254BE71C-8548-6F4F-AF88-67F03B83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63" name="Group 103">
            <a:extLst>
              <a:ext uri="{FF2B5EF4-FFF2-40B4-BE49-F238E27FC236}">
                <a16:creationId xmlns:a16="http://schemas.microsoft.com/office/drawing/2014/main" id="{EC7F48BD-9F66-D04A-B1A9-55B1F9382A30}"/>
              </a:ext>
            </a:extLst>
          </p:cNvPr>
          <p:cNvGraphicFramePr>
            <a:graphicFrameLocks noGrp="1"/>
          </p:cNvGraphicFramePr>
          <p:nvPr/>
        </p:nvGraphicFramePr>
        <p:xfrm>
          <a:off x="2206625" y="982663"/>
          <a:ext cx="6137275" cy="2376487"/>
        </p:xfrm>
        <a:graphic>
          <a:graphicData uri="http://schemas.openxmlformats.org/drawingml/2006/table">
            <a:tbl>
              <a:tblPr/>
              <a:tblGrid>
                <a:gridCol w="184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02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23" marR="72011" marT="50402" marB="504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23" marR="72011" marT="50392" marB="50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Retribuzioni	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694.000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729.700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35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Oneri sociali	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166.500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176.600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Quota TFR</a:t>
                      </a: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39.900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45.100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16">
                <a:tc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04330" marR="104330" marT="52182" marB="5218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900.400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951.400</a:t>
                      </a:r>
                    </a:p>
                  </a:txBody>
                  <a:tcPr marL="104330" marR="104330" marT="52182" marB="521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413BE81F-EE25-9749-BA1E-F17053572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82527"/>
              </p:ext>
            </p:extLst>
          </p:nvPr>
        </p:nvGraphicFramePr>
        <p:xfrm>
          <a:off x="2583432" y="3975099"/>
          <a:ext cx="5383659" cy="2476501"/>
        </p:xfrm>
        <a:graphic>
          <a:graphicData uri="http://schemas.openxmlformats.org/drawingml/2006/table">
            <a:tbl>
              <a:tblPr/>
              <a:tblGrid>
                <a:gridCol w="117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1209"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DOTAZIONE ORGANICA</a:t>
                      </a:r>
                    </a:p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20.11.2020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 IN SERVIZIO AL 31.12.2020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PREVISIONE 2021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DIRIGENTE</a:t>
                      </a: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C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09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B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72" name="Picture 118" descr="Logo_big_trasp">
            <a:extLst>
              <a:ext uri="{FF2B5EF4-FFF2-40B4-BE49-F238E27FC236}">
                <a16:creationId xmlns:a16="http://schemas.microsoft.com/office/drawing/2014/main" id="{0B431571-B5C0-3E49-B259-C9C7429D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180975"/>
            <a:ext cx="7286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3" name="CasellaDiTesto 7">
            <a:extLst>
              <a:ext uri="{FF2B5EF4-FFF2-40B4-BE49-F238E27FC236}">
                <a16:creationId xmlns:a16="http://schemas.microsoft.com/office/drawing/2014/main" id="{085DE789-3C44-D345-8D54-19E6B1CB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 dirty="0"/>
              <a:t>12</a:t>
            </a:r>
          </a:p>
        </p:txBody>
      </p:sp>
      <p:sp>
        <p:nvSpPr>
          <p:cNvPr id="38974" name="Text Box 13">
            <a:extLst>
              <a:ext uri="{FF2B5EF4-FFF2-40B4-BE49-F238E27FC236}">
                <a16:creationId xmlns:a16="http://schemas.microsoft.com/office/drawing/2014/main" id="{381889F0-3C14-A64B-9C8A-5A0F6A86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graphicFrame>
        <p:nvGraphicFramePr>
          <p:cNvPr id="10" name="Group 98">
            <a:extLst>
              <a:ext uri="{FF2B5EF4-FFF2-40B4-BE49-F238E27FC236}">
                <a16:creationId xmlns:a16="http://schemas.microsoft.com/office/drawing/2014/main" id="{1F07AD63-F772-DD44-900E-843E13B53DE4}"/>
              </a:ext>
            </a:extLst>
          </p:cNvPr>
          <p:cNvGraphicFramePr>
            <a:graphicFrameLocks noGrp="1"/>
          </p:cNvGraphicFramePr>
          <p:nvPr/>
        </p:nvGraphicFramePr>
        <p:xfrm>
          <a:off x="1711325" y="339725"/>
          <a:ext cx="7127875" cy="5794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6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 PERSONALE</a:t>
                      </a: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78" name="Text Box 13">
            <a:extLst>
              <a:ext uri="{FF2B5EF4-FFF2-40B4-BE49-F238E27FC236}">
                <a16:creationId xmlns:a16="http://schemas.microsoft.com/office/drawing/2014/main" id="{716CCEBF-35F6-674D-9710-CF842082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413BE81F-EE25-9749-BA1E-F17053572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6395"/>
              </p:ext>
            </p:extLst>
          </p:nvPr>
        </p:nvGraphicFramePr>
        <p:xfrm>
          <a:off x="2654870" y="883978"/>
          <a:ext cx="5383659" cy="2476501"/>
        </p:xfrm>
        <a:graphic>
          <a:graphicData uri="http://schemas.openxmlformats.org/drawingml/2006/table">
            <a:tbl>
              <a:tblPr/>
              <a:tblGrid>
                <a:gridCol w="117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1209"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DOTAZIONE ORGANICA</a:t>
                      </a:r>
                    </a:p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20.11.2020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 IN SERVIZIO AL 31.12.2020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PREVISIONE 2021</a:t>
                      </a:r>
                    </a:p>
                  </a:txBody>
                  <a:tcPr marL="104306" marR="104306" marT="52137" marB="521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DIRIGENTE</a:t>
                      </a: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04306" marR="104306" marT="52137" marB="5213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C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09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 B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61"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6" marR="104306" marT="52137" marB="5213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04306" marR="104306" marT="52137" marB="521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72" name="Picture 118" descr="Logo_big_trasp">
            <a:extLst>
              <a:ext uri="{FF2B5EF4-FFF2-40B4-BE49-F238E27FC236}">
                <a16:creationId xmlns:a16="http://schemas.microsoft.com/office/drawing/2014/main" id="{0B431571-B5C0-3E49-B259-C9C7429DF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180975"/>
            <a:ext cx="7286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3" name="CasellaDiTesto 7">
            <a:extLst>
              <a:ext uri="{FF2B5EF4-FFF2-40B4-BE49-F238E27FC236}">
                <a16:creationId xmlns:a16="http://schemas.microsoft.com/office/drawing/2014/main" id="{085DE789-3C44-D345-8D54-19E6B1CBE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43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 dirty="0"/>
              <a:t>13</a:t>
            </a:r>
          </a:p>
        </p:txBody>
      </p:sp>
      <p:sp>
        <p:nvSpPr>
          <p:cNvPr id="38974" name="Text Box 13">
            <a:extLst>
              <a:ext uri="{FF2B5EF4-FFF2-40B4-BE49-F238E27FC236}">
                <a16:creationId xmlns:a16="http://schemas.microsoft.com/office/drawing/2014/main" id="{381889F0-3C14-A64B-9C8A-5A0F6A86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graphicFrame>
        <p:nvGraphicFramePr>
          <p:cNvPr id="10" name="Group 98">
            <a:extLst>
              <a:ext uri="{FF2B5EF4-FFF2-40B4-BE49-F238E27FC236}">
                <a16:creationId xmlns:a16="http://schemas.microsoft.com/office/drawing/2014/main" id="{1F07AD63-F772-DD44-900E-843E13B53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63504"/>
              </p:ext>
            </p:extLst>
          </p:nvPr>
        </p:nvGraphicFramePr>
        <p:xfrm>
          <a:off x="1711325" y="339725"/>
          <a:ext cx="7127875" cy="5794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96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 PERSONALE</a:t>
                      </a: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7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81" marB="4578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78" name="Text Box 13">
            <a:extLst>
              <a:ext uri="{FF2B5EF4-FFF2-40B4-BE49-F238E27FC236}">
                <a16:creationId xmlns:a16="http://schemas.microsoft.com/office/drawing/2014/main" id="{716CCEBF-35F6-674D-9710-CF842082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74ADF59-9066-CD43-A318-69EA3F8E4C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630272"/>
              </p:ext>
            </p:extLst>
          </p:nvPr>
        </p:nvGraphicFramePr>
        <p:xfrm>
          <a:off x="594171" y="3492600"/>
          <a:ext cx="9361041" cy="350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074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8" descr="Logo_big_trasp">
            <a:extLst>
              <a:ext uri="{FF2B5EF4-FFF2-40B4-BE49-F238E27FC236}">
                <a16:creationId xmlns:a16="http://schemas.microsoft.com/office/drawing/2014/main" id="{D9268F1C-490A-FD46-85C6-154D401F2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07950"/>
            <a:ext cx="18796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6" descr="C:\Users\ALattuada\Desktop\LOGO SFUMATO.png">
            <a:extLst>
              <a:ext uri="{FF2B5EF4-FFF2-40B4-BE49-F238E27FC236}">
                <a16:creationId xmlns:a16="http://schemas.microsoft.com/office/drawing/2014/main" id="{B5971DE4-5C21-CC42-BDBF-6D8C959E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91" name="Group 55">
            <a:extLst>
              <a:ext uri="{FF2B5EF4-FFF2-40B4-BE49-F238E27FC236}">
                <a16:creationId xmlns:a16="http://schemas.microsoft.com/office/drawing/2014/main" id="{CAAB812B-367B-FF45-B761-416AF2EE4CF0}"/>
              </a:ext>
            </a:extLst>
          </p:cNvPr>
          <p:cNvGraphicFramePr>
            <a:graphicFrameLocks noGrp="1"/>
          </p:cNvGraphicFramePr>
          <p:nvPr/>
        </p:nvGraphicFramePr>
        <p:xfrm>
          <a:off x="1458913" y="703263"/>
          <a:ext cx="8351837" cy="6154736"/>
        </p:xfrm>
        <a:graphic>
          <a:graphicData uri="http://schemas.openxmlformats.org/drawingml/2006/table">
            <a:tbl>
              <a:tblPr/>
              <a:tblGrid>
                <a:gridCol w="429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128">
                <a:tc row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318.000 Soci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290.000  Soci</a:t>
                      </a:r>
                    </a:p>
                  </a:txBody>
                  <a:tcPr marL="143982" marR="71991" marT="50387" marB="503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6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A)  Valore della produzione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16.620.261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17.179.553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86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B)  Costi della produzione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17.073.392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17.127.791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5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Differenza tra valore e costi della produzione (A-B)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(453.131)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51.762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4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C)  Proventi e oneri finanziari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(6.200)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(6.200)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00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D)  Rettifiche di valore di attività finanziarie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E)  Proventi e oneri straordinari</a:t>
                      </a:r>
                    </a:p>
                  </a:txBody>
                  <a:tcPr marL="104293" marR="104293" marT="52139" marB="5213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Risultato prima delle imposte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(459.331)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45.562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07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Imposte sul reddito dell'esercizio</a:t>
                      </a: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(37.000)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(37.000)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53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Risultato di esercizio</a:t>
                      </a:r>
                      <a:endParaRPr kumimoji="0" lang="it-IT" altLang="it-I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293" marR="104293" marT="52139" marB="5213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(496.331)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8.562</a:t>
                      </a:r>
                    </a:p>
                  </a:txBody>
                  <a:tcPr marL="143982" marR="71991" marT="50386" marB="503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7451" name="Picture 412" descr="Logo_big_bianco_trasp">
            <a:extLst>
              <a:ext uri="{FF2B5EF4-FFF2-40B4-BE49-F238E27FC236}">
                <a16:creationId xmlns:a16="http://schemas.microsoft.com/office/drawing/2014/main" id="{5A1FC7F9-37E8-D644-91F5-51F386BD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2" name="Text Box 13">
            <a:extLst>
              <a:ext uri="{FF2B5EF4-FFF2-40B4-BE49-F238E27FC236}">
                <a16:creationId xmlns:a16="http://schemas.microsoft.com/office/drawing/2014/main" id="{9FC17281-6073-7B40-AEB0-86D2FD8F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17453" name="CasellaDiTesto 1">
            <a:extLst>
              <a:ext uri="{FF2B5EF4-FFF2-40B4-BE49-F238E27FC236}">
                <a16:creationId xmlns:a16="http://schemas.microsoft.com/office/drawing/2014/main" id="{F2B62233-1E91-A540-86CB-C6CCB495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2</a:t>
            </a:r>
          </a:p>
        </p:txBody>
      </p:sp>
      <p:sp>
        <p:nvSpPr>
          <p:cNvPr id="17454" name="Text Box 13">
            <a:extLst>
              <a:ext uri="{FF2B5EF4-FFF2-40B4-BE49-F238E27FC236}">
                <a16:creationId xmlns:a16="http://schemas.microsoft.com/office/drawing/2014/main" id="{E8367C29-5347-6B4C-9E46-AE60C6BA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7" descr="C:\Users\ALattuada\Desktop\LOGO SFUMATO.png">
            <a:extLst>
              <a:ext uri="{FF2B5EF4-FFF2-40B4-BE49-F238E27FC236}">
                <a16:creationId xmlns:a16="http://schemas.microsoft.com/office/drawing/2014/main" id="{BCBC0B8C-D7E1-634B-AD50-6D6D1C3F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1E164DB-5B3B-E742-9C74-7BA72C0BE4C2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763713"/>
          <a:ext cx="7632700" cy="3829050"/>
        </p:xfrm>
        <a:graphic>
          <a:graphicData uri="http://schemas.openxmlformats.org/drawingml/2006/table">
            <a:tbl>
              <a:tblPr/>
              <a:tblGrid>
                <a:gridCol w="352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305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33" marR="72017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4033" marR="72017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5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delle vendite e delle prestazioni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8.532.777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7.352.736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8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Variazioni delle rimanenze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28.000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2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Contributi in conto esercizio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6.522.367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7.845.707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27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1.537.117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1.953.110</a:t>
                      </a:r>
                    </a:p>
                  </a:txBody>
                  <a:tcPr marL="104342" marR="104342" marT="52134" marB="521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686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42" marR="104342" marT="52142" marB="52142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16.620.261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17.179.553</a:t>
                      </a:r>
                    </a:p>
                  </a:txBody>
                  <a:tcPr marL="104342" marR="104342" marT="52142" marB="521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85" name="Picture 549" descr="Logo_big_bianco_trasp">
            <a:extLst>
              <a:ext uri="{FF2B5EF4-FFF2-40B4-BE49-F238E27FC236}">
                <a16:creationId xmlns:a16="http://schemas.microsoft.com/office/drawing/2014/main" id="{82F60A1B-7C51-9A4E-818F-B75FA0EB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6" name="CasellaDiTesto 7">
            <a:extLst>
              <a:ext uri="{FF2B5EF4-FFF2-40B4-BE49-F238E27FC236}">
                <a16:creationId xmlns:a16="http://schemas.microsoft.com/office/drawing/2014/main" id="{C57B056E-B320-D64E-9E88-41FC080C0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3</a:t>
            </a:r>
          </a:p>
        </p:txBody>
      </p:sp>
      <p:sp>
        <p:nvSpPr>
          <p:cNvPr id="19487" name="Text Box 13">
            <a:extLst>
              <a:ext uri="{FF2B5EF4-FFF2-40B4-BE49-F238E27FC236}">
                <a16:creationId xmlns:a16="http://schemas.microsoft.com/office/drawing/2014/main" id="{56A4E244-8898-9B4C-95EE-725C2B32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19488" name="CasellaDiTesto 1">
            <a:extLst>
              <a:ext uri="{FF2B5EF4-FFF2-40B4-BE49-F238E27FC236}">
                <a16:creationId xmlns:a16="http://schemas.microsoft.com/office/drawing/2014/main" id="{8A96D5C4-EB6C-2C4C-9AB4-87682127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498475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b="1" u="sng">
                <a:cs typeface="Arial" panose="020B0604020202020204" pitchFamily="34" charset="0"/>
              </a:rPr>
              <a:t>VALORE DELLA PRODUZIONE</a:t>
            </a:r>
          </a:p>
        </p:txBody>
      </p:sp>
      <p:sp>
        <p:nvSpPr>
          <p:cNvPr id="19489" name="Text Box 13">
            <a:extLst>
              <a:ext uri="{FF2B5EF4-FFF2-40B4-BE49-F238E27FC236}">
                <a16:creationId xmlns:a16="http://schemas.microsoft.com/office/drawing/2014/main" id="{EE0546AB-0147-244C-8A49-4FA6E838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7" descr="C:\Users\ALattuada\Desktop\LOGO SFUMATO.png">
            <a:extLst>
              <a:ext uri="{FF2B5EF4-FFF2-40B4-BE49-F238E27FC236}">
                <a16:creationId xmlns:a16="http://schemas.microsoft.com/office/drawing/2014/main" id="{EBF571C7-9793-E94C-B295-4E322E19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40" name="Group 56">
            <a:extLst>
              <a:ext uri="{FF2B5EF4-FFF2-40B4-BE49-F238E27FC236}">
                <a16:creationId xmlns:a16="http://schemas.microsoft.com/office/drawing/2014/main" id="{84B31128-8B5F-764B-A8BE-5FAC7611217A}"/>
              </a:ext>
            </a:extLst>
          </p:cNvPr>
          <p:cNvGraphicFramePr>
            <a:graphicFrameLocks noGrp="1"/>
          </p:cNvGraphicFramePr>
          <p:nvPr/>
        </p:nvGraphicFramePr>
        <p:xfrm>
          <a:off x="1747838" y="528638"/>
          <a:ext cx="7415212" cy="6527802"/>
        </p:xfrm>
        <a:graphic>
          <a:graphicData uri="http://schemas.openxmlformats.org/drawingml/2006/table">
            <a:tbl>
              <a:tblPr/>
              <a:tblGrid>
                <a:gridCol w="317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333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Ricavi delle vendite e delle prestazioni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92" marR="71996" marT="50403" marB="504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</a:txBody>
                  <a:tcPr marL="143987" marR="71993" marT="50397" marB="50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795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Quote associative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Quota organizzazione centrale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assicurazioni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Contributo pro rifugi 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Quota parte pro rifugi anni 2011-2019 (solo 2020)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Recupero quote anni precedenti</a:t>
                      </a: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7.668.847</a:t>
                      </a:r>
                    </a:p>
                  </a:txBody>
                  <a:tcPr marL="0" marR="1080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6.598.236</a:t>
                      </a:r>
                    </a:p>
                  </a:txBody>
                  <a:tcPr marL="0" marR="1080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091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Stampa Sociale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Pubblicità   € 160.000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Abbonamenti € 10.000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Vendita edicola € 12.000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183.719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182.000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386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pubblicazioni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Manualistica ed Edizioni CAI</a:t>
                      </a: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188.000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139.500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954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attività di promozione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Tessere,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gadgets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royalties</a:t>
                      </a:r>
                    </a:p>
                  </a:txBody>
                  <a:tcPr marL="104310" marR="104310" marT="52157" marB="521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190.800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155.000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427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Ricavi da Rifugi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Quota Reciprocità Rifugi  €  160.000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Rifugi Sede/Laboratorio </a:t>
                      </a:r>
                      <a:r>
                        <a:rPr kumimoji="0" lang="it-IT" altLang="it-IT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Taggì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€  25.000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IT" altLang="it-IT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04310" marR="104310" marT="52157" marB="521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181.410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185.000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427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Altre entrate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Iscrizioni Corsi OTCO  € 35.000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Recupero Spese Postali/ rimborsi diversi € 28.000</a:t>
                      </a:r>
                    </a:p>
                    <a:p>
                      <a:pPr marL="0" marR="0" lvl="0" indent="0" algn="just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Quote iscrizioni corsi MIUR € 30.000</a:t>
                      </a:r>
                    </a:p>
                  </a:txBody>
                  <a:tcPr marL="104310" marR="104310" marT="52157" marB="521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120.000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93.000</a:t>
                      </a:r>
                    </a:p>
                  </a:txBody>
                  <a:tcPr marL="0" marR="14400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389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Totale</a:t>
                      </a:r>
                    </a:p>
                  </a:txBody>
                  <a:tcPr marL="144006" marR="126005" marT="144005" marB="14400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8.532.776</a:t>
                      </a:r>
                    </a:p>
                  </a:txBody>
                  <a:tcPr marL="144006" marR="126005" marT="143982" marB="143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7.352.736</a:t>
                      </a:r>
                    </a:p>
                  </a:txBody>
                  <a:tcPr marL="144006" marR="126005" marT="143982" marB="1439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1497" name="Group 73">
            <a:extLst>
              <a:ext uri="{FF2B5EF4-FFF2-40B4-BE49-F238E27FC236}">
                <a16:creationId xmlns:a16="http://schemas.microsoft.com/office/drawing/2014/main" id="{185154BB-2958-AB45-857C-79A5F6CEA78E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27463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</a:txBody>
                  <a:tcPr marL="91424" marR="91424" marT="45768" marB="45768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1543" name="Picture 85" descr="Logo_big_bianco_trasp">
            <a:extLst>
              <a:ext uri="{FF2B5EF4-FFF2-40B4-BE49-F238E27FC236}">
                <a16:creationId xmlns:a16="http://schemas.microsoft.com/office/drawing/2014/main" id="{EE4CDBDE-DE4D-3947-BAB9-B8672C64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4" name="CasellaDiTesto 6">
            <a:extLst>
              <a:ext uri="{FF2B5EF4-FFF2-40B4-BE49-F238E27FC236}">
                <a16:creationId xmlns:a16="http://schemas.microsoft.com/office/drawing/2014/main" id="{E5716C06-9237-4549-9DBE-CAA3952D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4</a:t>
            </a:r>
          </a:p>
        </p:txBody>
      </p:sp>
      <p:sp>
        <p:nvSpPr>
          <p:cNvPr id="21545" name="Text Box 13">
            <a:extLst>
              <a:ext uri="{FF2B5EF4-FFF2-40B4-BE49-F238E27FC236}">
                <a16:creationId xmlns:a16="http://schemas.microsoft.com/office/drawing/2014/main" id="{92BF9A37-3BFD-604D-BF77-1E58E67C3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8" descr="C:\Users\ALattuada\Desktop\LOGO SFUMATO.png">
            <a:extLst>
              <a:ext uri="{FF2B5EF4-FFF2-40B4-BE49-F238E27FC236}">
                <a16:creationId xmlns:a16="http://schemas.microsoft.com/office/drawing/2014/main" id="{22B73937-13D9-AC4F-B525-F955F792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7713" name="Group 17">
            <a:extLst>
              <a:ext uri="{FF2B5EF4-FFF2-40B4-BE49-F238E27FC236}">
                <a16:creationId xmlns:a16="http://schemas.microsoft.com/office/drawing/2014/main" id="{E779DF69-3541-E243-A632-CE86F5E1CB8E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493718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Ricavi delle vendite e delle prestazioni</a:t>
                      </a:r>
                    </a:p>
                  </a:txBody>
                  <a:tcPr marL="91424" marR="91424" marT="45691" marB="45691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56" name="Text Box 57">
            <a:extLst>
              <a:ext uri="{FF2B5EF4-FFF2-40B4-BE49-F238E27FC236}">
                <a16:creationId xmlns:a16="http://schemas.microsoft.com/office/drawing/2014/main" id="{42D619A3-0706-A94F-8464-CC82FBB9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850900"/>
            <a:ext cx="597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QUOTE ASSOCIATIVE</a:t>
            </a:r>
          </a:p>
        </p:txBody>
      </p:sp>
      <p:graphicFrame>
        <p:nvGraphicFramePr>
          <p:cNvPr id="17453" name="Group 45">
            <a:extLst>
              <a:ext uri="{FF2B5EF4-FFF2-40B4-BE49-F238E27FC236}">
                <a16:creationId xmlns:a16="http://schemas.microsoft.com/office/drawing/2014/main" id="{E2D0A4E1-4ED9-7D47-BA20-DFE70571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98964"/>
              </p:ext>
            </p:extLst>
          </p:nvPr>
        </p:nvGraphicFramePr>
        <p:xfrm>
          <a:off x="1616376" y="1432749"/>
          <a:ext cx="7678738" cy="5118099"/>
        </p:xfrm>
        <a:graphic>
          <a:graphicData uri="http://schemas.openxmlformats.org/drawingml/2006/table">
            <a:tbl>
              <a:tblPr/>
              <a:tblGrid>
                <a:gridCol w="316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59" marR="91459" marT="45719" marB="4571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19" marR="72009" marT="50404" marB="504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19" marR="72009" marT="50392" marB="50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SOCI</a:t>
                      </a:r>
                    </a:p>
                  </a:txBody>
                  <a:tcPr marL="144030" marR="144030" marT="143997" marB="14399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318.000 Soci</a:t>
                      </a:r>
                    </a:p>
                  </a:txBody>
                  <a:tcPr marL="144019" marR="72009" marT="50404" marB="504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290.000 Soci</a:t>
                      </a:r>
                    </a:p>
                  </a:txBody>
                  <a:tcPr marL="144019" marR="72009" marT="50392" marB="503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QUOTA ORGANIZZAZIONE CENTRALE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44030" marR="144030" marT="143997" marB="14399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2.632.925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2.460.740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CONTRIBUTO PUBBLICAZIONI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44030" marR="144030" marT="143997" marB="14399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1.483.072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1.389.540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8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CONTRIBUTO ASSICURAZIONI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44030" marR="144030" marT="143997" marB="143997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2.226.000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2.030.000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7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CONTRIBUTO PRO RIFUGI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144030" marR="144030" marT="143997" marB="1439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743.850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687.956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7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RECUPERO QUOTE ANNI PRECEDENTI</a:t>
                      </a:r>
                    </a:p>
                  </a:txBody>
                  <a:tcPr marL="144030" marR="144030" marT="143997" marB="1439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33.000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30.000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7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DA REVISIONE RESIDUI PASSIVI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Quota Parte Pro Rifugi Anni 2011-2019</a:t>
                      </a:r>
                    </a:p>
                  </a:txBody>
                  <a:tcPr marL="144030" marR="144030" marT="143997" marB="14399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550.000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1080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3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59" marR="91459" marT="45719" marB="4571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7.668.847</a:t>
                      </a:r>
                    </a:p>
                  </a:txBody>
                  <a:tcPr marL="10801" marR="72009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6.598.236</a:t>
                      </a:r>
                    </a:p>
                  </a:txBody>
                  <a:tcPr marL="10801" marR="72009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3596" name="Picture 312" descr="Logo_big_bianco_trasp">
            <a:extLst>
              <a:ext uri="{FF2B5EF4-FFF2-40B4-BE49-F238E27FC236}">
                <a16:creationId xmlns:a16="http://schemas.microsoft.com/office/drawing/2014/main" id="{695F2D17-A41C-4A40-AA45-F6783AA4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CasellaDiTesto 8">
            <a:extLst>
              <a:ext uri="{FF2B5EF4-FFF2-40B4-BE49-F238E27FC236}">
                <a16:creationId xmlns:a16="http://schemas.microsoft.com/office/drawing/2014/main" id="{40E27DC0-4495-5A4B-96FD-6836ED33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5</a:t>
            </a:r>
          </a:p>
        </p:txBody>
      </p:sp>
      <p:sp>
        <p:nvSpPr>
          <p:cNvPr id="23598" name="Text Box 13">
            <a:extLst>
              <a:ext uri="{FF2B5EF4-FFF2-40B4-BE49-F238E27FC236}">
                <a16:creationId xmlns:a16="http://schemas.microsoft.com/office/drawing/2014/main" id="{CCD6F60C-34FF-9841-B756-C3134A116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6" descr="C:\Users\ALattuada\Desktop\LOGO SFUMATO.png">
            <a:extLst>
              <a:ext uri="{FF2B5EF4-FFF2-40B4-BE49-F238E27FC236}">
                <a16:creationId xmlns:a16="http://schemas.microsoft.com/office/drawing/2014/main" id="{B74BCC0B-351C-D447-A006-A2403A16E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87" name="Group 55">
            <a:extLst>
              <a:ext uri="{FF2B5EF4-FFF2-40B4-BE49-F238E27FC236}">
                <a16:creationId xmlns:a16="http://schemas.microsoft.com/office/drawing/2014/main" id="{59D968FD-0348-244B-9760-762134E00D95}"/>
              </a:ext>
            </a:extLst>
          </p:cNvPr>
          <p:cNvGraphicFramePr>
            <a:graphicFrameLocks noGrp="1"/>
          </p:cNvGraphicFramePr>
          <p:nvPr/>
        </p:nvGraphicFramePr>
        <p:xfrm>
          <a:off x="1908175" y="1189038"/>
          <a:ext cx="7326314" cy="4432300"/>
        </p:xfrm>
        <a:graphic>
          <a:graphicData uri="http://schemas.openxmlformats.org/drawingml/2006/table">
            <a:tbl>
              <a:tblPr/>
              <a:tblGrid>
                <a:gridCol w="348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14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Contributi in Conto Esercizio</a:t>
                      </a:r>
                    </a:p>
                  </a:txBody>
                  <a:tcPr marL="104325" marR="104325" marT="52117" marB="5211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35" marR="72019" marT="50376" marB="503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15" marR="72009" marT="50382" marB="503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599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Ministero Vigilante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5.439.947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6.189.947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5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CNSAS per assicurazioni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1.078.420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1.650.760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962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 altri Enti </a:t>
                      </a:r>
                    </a:p>
                    <a:p>
                      <a:pPr marL="171450" marR="0" lvl="0" indent="-17145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Contributo Conto Energia € 4.000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4.000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5.000</a:t>
                      </a:r>
                    </a:p>
                  </a:txBody>
                  <a:tcPr marL="104325" marR="104325" marT="52103" marB="521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45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Totale </a:t>
                      </a:r>
                    </a:p>
                  </a:txBody>
                  <a:tcPr marL="104325" marR="104325" marT="52117" marB="5211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6.522.367</a:t>
                      </a:r>
                    </a:p>
                  </a:txBody>
                  <a:tcPr marL="0" marR="720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7.845.707</a:t>
                      </a:r>
                    </a:p>
                  </a:txBody>
                  <a:tcPr marL="0" marR="720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3547" name="Group 75">
            <a:extLst>
              <a:ext uri="{FF2B5EF4-FFF2-40B4-BE49-F238E27FC236}">
                <a16:creationId xmlns:a16="http://schemas.microsoft.com/office/drawing/2014/main" id="{1492002C-6DA3-6C40-8706-8F0E68594313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493722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91424" marR="91424" marT="45693" marB="4569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627" name="Picture 87" descr="Logo_big_bianco_trasp">
            <a:extLst>
              <a:ext uri="{FF2B5EF4-FFF2-40B4-BE49-F238E27FC236}">
                <a16:creationId xmlns:a16="http://schemas.microsoft.com/office/drawing/2014/main" id="{92B64108-2E43-1548-A306-AE45E34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CasellaDiTesto 7">
            <a:extLst>
              <a:ext uri="{FF2B5EF4-FFF2-40B4-BE49-F238E27FC236}">
                <a16:creationId xmlns:a16="http://schemas.microsoft.com/office/drawing/2014/main" id="{B7CAFC96-D4BC-A743-A751-095EF444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6</a:t>
            </a:r>
          </a:p>
        </p:txBody>
      </p:sp>
      <p:sp>
        <p:nvSpPr>
          <p:cNvPr id="25629" name="Text Box 13">
            <a:extLst>
              <a:ext uri="{FF2B5EF4-FFF2-40B4-BE49-F238E27FC236}">
                <a16:creationId xmlns:a16="http://schemas.microsoft.com/office/drawing/2014/main" id="{96177E55-3791-4844-B5A6-38F918549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25630" name="Text Box 13">
            <a:extLst>
              <a:ext uri="{FF2B5EF4-FFF2-40B4-BE49-F238E27FC236}">
                <a16:creationId xmlns:a16="http://schemas.microsoft.com/office/drawing/2014/main" id="{F1E1E5D4-6774-3E4A-96F8-86647632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6" descr="C:\Users\ALattuada\Desktop\LOGO SFUMATO.png">
            <a:extLst>
              <a:ext uri="{FF2B5EF4-FFF2-40B4-BE49-F238E27FC236}">
                <a16:creationId xmlns:a16="http://schemas.microsoft.com/office/drawing/2014/main" id="{0CB5CB5E-CC9B-E648-914E-A46BFE5F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87" name="Group 55">
            <a:extLst>
              <a:ext uri="{FF2B5EF4-FFF2-40B4-BE49-F238E27FC236}">
                <a16:creationId xmlns:a16="http://schemas.microsoft.com/office/drawing/2014/main" id="{F32A0E8A-0F00-CD4E-9BD9-A86F0A7D2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59190"/>
              </p:ext>
            </p:extLst>
          </p:nvPr>
        </p:nvGraphicFramePr>
        <p:xfrm>
          <a:off x="1543050" y="950913"/>
          <a:ext cx="7980363" cy="5894386"/>
        </p:xfrm>
        <a:graphic>
          <a:graphicData uri="http://schemas.openxmlformats.org/drawingml/2006/table">
            <a:tbl>
              <a:tblPr/>
              <a:tblGrid>
                <a:gridCol w="301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5392">
                <a:tc grid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 </a:t>
                      </a:r>
                      <a:r>
                        <a:rPr kumimoji="0" lang="it-IT" alt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Altri Ricavi</a:t>
                      </a:r>
                      <a:endParaRPr kumimoji="0" lang="it-IT" alt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13" marR="104313" marT="52130" marB="521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37" marR="72019" marT="50380" marB="50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19" marR="72010" marT="50388" marB="503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99" marR="72000" marT="50394" marB="503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300">
                <a:tc grid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Assicurazioni a domanda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1.071.685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1.307.826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153">
                <a:tc grid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Sopravvenienze attive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93">
                <a:tc gridSpan="2">
                  <a:txBody>
                    <a:bodyPr/>
                    <a:lstStyle/>
                    <a:p>
                      <a:pPr marL="0" marR="0" lvl="0" indent="0" algn="just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Recupero spese locali in comodato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15.432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15.432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430">
                <a:tc gridSpan="2"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DA REVISIONE RESIDUI PASSIVI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(Insussistenze e sopravvenienze)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450.000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089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Fondo garanzia rivalsa ex MDE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  85.000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77">
                <a:tc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Fondo Fase Ricostruzione Centro Italia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120.000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144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Revisione stanziamenti 2017/2018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245.000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</a:endParaRPr>
                    </a:p>
                  </a:txBody>
                  <a:tcPr marL="104326" marR="104326" marT="52108" marB="521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144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Fondo Rischi assicurativi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-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629.852</a:t>
                      </a:r>
                    </a:p>
                  </a:txBody>
                  <a:tcPr marL="104313" marR="104313" marT="52116" marB="521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464">
                <a:tc gridSpan="2">
                  <a:txBody>
                    <a:bodyPr/>
                    <a:lstStyle>
                      <a:lvl1pPr defTabSz="1042988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defTabSz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defTabSz="1042988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defTabSz="104298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429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</a:rPr>
                        <a:t>Totale </a:t>
                      </a:r>
                    </a:p>
                  </a:txBody>
                  <a:tcPr marL="104313" marR="104313" marT="52130" marB="521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+mn-cs"/>
                      </a:endParaRPr>
                    </a:p>
                  </a:txBody>
                  <a:tcPr marL="0" marR="720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1.537.117</a:t>
                      </a:r>
                    </a:p>
                  </a:txBody>
                  <a:tcPr marL="0" marR="720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+mn-cs"/>
                        </a:rPr>
                        <a:t>1.953.110</a:t>
                      </a:r>
                    </a:p>
                  </a:txBody>
                  <a:tcPr marL="0" marR="720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33547" name="Group 75">
            <a:extLst>
              <a:ext uri="{FF2B5EF4-FFF2-40B4-BE49-F238E27FC236}">
                <a16:creationId xmlns:a16="http://schemas.microsoft.com/office/drawing/2014/main" id="{64B4B189-674A-524B-A7E6-B4A274A3B415}"/>
              </a:ext>
            </a:extLst>
          </p:cNvPr>
          <p:cNvGraphicFramePr>
            <a:graphicFrameLocks noGrp="1"/>
          </p:cNvGraphicFramePr>
          <p:nvPr/>
        </p:nvGraphicFramePr>
        <p:xfrm>
          <a:off x="1601788" y="180975"/>
          <a:ext cx="7127875" cy="493722"/>
        </p:xfrm>
        <a:graphic>
          <a:graphicData uri="http://schemas.openxmlformats.org/drawingml/2006/table">
            <a:tbl>
              <a:tblPr/>
              <a:tblGrid>
                <a:gridCol w="71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VALORE DELLA PRODUZIONE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Altri ricavi e proventi</a:t>
                      </a:r>
                    </a:p>
                  </a:txBody>
                  <a:tcPr marL="91424" marR="91424" marT="45693" marB="4569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696" name="Picture 87" descr="Logo_big_bianco_trasp">
            <a:extLst>
              <a:ext uri="{FF2B5EF4-FFF2-40B4-BE49-F238E27FC236}">
                <a16:creationId xmlns:a16="http://schemas.microsoft.com/office/drawing/2014/main" id="{177FA84C-4C03-3144-8436-6BAE0FE6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7" name="CasellaDiTesto 7">
            <a:extLst>
              <a:ext uri="{FF2B5EF4-FFF2-40B4-BE49-F238E27FC236}">
                <a16:creationId xmlns:a16="http://schemas.microsoft.com/office/drawing/2014/main" id="{BE3665AF-E0BB-2B4C-A158-7CEE564D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7</a:t>
            </a:r>
          </a:p>
        </p:txBody>
      </p:sp>
      <p:sp>
        <p:nvSpPr>
          <p:cNvPr id="27698" name="Text Box 13">
            <a:extLst>
              <a:ext uri="{FF2B5EF4-FFF2-40B4-BE49-F238E27FC236}">
                <a16:creationId xmlns:a16="http://schemas.microsoft.com/office/drawing/2014/main" id="{6CF64A37-1DBF-F141-B210-DEDB31C4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7" descr="C:\Users\ALattuada\Desktop\LOGO SFUMATO.png">
            <a:extLst>
              <a:ext uri="{FF2B5EF4-FFF2-40B4-BE49-F238E27FC236}">
                <a16:creationId xmlns:a16="http://schemas.microsoft.com/office/drawing/2014/main" id="{3BCB0E7C-42C0-524B-B04E-10E64C9C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513" name="Group 57">
            <a:extLst>
              <a:ext uri="{FF2B5EF4-FFF2-40B4-BE49-F238E27FC236}">
                <a16:creationId xmlns:a16="http://schemas.microsoft.com/office/drawing/2014/main" id="{F6B461CA-D371-2844-9118-6BA66604DBAC}"/>
              </a:ext>
            </a:extLst>
          </p:cNvPr>
          <p:cNvGraphicFramePr>
            <a:graphicFrameLocks noGrp="1"/>
          </p:cNvGraphicFramePr>
          <p:nvPr/>
        </p:nvGraphicFramePr>
        <p:xfrm>
          <a:off x="1422400" y="669925"/>
          <a:ext cx="7848601" cy="6149974"/>
        </p:xfrm>
        <a:graphic>
          <a:graphicData uri="http://schemas.openxmlformats.org/drawingml/2006/table">
            <a:tbl>
              <a:tblPr/>
              <a:tblGrid>
                <a:gridCol w="349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244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600" b="1" dirty="0"/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4002" marR="72001" marT="50399" marB="503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4002" marR="72001" marT="50393" marB="503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921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Materie prime, sussidiarie, di consumo e di merci</a:t>
                      </a:r>
                    </a:p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Tessere,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gadgets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73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Servizi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15.580.992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15.632.392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9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Godimento di beni di terzi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564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Personale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900.400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951.400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86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Ammortamenti e svalutazioni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390.000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209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Variazioni delle rimanenze di materie prime, di consumo e di merci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(45.000)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(45.000)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9040">
                <a:tc>
                  <a:txBody>
                    <a:bodyPr/>
                    <a:lstStyle/>
                    <a:p>
                      <a:pPr marL="0" marR="0" lvl="0" indent="0" algn="l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Oneri diversi di gestione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84.000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273">
                <a:tc>
                  <a:txBody>
                    <a:bodyPr/>
                    <a:lstStyle/>
                    <a:p>
                      <a:pPr marL="0" marR="0" lvl="0" indent="0" algn="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Totale</a:t>
                      </a:r>
                    </a:p>
                  </a:txBody>
                  <a:tcPr marL="104305" marR="104305" marT="52171" marB="5217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17.073.392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429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17.127.792</a:t>
                      </a:r>
                    </a:p>
                  </a:txBody>
                  <a:tcPr marL="104305" marR="104305" marT="52171" marB="521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9737" name="Picture 742" descr="Logo_big_bianco_trasp">
            <a:extLst>
              <a:ext uri="{FF2B5EF4-FFF2-40B4-BE49-F238E27FC236}">
                <a16:creationId xmlns:a16="http://schemas.microsoft.com/office/drawing/2014/main" id="{83598AFF-AC18-9748-84E0-A1DCE347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8" name="CasellaDiTesto 7">
            <a:extLst>
              <a:ext uri="{FF2B5EF4-FFF2-40B4-BE49-F238E27FC236}">
                <a16:creationId xmlns:a16="http://schemas.microsoft.com/office/drawing/2014/main" id="{A3B845AC-743D-5548-B0E7-51B8B9B72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80238"/>
            <a:ext cx="288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8</a:t>
            </a:r>
          </a:p>
        </p:txBody>
      </p:sp>
      <p:sp>
        <p:nvSpPr>
          <p:cNvPr id="29739" name="Text Box 13">
            <a:extLst>
              <a:ext uri="{FF2B5EF4-FFF2-40B4-BE49-F238E27FC236}">
                <a16:creationId xmlns:a16="http://schemas.microsoft.com/office/drawing/2014/main" id="{ED451190-0C31-A946-A3B3-17D5374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  <p:sp>
        <p:nvSpPr>
          <p:cNvPr id="29740" name="CasellaDiTesto 1">
            <a:extLst>
              <a:ext uri="{FF2B5EF4-FFF2-40B4-BE49-F238E27FC236}">
                <a16:creationId xmlns:a16="http://schemas.microsoft.com/office/drawing/2014/main" id="{2BAAC7A6-FDA8-D640-AA2A-328D0674C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215900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b="1"/>
              <a:t>COSTI DELLA PRODUZIONE</a:t>
            </a:r>
          </a:p>
        </p:txBody>
      </p:sp>
      <p:sp>
        <p:nvSpPr>
          <p:cNvPr id="29741" name="Text Box 13">
            <a:extLst>
              <a:ext uri="{FF2B5EF4-FFF2-40B4-BE49-F238E27FC236}">
                <a16:creationId xmlns:a16="http://schemas.microsoft.com/office/drawing/2014/main" id="{DEF1394B-4998-3741-84C8-E5202CAD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7067550"/>
            <a:ext cx="600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COMITATO CENTRALE DI INDIRIZZO E CONTROLLO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800"/>
              <a:t>23 gennaio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8" descr="C:\Users\ALattuada\Desktop\LOGO SFUMATO.png">
            <a:extLst>
              <a:ext uri="{FF2B5EF4-FFF2-40B4-BE49-F238E27FC236}">
                <a16:creationId xmlns:a16="http://schemas.microsoft.com/office/drawing/2014/main" id="{36BB1488-91B5-6A48-9BF7-156A9176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368550"/>
            <a:ext cx="41878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71" name="Group 91">
            <a:extLst>
              <a:ext uri="{FF2B5EF4-FFF2-40B4-BE49-F238E27FC236}">
                <a16:creationId xmlns:a16="http://schemas.microsoft.com/office/drawing/2014/main" id="{D552E01B-387D-6448-8727-D296F7B30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69930"/>
              </p:ext>
            </p:extLst>
          </p:nvPr>
        </p:nvGraphicFramePr>
        <p:xfrm>
          <a:off x="1338263" y="595313"/>
          <a:ext cx="8040687" cy="6692946"/>
        </p:xfrm>
        <a:graphic>
          <a:graphicData uri="http://schemas.openxmlformats.org/drawingml/2006/table">
            <a:tbl>
              <a:tblPr/>
              <a:tblGrid>
                <a:gridCol w="370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9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Costi per Servizi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2020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Del. CDC 73/2020</a:t>
                      </a:r>
                    </a:p>
                  </a:txBody>
                  <a:tcPr marL="143995" marR="71998" marT="50378" marB="503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Budget previsionale economico 2021</a:t>
                      </a:r>
                    </a:p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43995" marR="71998" marT="50375" marB="503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Spese generali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707.600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650.100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Eventi istituzionali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70.000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50.000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Spese per collaborazioni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65.000</a:t>
                      </a:r>
                    </a:p>
                  </a:txBody>
                  <a:tcPr marL="91422" marR="91422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65.000</a:t>
                      </a:r>
                    </a:p>
                  </a:txBody>
                  <a:tcPr marL="91422" marR="71998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Stampa sociale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1.343.754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1.310.000</a:t>
                      </a:r>
                    </a:p>
                  </a:txBody>
                  <a:tcPr marL="0" marR="719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Assicurazioni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4.053.394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5.320.441</a:t>
                      </a:r>
                    </a:p>
                  </a:txBody>
                  <a:tcPr marL="0" marR="71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2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Piano editoriale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Manualistica, pubblicazioni OTCO; altre pubblicazioni, magazzino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277.000</a:t>
                      </a:r>
                    </a:p>
                  </a:txBody>
                  <a:tcPr marL="0" marR="71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CORSI MIUR – GDL GRANDI CARNIVORI -COORD.OTCO/SO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85.000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Attività OTCO – STRUTTURE OPERATIVE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(Funzionamento e progetti, formazione, contributo OTCO rifugi; contributi OTTO)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940.000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846.000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Attività di comunicazione e progetti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337.280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472.280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C.N.S.A.S. (Funzionamento e attività)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4.439.947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5.189.947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Contributi GR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408.000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Altri contributi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363.667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363.667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Fondi COVID-19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1.500.000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7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Rifugi e proprietà Sede centrale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913.850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747.956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Altri costi per il personale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</a:t>
                      </a:r>
                      <a:r>
                        <a:rPr kumimoji="0" lang="it-IT" alt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Mensa, borse di studio, formazione</a:t>
                      </a: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83.500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80.000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2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Totale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22" marR="91422" marT="45689" marB="4568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15.580.992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15.632.392</a:t>
                      </a:r>
                    </a:p>
                  </a:txBody>
                  <a:tcPr marL="0" marR="719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37695" name="Group 127">
            <a:extLst>
              <a:ext uri="{FF2B5EF4-FFF2-40B4-BE49-F238E27FC236}">
                <a16:creationId xmlns:a16="http://schemas.microsoft.com/office/drawing/2014/main" id="{D7396FCE-624A-7F4A-950C-7A074305E86A}"/>
              </a:ext>
            </a:extLst>
          </p:cNvPr>
          <p:cNvGraphicFramePr>
            <a:graphicFrameLocks noGrp="1"/>
          </p:cNvGraphicFramePr>
          <p:nvPr/>
        </p:nvGraphicFramePr>
        <p:xfrm>
          <a:off x="3095625" y="180975"/>
          <a:ext cx="4500563" cy="274638"/>
        </p:xfrm>
        <a:graphic>
          <a:graphicData uri="http://schemas.openxmlformats.org/drawingml/2006/table">
            <a:tbl>
              <a:tblPr/>
              <a:tblGrid>
                <a:gridCol w="450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COSTI DELLA PRODUZIONE</a:t>
                      </a:r>
                    </a:p>
                  </a:txBody>
                  <a:tcPr marL="91424" marR="91424" marT="45712" marB="457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819" name="Picture 134" descr="Logo_big_bianco_trasp">
            <a:extLst>
              <a:ext uri="{FF2B5EF4-FFF2-40B4-BE49-F238E27FC236}">
                <a16:creationId xmlns:a16="http://schemas.microsoft.com/office/drawing/2014/main" id="{401082CF-93DE-F94F-A26B-C6F29B5E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180975"/>
            <a:ext cx="57626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20" name="CasellaDiTesto 7">
            <a:extLst>
              <a:ext uri="{FF2B5EF4-FFF2-40B4-BE49-F238E27FC236}">
                <a16:creationId xmlns:a16="http://schemas.microsoft.com/office/drawing/2014/main" id="{0C766A04-CE12-9F46-AEC9-88A79387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6948488"/>
            <a:ext cx="47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 b="1"/>
              <a:t>9</a:t>
            </a:r>
          </a:p>
        </p:txBody>
      </p:sp>
      <p:sp>
        <p:nvSpPr>
          <p:cNvPr id="31821" name="Text Box 13">
            <a:extLst>
              <a:ext uri="{FF2B5EF4-FFF2-40B4-BE49-F238E27FC236}">
                <a16:creationId xmlns:a16="http://schemas.microsoft.com/office/drawing/2014/main" id="{47432726-A6A4-874A-9CBB-28982B88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215900"/>
            <a:ext cx="1800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u="sng"/>
              <a:t>Budget 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FF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13212</TotalTime>
  <Words>1171</Words>
  <Application>Microsoft Office PowerPoint</Application>
  <PresentationFormat>Personalizzato</PresentationFormat>
  <Paragraphs>524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2004</cp:revision>
  <cp:lastPrinted>2020-10-05T09:11:22Z</cp:lastPrinted>
  <dcterms:created xsi:type="dcterms:W3CDTF">2004-05-17T07:19:49Z</dcterms:created>
  <dcterms:modified xsi:type="dcterms:W3CDTF">2021-05-26T13:45:06Z</dcterms:modified>
</cp:coreProperties>
</file>