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1" r:id="rId3"/>
    <p:sldId id="302" r:id="rId4"/>
    <p:sldId id="334" r:id="rId5"/>
    <p:sldId id="335" r:id="rId6"/>
    <p:sldId id="270" r:id="rId7"/>
    <p:sldId id="337" r:id="rId8"/>
    <p:sldId id="339" r:id="rId9"/>
    <p:sldId id="349" r:id="rId10"/>
  </p:sldIdLst>
  <p:sldSz cx="10693400" cy="7561263"/>
  <p:notesSz cx="9872663" cy="679767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8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4" autoAdjust="0"/>
    <p:restoredTop sz="91997" autoAdjust="0"/>
  </p:normalViewPr>
  <p:slideViewPr>
    <p:cSldViewPr>
      <p:cViewPr varScale="1">
        <p:scale>
          <a:sx n="96" d="100"/>
          <a:sy n="96" d="100"/>
        </p:scale>
        <p:origin x="1686" y="90"/>
      </p:cViewPr>
      <p:guideLst>
        <p:guide orient="horz" pos="2018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224" y="-102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4F80493-EEB0-8D4E-8DF4-20E610A696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0" tIns="45661" rIns="91310" bIns="4566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it-IT"/>
              <a:t>Club Alpino Italiano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20755E4-47C0-C24B-8F2A-D7A14865134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0" tIns="45661" rIns="91310" bIns="456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B4F3B6-2E89-624D-9A11-F49C9C664CCD}" type="datetime1">
              <a:rPr lang="it-IT" altLang="it-IT"/>
              <a:pPr>
                <a:defRPr/>
              </a:pPr>
              <a:t>26/05/2021</a:t>
            </a:fld>
            <a:endParaRPr lang="it-IT" altLang="it-IT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1FA1B66-84B7-E946-B1EB-62A3DF2F5C7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0" tIns="45661" rIns="91310" bIns="4566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C2E49E58-D5D5-1445-977A-BC339EB9D6C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0" tIns="45661" rIns="91310" bIns="456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CE5972A-887E-B04D-A479-4C1F91DD6E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5468F2C-CC32-154F-930D-59876F4248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0" tIns="45661" rIns="91310" bIns="4566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it-IT"/>
              <a:t>Club Alpino Italiano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EE5562E-7CB4-814F-8A9C-2C4C33B2C9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0" tIns="45661" rIns="91310" bIns="456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A82B78-8BB4-2B41-81AB-ADADC504A956}" type="datetime1">
              <a:rPr lang="it-IT" altLang="it-IT"/>
              <a:pPr>
                <a:defRPr/>
              </a:pPr>
              <a:t>26/05/2021</a:t>
            </a:fld>
            <a:endParaRPr lang="it-IT" altLang="it-IT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5C6C42C8-ADE7-774F-AF0E-4DF98E00422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33725" y="508000"/>
            <a:ext cx="3608388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EBC216BD-5ADE-AF43-8DF1-077F5C67503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13" y="3227388"/>
            <a:ext cx="7894637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0" tIns="45661" rIns="91310" bIns="456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56865750-1499-0C42-ADBC-082D74B43F2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0" tIns="45661" rIns="91310" bIns="4566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5ECE1FE2-3A4A-EB4B-B727-B21EEAD0E4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0" tIns="45661" rIns="91310" bIns="456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B5D81DE-C365-B14D-AD73-1B413EEF93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F15F7987-01A4-2C44-B14D-33A5CE5304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5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87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43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83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5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27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99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71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BA42395-A205-E14F-A7BA-6CA50EE8CA17}" type="slidenum">
              <a:rPr lang="it-IT" altLang="it-IT"/>
              <a:pPr>
                <a:spcBef>
                  <a:spcPct val="0"/>
                </a:spcBef>
              </a:pPr>
              <a:t>1</a:t>
            </a:fld>
            <a:endParaRPr lang="it-IT" altLang="it-IT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DA56F61-EFC5-844E-9CDD-E3C9D3ECCD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45235D5-6993-3A47-A0BF-44549FA506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FF488859-A41D-3349-A5E9-7167DF3926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5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87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43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83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5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27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99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71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4E3A79A-8EBA-DD4E-89E5-9DF31776DF24}" type="slidenum">
              <a:rPr lang="it-IT" altLang="it-IT"/>
              <a:pPr>
                <a:spcBef>
                  <a:spcPct val="0"/>
                </a:spcBef>
              </a:pPr>
              <a:t>2</a:t>
            </a:fld>
            <a:endParaRPr lang="it-IT" altLang="it-IT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703753B-D1B0-EF41-B6BE-539B2C8B8A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B997892-5E9B-1649-B8CD-243421B2F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6A15E6EB-EB57-EB49-A4DB-63F659E350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5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87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43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83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5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27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99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71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FC2A272-0363-054F-B192-F057B2B24DD8}" type="slidenum">
              <a:rPr lang="it-IT" altLang="it-IT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44E90BB-D47C-514D-B689-A2BCD9897E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51FD6E1-9BE5-BC44-BCCE-17535B30C6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938141FD-F746-7A41-8379-91C910A66A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5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87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43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83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5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27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99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71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8D226D2-5DDF-CA4A-841F-EC08AC17A744}" type="slidenum">
              <a:rPr lang="it-IT" altLang="it-IT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13BFFA66-7E2B-E348-811E-5D25BE47C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5040593-FE07-AE4D-966F-73AC11993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0E1A411E-E9FB-484C-857F-A2ECB9B1CB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5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87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43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83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5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27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99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71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A72F721-CD63-B147-A872-05279B339CB9}" type="slidenum">
              <a:rPr lang="it-IT" altLang="it-IT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6E0EE88-B161-D640-B97C-52E3F19F4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6C4473A-815B-A44D-8582-695F6B52E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D594FF88-9966-F741-8A11-DBF6820082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5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87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43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83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5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27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99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71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37390D-57AA-D945-9AC4-E4981A105279}" type="slidenum">
              <a:rPr lang="it-IT" altLang="it-IT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25E7A8F4-C014-1C4B-8ECA-05CFB6939B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A1A75C0-FF79-994F-8E26-7C6A0CC66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8B74A0CA-6703-8A48-9200-65433BF8EF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5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87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43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83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5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27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99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71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76A01D-83E4-8540-BAFC-73153AF538E7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4B5ACE59-DC9C-624C-B627-B2C815A50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AAA81BB-C0BD-414B-84FB-7ECF7D01D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59EB970B-EE1C-A84E-A3DC-71A892E0BC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5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87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43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83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5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27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99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71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60ABB0-0752-B746-963A-6009F16E0831}" type="slidenum">
              <a:rPr lang="it-IT" altLang="it-IT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D139595A-0A5F-AD49-9A55-8061778AA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D50A32E-5FB3-0447-B566-9AF29304A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3C534C0C-4754-E149-A38D-D173DC1BC5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5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87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43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83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5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27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99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71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301F28-5BC8-3645-A9D2-8E02EF0120F6}" type="slidenum">
              <a:rPr lang="it-IT" altLang="it-IT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F2868136-95F1-DE43-9EA7-3C7983A205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3663AA5-E62A-5C42-BADC-7B9F337F9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F3B33F4-DD03-4F48-A4B0-B5B86BC6CC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33489267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5CD8EB-0F72-D247-A4E5-7F5C08F0B9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11315331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75AE7A-0C41-BD42-AAC4-6640359C7B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9211795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9F284A-2780-374C-90EA-3E6279162A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8455197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C1C6CD-3ADE-1042-8646-BE639F7225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88027631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71D8CF-56AA-C944-9ED6-E3787A043B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1066924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4098D84-FA06-AC4F-A937-248F5B4CF9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281569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F9A293-2A1B-544A-87A0-2084B8CAFF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8154818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6A84FB9-1950-BD42-9A28-309A8EAAB9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7286453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A36BE7-0342-7A45-B20F-75A7AD2F68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22519225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61B543-1810-D74E-9229-09C0E03B41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860159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DB9CD42-E3BF-F441-BD6A-85CDDD05B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F6DE45-0CF0-0440-83ED-7A3A908BE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382CEE51-9E35-B14F-A3BB-0B75B8E960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7688" y="6877050"/>
            <a:ext cx="95980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accent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88" r:id="rId1"/>
    <p:sldLayoutId id="2147486689" r:id="rId2"/>
    <p:sldLayoutId id="2147486690" r:id="rId3"/>
    <p:sldLayoutId id="2147486691" r:id="rId4"/>
    <p:sldLayoutId id="2147486692" r:id="rId5"/>
    <p:sldLayoutId id="2147486693" r:id="rId6"/>
    <p:sldLayoutId id="2147486694" r:id="rId7"/>
    <p:sldLayoutId id="2147486695" r:id="rId8"/>
    <p:sldLayoutId id="2147486696" r:id="rId9"/>
    <p:sldLayoutId id="2147486697" r:id="rId10"/>
    <p:sldLayoutId id="2147486698" r:id="rId11"/>
  </p:sldLayoutIdLst>
  <p:transition>
    <p:zoom/>
  </p:transition>
  <p:hf sldNum="0" hdr="0" ftr="0" dt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ＭＳ Ｐゴシック" charset="0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ＭＳ Ｐゴシック" charset="0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ＭＳ Ｐゴシック" charset="0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ＭＳ Ｐゴシック" charset="0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>
            <a:extLst>
              <a:ext uri="{FF2B5EF4-FFF2-40B4-BE49-F238E27FC236}">
                <a16:creationId xmlns:a16="http://schemas.microsoft.com/office/drawing/2014/main" id="{11C24C99-7A6F-784B-A273-F439CF033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3960813"/>
            <a:ext cx="9274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it-IT" altLang="it-IT" sz="4000" b="1">
                <a:solidFill>
                  <a:schemeClr val="bg1"/>
                </a:solidFill>
              </a:rPr>
              <a:t>Budget previsionale economico 2021</a:t>
            </a:r>
          </a:p>
        </p:txBody>
      </p:sp>
      <p:pic>
        <p:nvPicPr>
          <p:cNvPr id="15363" name="Picture 10" descr="Logo_big_bianco_trasp">
            <a:extLst>
              <a:ext uri="{FF2B5EF4-FFF2-40B4-BE49-F238E27FC236}">
                <a16:creationId xmlns:a16="http://schemas.microsoft.com/office/drawing/2014/main" id="{72E69C08-CABE-6749-85DC-0E3B39979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60475"/>
            <a:ext cx="24638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magine 6" descr="C:\Users\ALattuada\Desktop\LOGO SFUMATO.png">
            <a:extLst>
              <a:ext uri="{FF2B5EF4-FFF2-40B4-BE49-F238E27FC236}">
                <a16:creationId xmlns:a16="http://schemas.microsoft.com/office/drawing/2014/main" id="{B5971DE4-5C21-CC42-BDBF-6D8C959E9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91" name="Group 55">
            <a:extLst>
              <a:ext uri="{FF2B5EF4-FFF2-40B4-BE49-F238E27FC236}">
                <a16:creationId xmlns:a16="http://schemas.microsoft.com/office/drawing/2014/main" id="{CAAB812B-367B-FF45-B761-416AF2EE4CF0}"/>
              </a:ext>
            </a:extLst>
          </p:cNvPr>
          <p:cNvGraphicFramePr>
            <a:graphicFrameLocks noGrp="1"/>
          </p:cNvGraphicFramePr>
          <p:nvPr/>
        </p:nvGraphicFramePr>
        <p:xfrm>
          <a:off x="1458913" y="703263"/>
          <a:ext cx="8351837" cy="6154736"/>
        </p:xfrm>
        <a:graphic>
          <a:graphicData uri="http://schemas.openxmlformats.org/drawingml/2006/table">
            <a:tbl>
              <a:tblPr/>
              <a:tblGrid>
                <a:gridCol w="429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9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5128">
                <a:tc rowSpan="2"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104293" marR="104293" marT="52139" marB="5213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2020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Del. CDC 73/2020</a:t>
                      </a:r>
                    </a:p>
                  </a:txBody>
                  <a:tcPr marL="143982" marR="71991" marT="50387" marB="503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2021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43982" marR="71991" marT="50387" marB="503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318.000 Soci</a:t>
                      </a:r>
                    </a:p>
                  </a:txBody>
                  <a:tcPr marL="143982" marR="71991" marT="50387" marB="503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290.000  Soci</a:t>
                      </a:r>
                    </a:p>
                  </a:txBody>
                  <a:tcPr marL="143982" marR="71991" marT="50387" marB="503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61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A)  Valore della produzione</a:t>
                      </a:r>
                    </a:p>
                  </a:txBody>
                  <a:tcPr marL="104293" marR="104293" marT="52139" marB="5213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16.620.261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17.179.553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486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B)  Costi della produzione</a:t>
                      </a:r>
                    </a:p>
                  </a:txBody>
                  <a:tcPr marL="104293" marR="104293" marT="52139" marB="5213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+mn-cs"/>
                        </a:rPr>
                        <a:t>17.073.392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+mn-cs"/>
                        </a:rPr>
                        <a:t>17.127.791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054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Differenza tra valore e costi della produzione (A-B)</a:t>
                      </a:r>
                      <a:endParaRPr kumimoji="0" lang="it-IT" alt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104293" marR="104293" marT="52139" marB="5213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(453.131)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51.762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944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C)  Proventi e oneri finanziari</a:t>
                      </a:r>
                    </a:p>
                  </a:txBody>
                  <a:tcPr marL="104293" marR="104293" marT="52139" marB="5213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(6.200)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(6.200)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100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D)  Rettifiche di valore di attività finanziarie</a:t>
                      </a:r>
                    </a:p>
                  </a:txBody>
                  <a:tcPr marL="104293" marR="104293" marT="52139" marB="5213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-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-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073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E)  Proventi e oneri straordinari</a:t>
                      </a:r>
                    </a:p>
                  </a:txBody>
                  <a:tcPr marL="104293" marR="104293" marT="52139" marB="5213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-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-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073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Risultato prima delle imposte</a:t>
                      </a:r>
                      <a:endParaRPr kumimoji="0" lang="it-IT" alt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104293" marR="104293" marT="52139" marB="5213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(459.331)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45.562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073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Imposte sul reddito dell'esercizio</a:t>
                      </a:r>
                    </a:p>
                  </a:txBody>
                  <a:tcPr marL="104293" marR="104293" marT="52139" marB="5213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(37.000)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(37.000)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8531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Risultato di esercizio</a:t>
                      </a:r>
                      <a:endParaRPr kumimoji="0" lang="it-IT" altLang="it-I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104293" marR="104293" marT="52139" marB="5213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(496.331)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8.562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7451" name="Picture 412" descr="Logo_big_bianco_trasp">
            <a:extLst>
              <a:ext uri="{FF2B5EF4-FFF2-40B4-BE49-F238E27FC236}">
                <a16:creationId xmlns:a16="http://schemas.microsoft.com/office/drawing/2014/main" id="{5A1FC7F9-37E8-D644-91F5-51F386BDF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2" name="Text Box 13">
            <a:extLst>
              <a:ext uri="{FF2B5EF4-FFF2-40B4-BE49-F238E27FC236}">
                <a16:creationId xmlns:a16="http://schemas.microsoft.com/office/drawing/2014/main" id="{9FC17281-6073-7B40-AEB0-86D2FD8F1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i="1" u="sng"/>
              <a:t>Budget  2021</a:t>
            </a:r>
          </a:p>
        </p:txBody>
      </p:sp>
      <p:sp>
        <p:nvSpPr>
          <p:cNvPr id="17453" name="CasellaDiTesto 1">
            <a:extLst>
              <a:ext uri="{FF2B5EF4-FFF2-40B4-BE49-F238E27FC236}">
                <a16:creationId xmlns:a16="http://schemas.microsoft.com/office/drawing/2014/main" id="{F2B62233-1E91-A540-86CB-C6CCB495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6980238"/>
            <a:ext cx="288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 b="1"/>
              <a:t>2</a:t>
            </a:r>
          </a:p>
        </p:txBody>
      </p:sp>
      <p:sp>
        <p:nvSpPr>
          <p:cNvPr id="17454" name="Text Box 13">
            <a:extLst>
              <a:ext uri="{FF2B5EF4-FFF2-40B4-BE49-F238E27FC236}">
                <a16:creationId xmlns:a16="http://schemas.microsoft.com/office/drawing/2014/main" id="{E8367C29-5347-6B4C-9E46-AE60C6BA2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7067550"/>
            <a:ext cx="600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800"/>
              <a:t>COMITATO CENTRALE DI INDIRIZZO E CONTROLLO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800"/>
              <a:t>23 gennaio 2021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magine 7" descr="C:\Users\ALattuada\Desktop\LOGO SFUMATO.png">
            <a:extLst>
              <a:ext uri="{FF2B5EF4-FFF2-40B4-BE49-F238E27FC236}">
                <a16:creationId xmlns:a16="http://schemas.microsoft.com/office/drawing/2014/main" id="{BCBC0B8C-D7E1-634B-AD50-6D6D1C3F5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1E164DB-5B3B-E742-9C74-7BA72C0BE4C2}"/>
              </a:ext>
            </a:extLst>
          </p:cNvPr>
          <p:cNvGraphicFramePr>
            <a:graphicFrameLocks noGrp="1"/>
          </p:cNvGraphicFramePr>
          <p:nvPr/>
        </p:nvGraphicFramePr>
        <p:xfrm>
          <a:off x="1601788" y="1763713"/>
          <a:ext cx="7632700" cy="3829050"/>
        </p:xfrm>
        <a:graphic>
          <a:graphicData uri="http://schemas.openxmlformats.org/drawingml/2006/table">
            <a:tbl>
              <a:tblPr/>
              <a:tblGrid>
                <a:gridCol w="352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5305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altLang="it-IT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342" marR="104342" marT="52142" marB="5214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2020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Del. CDC 73/2020</a:t>
                      </a:r>
                    </a:p>
                  </a:txBody>
                  <a:tcPr marL="144033" marR="72017" marT="50397" marB="50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2021</a:t>
                      </a:r>
                    </a:p>
                  </a:txBody>
                  <a:tcPr marL="144033" marR="72017" marT="50394" marB="503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857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Ricavi delle vendite e delle prestazioni</a:t>
                      </a:r>
                    </a:p>
                  </a:txBody>
                  <a:tcPr marL="104342" marR="104342" marT="52142" marB="5214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8.532.777</a:t>
                      </a:r>
                    </a:p>
                  </a:txBody>
                  <a:tcPr marL="104342" marR="104342" marT="52134" marB="521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7.352.736</a:t>
                      </a:r>
                    </a:p>
                  </a:txBody>
                  <a:tcPr marL="104342" marR="104342" marT="52134" marB="521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748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Variazioni delle rimanenze</a:t>
                      </a:r>
                    </a:p>
                  </a:txBody>
                  <a:tcPr marL="104342" marR="104342" marT="52142" marB="5214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28.000</a:t>
                      </a:r>
                    </a:p>
                  </a:txBody>
                  <a:tcPr marL="104342" marR="104342" marT="52134" marB="521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28.000</a:t>
                      </a:r>
                    </a:p>
                  </a:txBody>
                  <a:tcPr marL="104342" marR="104342" marT="52134" marB="521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727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Contributi in conto esercizio</a:t>
                      </a:r>
                    </a:p>
                  </a:txBody>
                  <a:tcPr marL="104342" marR="104342" marT="52142" marB="5214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6.522.367</a:t>
                      </a:r>
                    </a:p>
                  </a:txBody>
                  <a:tcPr marL="104342" marR="104342" marT="52134" marB="521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7.845.707</a:t>
                      </a:r>
                    </a:p>
                  </a:txBody>
                  <a:tcPr marL="104342" marR="104342" marT="52134" marB="521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727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Altri ricavi e proventi</a:t>
                      </a:r>
                    </a:p>
                  </a:txBody>
                  <a:tcPr marL="104342" marR="104342" marT="52142" marB="5214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1.537.117</a:t>
                      </a:r>
                    </a:p>
                  </a:txBody>
                  <a:tcPr marL="104342" marR="104342" marT="52134" marB="521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1.953.110</a:t>
                      </a:r>
                    </a:p>
                  </a:txBody>
                  <a:tcPr marL="104342" marR="104342" marT="52134" marB="521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686"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Totale</a:t>
                      </a:r>
                    </a:p>
                  </a:txBody>
                  <a:tcPr marL="104342" marR="104342" marT="52142" marB="5214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16.620.261</a:t>
                      </a:r>
                    </a:p>
                  </a:txBody>
                  <a:tcPr marL="104342" marR="104342" marT="52142" marB="521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17.179.553</a:t>
                      </a:r>
                    </a:p>
                  </a:txBody>
                  <a:tcPr marL="104342" marR="104342" marT="52142" marB="521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485" name="Picture 549" descr="Logo_big_bianco_trasp">
            <a:extLst>
              <a:ext uri="{FF2B5EF4-FFF2-40B4-BE49-F238E27FC236}">
                <a16:creationId xmlns:a16="http://schemas.microsoft.com/office/drawing/2014/main" id="{82F60A1B-7C51-9A4E-818F-B75FA0EB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6" name="CasellaDiTesto 7">
            <a:extLst>
              <a:ext uri="{FF2B5EF4-FFF2-40B4-BE49-F238E27FC236}">
                <a16:creationId xmlns:a16="http://schemas.microsoft.com/office/drawing/2014/main" id="{C57B056E-B320-D64E-9E88-41FC080C0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6980238"/>
            <a:ext cx="288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 b="1"/>
              <a:t>3</a:t>
            </a:r>
          </a:p>
        </p:txBody>
      </p:sp>
      <p:sp>
        <p:nvSpPr>
          <p:cNvPr id="19487" name="Text Box 13">
            <a:extLst>
              <a:ext uri="{FF2B5EF4-FFF2-40B4-BE49-F238E27FC236}">
                <a16:creationId xmlns:a16="http://schemas.microsoft.com/office/drawing/2014/main" id="{56A4E244-8898-9B4C-95EE-725C2B324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i="1" u="sng"/>
              <a:t>Budget  2021</a:t>
            </a:r>
          </a:p>
        </p:txBody>
      </p:sp>
      <p:sp>
        <p:nvSpPr>
          <p:cNvPr id="19488" name="CasellaDiTesto 1">
            <a:extLst>
              <a:ext uri="{FF2B5EF4-FFF2-40B4-BE49-F238E27FC236}">
                <a16:creationId xmlns:a16="http://schemas.microsoft.com/office/drawing/2014/main" id="{8A96D5C4-EB6C-2C4C-9AB4-876821277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13" y="498475"/>
            <a:ext cx="35290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1600" b="1" u="sng">
                <a:cs typeface="Arial" panose="020B0604020202020204" pitchFamily="34" charset="0"/>
              </a:rPr>
              <a:t>VALORE DELLA PRODUZIONE</a:t>
            </a:r>
          </a:p>
        </p:txBody>
      </p:sp>
      <p:sp>
        <p:nvSpPr>
          <p:cNvPr id="19489" name="Text Box 13">
            <a:extLst>
              <a:ext uri="{FF2B5EF4-FFF2-40B4-BE49-F238E27FC236}">
                <a16:creationId xmlns:a16="http://schemas.microsoft.com/office/drawing/2014/main" id="{EE0546AB-0147-244C-8A49-4FA6E838D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7067550"/>
            <a:ext cx="600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800"/>
              <a:t>COMITATO CENTRALE DI INDIRIZZO E CONTROLLO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800"/>
              <a:t>23 gennaio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magine 7" descr="C:\Users\ALattuada\Desktop\LOGO SFUMATO.png">
            <a:extLst>
              <a:ext uri="{FF2B5EF4-FFF2-40B4-BE49-F238E27FC236}">
                <a16:creationId xmlns:a16="http://schemas.microsoft.com/office/drawing/2014/main" id="{EBF571C7-9793-E94C-B295-4E322E190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440" name="Group 56">
            <a:extLst>
              <a:ext uri="{FF2B5EF4-FFF2-40B4-BE49-F238E27FC236}">
                <a16:creationId xmlns:a16="http://schemas.microsoft.com/office/drawing/2014/main" id="{84B31128-8B5F-764B-A8BE-5FAC7611217A}"/>
              </a:ext>
            </a:extLst>
          </p:cNvPr>
          <p:cNvGraphicFramePr>
            <a:graphicFrameLocks noGrp="1"/>
          </p:cNvGraphicFramePr>
          <p:nvPr/>
        </p:nvGraphicFramePr>
        <p:xfrm>
          <a:off x="1747838" y="528638"/>
          <a:ext cx="7415212" cy="6527802"/>
        </p:xfrm>
        <a:graphic>
          <a:graphicData uri="http://schemas.openxmlformats.org/drawingml/2006/table">
            <a:tbl>
              <a:tblPr/>
              <a:tblGrid>
                <a:gridCol w="3176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4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5333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Ricavi delle vendite e delle prestazioni</a:t>
                      </a:r>
                      <a:endParaRPr kumimoji="0" lang="it-IT" alt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04310" marR="104310" marT="52157" marB="5215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2020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Del. CDC 73/2020</a:t>
                      </a:r>
                    </a:p>
                  </a:txBody>
                  <a:tcPr marL="143992" marR="71996" marT="50403" marB="504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2021</a:t>
                      </a:r>
                    </a:p>
                  </a:txBody>
                  <a:tcPr marL="143987" marR="71993" marT="50397" marB="50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795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Quote associative 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 Quota organizzazione centrale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Contributo pubblicazioni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Contributo assicurazioni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Contributo pro rifugi 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Quota parte pro rifugi anni 2011-2019 (solo 2020)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Recupero quote anni precedenti</a:t>
                      </a:r>
                    </a:p>
                  </a:txBody>
                  <a:tcPr marL="104310" marR="104310" marT="52157" marB="5215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7.668.847</a:t>
                      </a:r>
                    </a:p>
                  </a:txBody>
                  <a:tcPr marL="0" marR="1080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6.598.236</a:t>
                      </a:r>
                    </a:p>
                  </a:txBody>
                  <a:tcPr marL="0" marR="1080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091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Ricavi da Stampa Sociale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Pubblicità   € 160.000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Abbonamenti € 10.000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Vendita edicola € 12.000</a:t>
                      </a:r>
                      <a:endParaRPr kumimoji="0" lang="it-IT" alt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04310" marR="104310" marT="52157" marB="5215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183.719</a:t>
                      </a:r>
                    </a:p>
                  </a:txBody>
                  <a:tcPr marL="0" marR="1440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182.000</a:t>
                      </a:r>
                    </a:p>
                  </a:txBody>
                  <a:tcPr marL="0" marR="1440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386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Ricavi da pubblicazioni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  </a:t>
                      </a: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Manualistica ed Edizioni CAI</a:t>
                      </a:r>
                      <a:endParaRPr kumimoji="0" lang="it-IT" alt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04310" marR="104310" marT="52157" marB="5215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188.000</a:t>
                      </a:r>
                    </a:p>
                  </a:txBody>
                  <a:tcPr marL="0" marR="1440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139.500</a:t>
                      </a:r>
                    </a:p>
                  </a:txBody>
                  <a:tcPr marL="0" marR="1440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954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Ricavi da attività di promozione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Tessere, </a:t>
                      </a:r>
                      <a:r>
                        <a:rPr kumimoji="0" lang="it-IT" altLang="it-IT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gadgets</a:t>
                      </a: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, royalties</a:t>
                      </a:r>
                    </a:p>
                  </a:txBody>
                  <a:tcPr marL="104310" marR="104310" marT="52157" marB="5215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190.800</a:t>
                      </a:r>
                    </a:p>
                  </a:txBody>
                  <a:tcPr marL="0" marR="1440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155.000</a:t>
                      </a:r>
                    </a:p>
                  </a:txBody>
                  <a:tcPr marL="0" marR="1440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5427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Ricavi da Rifugi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Quota Reciprocità Rifugi  €  160.000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Rifugi Sede/Laboratorio </a:t>
                      </a:r>
                      <a:r>
                        <a:rPr kumimoji="0" lang="it-IT" altLang="it-IT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Taggì</a:t>
                      </a: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 €  25.000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it-IT" alt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04310" marR="104310" marT="52157" marB="5215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181.410</a:t>
                      </a:r>
                    </a:p>
                  </a:txBody>
                  <a:tcPr marL="0" marR="1440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185.000</a:t>
                      </a:r>
                    </a:p>
                  </a:txBody>
                  <a:tcPr marL="0" marR="1440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5427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Altre entrate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Iscrizioni Corsi OTCO  € 35.000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Recupero Spese Postali/ rimborsi diversi € 28.000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Quote iscrizioni corsi MIUR € 30.000</a:t>
                      </a:r>
                    </a:p>
                  </a:txBody>
                  <a:tcPr marL="104310" marR="104310" marT="52157" marB="5215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120.000</a:t>
                      </a:r>
                    </a:p>
                  </a:txBody>
                  <a:tcPr marL="0" marR="1440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93.000</a:t>
                      </a:r>
                    </a:p>
                  </a:txBody>
                  <a:tcPr marL="0" marR="1440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389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Totale</a:t>
                      </a:r>
                    </a:p>
                  </a:txBody>
                  <a:tcPr marL="144006" marR="126005" marT="144005" marB="14400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8.532.776</a:t>
                      </a:r>
                    </a:p>
                  </a:txBody>
                  <a:tcPr marL="144006" marR="126005" marT="143982" marB="143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7.352.736</a:t>
                      </a:r>
                    </a:p>
                  </a:txBody>
                  <a:tcPr marL="144006" marR="126005" marT="143982" marB="143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31497" name="Group 73">
            <a:extLst>
              <a:ext uri="{FF2B5EF4-FFF2-40B4-BE49-F238E27FC236}">
                <a16:creationId xmlns:a16="http://schemas.microsoft.com/office/drawing/2014/main" id="{185154BB-2958-AB45-857C-79A5F6CEA78E}"/>
              </a:ext>
            </a:extLst>
          </p:cNvPr>
          <p:cNvGraphicFramePr>
            <a:graphicFrameLocks noGrp="1"/>
          </p:cNvGraphicFramePr>
          <p:nvPr/>
        </p:nvGraphicFramePr>
        <p:xfrm>
          <a:off x="1601788" y="180975"/>
          <a:ext cx="7127875" cy="274638"/>
        </p:xfrm>
        <a:graphic>
          <a:graphicData uri="http://schemas.openxmlformats.org/drawingml/2006/table">
            <a:tbl>
              <a:tblPr/>
              <a:tblGrid>
                <a:gridCol w="712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VALORE DELLA PRODUZIONE</a:t>
                      </a:r>
                    </a:p>
                  </a:txBody>
                  <a:tcPr marL="91424" marR="91424" marT="45768" marB="4576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543" name="Picture 85" descr="Logo_big_bianco_trasp">
            <a:extLst>
              <a:ext uri="{FF2B5EF4-FFF2-40B4-BE49-F238E27FC236}">
                <a16:creationId xmlns:a16="http://schemas.microsoft.com/office/drawing/2014/main" id="{EE4CDBDE-DE4D-3947-BAB9-B8672C64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4" name="CasellaDiTesto 6">
            <a:extLst>
              <a:ext uri="{FF2B5EF4-FFF2-40B4-BE49-F238E27FC236}">
                <a16:creationId xmlns:a16="http://schemas.microsoft.com/office/drawing/2014/main" id="{E5716C06-9237-4549-9DBE-CAA3952D8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6980238"/>
            <a:ext cx="288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 b="1"/>
              <a:t>4</a:t>
            </a:r>
          </a:p>
        </p:txBody>
      </p:sp>
      <p:sp>
        <p:nvSpPr>
          <p:cNvPr id="21545" name="Text Box 13">
            <a:extLst>
              <a:ext uri="{FF2B5EF4-FFF2-40B4-BE49-F238E27FC236}">
                <a16:creationId xmlns:a16="http://schemas.microsoft.com/office/drawing/2014/main" id="{92BF9A37-3BFD-604D-BF77-1E58E67C3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i="1" u="sng"/>
              <a:t>Budget  2021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magine 6" descr="C:\Users\ALattuada\Desktop\LOGO SFUMATO.png">
            <a:extLst>
              <a:ext uri="{FF2B5EF4-FFF2-40B4-BE49-F238E27FC236}">
                <a16:creationId xmlns:a16="http://schemas.microsoft.com/office/drawing/2014/main" id="{B74BCC0B-351C-D447-A006-A2403A16E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87" name="Group 55">
            <a:extLst>
              <a:ext uri="{FF2B5EF4-FFF2-40B4-BE49-F238E27FC236}">
                <a16:creationId xmlns:a16="http://schemas.microsoft.com/office/drawing/2014/main" id="{59D968FD-0348-244B-9760-762134E00D95}"/>
              </a:ext>
            </a:extLst>
          </p:cNvPr>
          <p:cNvGraphicFramePr>
            <a:graphicFrameLocks noGrp="1"/>
          </p:cNvGraphicFramePr>
          <p:nvPr/>
        </p:nvGraphicFramePr>
        <p:xfrm>
          <a:off x="1908175" y="1189038"/>
          <a:ext cx="7326314" cy="4432300"/>
        </p:xfrm>
        <a:graphic>
          <a:graphicData uri="http://schemas.openxmlformats.org/drawingml/2006/table">
            <a:tbl>
              <a:tblPr/>
              <a:tblGrid>
                <a:gridCol w="348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8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5142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 </a:t>
                      </a: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Contributi in Conto Esercizio</a:t>
                      </a:r>
                    </a:p>
                  </a:txBody>
                  <a:tcPr marL="104325" marR="104325" marT="52117" marB="5211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2020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Del. CDC 73/2020</a:t>
                      </a:r>
                    </a:p>
                  </a:txBody>
                  <a:tcPr marL="144035" marR="72019" marT="50376" marB="50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2021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44015" marR="72009" marT="50382" marB="503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599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Ministero Vigilante</a:t>
                      </a:r>
                    </a:p>
                  </a:txBody>
                  <a:tcPr marL="104325" marR="104325" marT="52117" marB="5211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5.439.947</a:t>
                      </a:r>
                    </a:p>
                  </a:txBody>
                  <a:tcPr marL="104325" marR="104325" marT="52103" marB="521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6.189.947</a:t>
                      </a:r>
                    </a:p>
                  </a:txBody>
                  <a:tcPr marL="104325" marR="104325" marT="52103" marB="521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252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CNSAS per assicurazioni</a:t>
                      </a:r>
                    </a:p>
                  </a:txBody>
                  <a:tcPr marL="104325" marR="104325" marT="52117" marB="5211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1.078.420</a:t>
                      </a:r>
                    </a:p>
                  </a:txBody>
                  <a:tcPr marL="104325" marR="104325" marT="52103" marB="521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1.650.760</a:t>
                      </a:r>
                    </a:p>
                  </a:txBody>
                  <a:tcPr marL="104325" marR="104325" marT="52103" marB="521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2962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Da altri Enti </a:t>
                      </a:r>
                    </a:p>
                    <a:p>
                      <a:pPr marL="171450" marR="0" lvl="0" indent="-17145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Contributo Conto Energia € 4.000</a:t>
                      </a:r>
                    </a:p>
                  </a:txBody>
                  <a:tcPr marL="104325" marR="104325" marT="52117" marB="5211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4.000</a:t>
                      </a:r>
                    </a:p>
                  </a:txBody>
                  <a:tcPr marL="104325" marR="104325" marT="52103" marB="521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5.000</a:t>
                      </a:r>
                    </a:p>
                  </a:txBody>
                  <a:tcPr marL="104325" marR="104325" marT="52103" marB="521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345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Totale </a:t>
                      </a:r>
                    </a:p>
                  </a:txBody>
                  <a:tcPr marL="104325" marR="104325" marT="52117" marB="5211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+mn-cs"/>
                        </a:rPr>
                        <a:t>6.522.367</a:t>
                      </a:r>
                    </a:p>
                  </a:txBody>
                  <a:tcPr marL="0" marR="720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+mn-cs"/>
                        </a:rPr>
                        <a:t>7.845.707</a:t>
                      </a:r>
                    </a:p>
                  </a:txBody>
                  <a:tcPr marL="0" marR="720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3547" name="Group 75">
            <a:extLst>
              <a:ext uri="{FF2B5EF4-FFF2-40B4-BE49-F238E27FC236}">
                <a16:creationId xmlns:a16="http://schemas.microsoft.com/office/drawing/2014/main" id="{1492002C-6DA3-6C40-8706-8F0E68594313}"/>
              </a:ext>
            </a:extLst>
          </p:cNvPr>
          <p:cNvGraphicFramePr>
            <a:graphicFrameLocks noGrp="1"/>
          </p:cNvGraphicFramePr>
          <p:nvPr/>
        </p:nvGraphicFramePr>
        <p:xfrm>
          <a:off x="1601788" y="180975"/>
          <a:ext cx="7127875" cy="493722"/>
        </p:xfrm>
        <a:graphic>
          <a:graphicData uri="http://schemas.openxmlformats.org/drawingml/2006/table">
            <a:tbl>
              <a:tblPr/>
              <a:tblGrid>
                <a:gridCol w="712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3713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VALORE DELLA PRODUZIONE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Altri ricavi e proventi</a:t>
                      </a:r>
                    </a:p>
                  </a:txBody>
                  <a:tcPr marL="91424" marR="91424" marT="45693" marB="45693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627" name="Picture 87" descr="Logo_big_bianco_trasp">
            <a:extLst>
              <a:ext uri="{FF2B5EF4-FFF2-40B4-BE49-F238E27FC236}">
                <a16:creationId xmlns:a16="http://schemas.microsoft.com/office/drawing/2014/main" id="{92B64108-2E43-1548-A306-AE45E348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8" name="CasellaDiTesto 7">
            <a:extLst>
              <a:ext uri="{FF2B5EF4-FFF2-40B4-BE49-F238E27FC236}">
                <a16:creationId xmlns:a16="http://schemas.microsoft.com/office/drawing/2014/main" id="{B7CAFC96-D4BC-A743-A751-095EF4442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6980238"/>
            <a:ext cx="288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 b="1"/>
              <a:t>6</a:t>
            </a:r>
          </a:p>
        </p:txBody>
      </p:sp>
      <p:sp>
        <p:nvSpPr>
          <p:cNvPr id="25629" name="Text Box 13">
            <a:extLst>
              <a:ext uri="{FF2B5EF4-FFF2-40B4-BE49-F238E27FC236}">
                <a16:creationId xmlns:a16="http://schemas.microsoft.com/office/drawing/2014/main" id="{96177E55-3791-4844-B5A6-38F918549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i="1" u="sng"/>
              <a:t>Budget  2021</a:t>
            </a:r>
          </a:p>
        </p:txBody>
      </p:sp>
      <p:sp>
        <p:nvSpPr>
          <p:cNvPr id="25630" name="Text Box 13">
            <a:extLst>
              <a:ext uri="{FF2B5EF4-FFF2-40B4-BE49-F238E27FC236}">
                <a16:creationId xmlns:a16="http://schemas.microsoft.com/office/drawing/2014/main" id="{F1E1E5D4-6774-3E4A-96F8-866476328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7067550"/>
            <a:ext cx="600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800"/>
              <a:t>COMITATO CENTRALE DI INDIRIZZO E CONTROLLO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800"/>
              <a:t>23 gennaio 2021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magine 7" descr="C:\Users\ALattuada\Desktop\LOGO SFUMATO.png">
            <a:extLst>
              <a:ext uri="{FF2B5EF4-FFF2-40B4-BE49-F238E27FC236}">
                <a16:creationId xmlns:a16="http://schemas.microsoft.com/office/drawing/2014/main" id="{3BCB0E7C-42C0-524B-B04E-10E64C9CB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513" name="Group 57">
            <a:extLst>
              <a:ext uri="{FF2B5EF4-FFF2-40B4-BE49-F238E27FC236}">
                <a16:creationId xmlns:a16="http://schemas.microsoft.com/office/drawing/2014/main" id="{F6B461CA-D371-2844-9118-6BA66604DBAC}"/>
              </a:ext>
            </a:extLst>
          </p:cNvPr>
          <p:cNvGraphicFramePr>
            <a:graphicFrameLocks noGrp="1"/>
          </p:cNvGraphicFramePr>
          <p:nvPr/>
        </p:nvGraphicFramePr>
        <p:xfrm>
          <a:off x="1422400" y="669925"/>
          <a:ext cx="7848601" cy="6149974"/>
        </p:xfrm>
        <a:graphic>
          <a:graphicData uri="http://schemas.openxmlformats.org/drawingml/2006/table">
            <a:tbl>
              <a:tblPr/>
              <a:tblGrid>
                <a:gridCol w="349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5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5244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altLang="it-IT" sz="1600" b="1" dirty="0"/>
                    </a:p>
                  </a:txBody>
                  <a:tcPr marL="104305" marR="104305" marT="52171" marB="5217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2020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Del. CDC 73/2020</a:t>
                      </a:r>
                    </a:p>
                  </a:txBody>
                  <a:tcPr marL="144002" marR="72001" marT="50399" marB="50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2021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44002" marR="72001" marT="50393" marB="50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921">
                <a:tc>
                  <a:txBody>
                    <a:bodyPr/>
                    <a:lstStyle/>
                    <a:p>
                      <a:pPr marL="0" marR="0" lvl="0" indent="0" algn="l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Materie prime, sussidiarie, di consumo e di merci</a:t>
                      </a:r>
                    </a:p>
                    <a:p>
                      <a:pPr marL="0" marR="0" lvl="0" indent="0" algn="l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Tessere, </a:t>
                      </a: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gadgets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5" marR="104305" marT="52171" marB="5217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138.000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100.000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273">
                <a:tc>
                  <a:txBody>
                    <a:bodyPr/>
                    <a:lstStyle/>
                    <a:p>
                      <a:pPr marL="0" marR="0" lvl="0" indent="0" algn="l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Servizi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5" marR="104305" marT="52171" marB="5217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15.580.992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15.632.392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590">
                <a:tc>
                  <a:txBody>
                    <a:bodyPr/>
                    <a:lstStyle/>
                    <a:p>
                      <a:pPr marL="0" marR="0" lvl="0" indent="0" algn="l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Godimento di beni di terzi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5" marR="104305" marT="52171" marB="5217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15.000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15.000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564">
                <a:tc>
                  <a:txBody>
                    <a:bodyPr/>
                    <a:lstStyle/>
                    <a:p>
                      <a:pPr marL="0" marR="0" lvl="0" indent="0" algn="l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Personale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5" marR="104305" marT="52171" marB="5217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900.400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951.400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860">
                <a:tc>
                  <a:txBody>
                    <a:bodyPr/>
                    <a:lstStyle/>
                    <a:p>
                      <a:pPr marL="0" marR="0" lvl="0" indent="0" algn="l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Ammortamenti e svalutazioni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5" marR="104305" marT="52171" marB="5217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400.000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390.000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209">
                <a:tc>
                  <a:txBody>
                    <a:bodyPr/>
                    <a:lstStyle/>
                    <a:p>
                      <a:pPr marL="0" marR="0" lvl="0" indent="0" algn="l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Variazioni delle rimanenze di materie prime, di consumo e di merci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5" marR="104305" marT="52171" marB="5217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(45.000)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(45.000)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9040">
                <a:tc>
                  <a:txBody>
                    <a:bodyPr/>
                    <a:lstStyle/>
                    <a:p>
                      <a:pPr marL="0" marR="0" lvl="0" indent="0" algn="l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Oneri diversi di gestione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5" marR="104305" marT="52171" marB="5217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84.000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84.000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1273"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Totale</a:t>
                      </a:r>
                    </a:p>
                  </a:txBody>
                  <a:tcPr marL="104305" marR="104305" marT="52171" marB="5217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17.073.392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17.127.792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9737" name="Picture 742" descr="Logo_big_bianco_trasp">
            <a:extLst>
              <a:ext uri="{FF2B5EF4-FFF2-40B4-BE49-F238E27FC236}">
                <a16:creationId xmlns:a16="http://schemas.microsoft.com/office/drawing/2014/main" id="{83598AFF-AC18-9748-84E0-A1DCE3477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8" name="CasellaDiTesto 7">
            <a:extLst>
              <a:ext uri="{FF2B5EF4-FFF2-40B4-BE49-F238E27FC236}">
                <a16:creationId xmlns:a16="http://schemas.microsoft.com/office/drawing/2014/main" id="{A3B845AC-743D-5548-B0E7-51B8B9B72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6980238"/>
            <a:ext cx="288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 b="1"/>
              <a:t>8</a:t>
            </a:r>
          </a:p>
        </p:txBody>
      </p:sp>
      <p:sp>
        <p:nvSpPr>
          <p:cNvPr id="29739" name="Text Box 13">
            <a:extLst>
              <a:ext uri="{FF2B5EF4-FFF2-40B4-BE49-F238E27FC236}">
                <a16:creationId xmlns:a16="http://schemas.microsoft.com/office/drawing/2014/main" id="{ED451190-0C31-A946-A3B3-17D537484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i="1" u="sng"/>
              <a:t>Budget  2021</a:t>
            </a:r>
          </a:p>
        </p:txBody>
      </p:sp>
      <p:sp>
        <p:nvSpPr>
          <p:cNvPr id="29740" name="CasellaDiTesto 1">
            <a:extLst>
              <a:ext uri="{FF2B5EF4-FFF2-40B4-BE49-F238E27FC236}">
                <a16:creationId xmlns:a16="http://schemas.microsoft.com/office/drawing/2014/main" id="{2BAAC7A6-FDA8-D640-AA2A-328D0674C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0" y="215900"/>
            <a:ext cx="3384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1600" b="1"/>
              <a:t>COSTI DELLA PRODUZIONE</a:t>
            </a:r>
          </a:p>
        </p:txBody>
      </p:sp>
      <p:sp>
        <p:nvSpPr>
          <p:cNvPr id="29741" name="Text Box 13">
            <a:extLst>
              <a:ext uri="{FF2B5EF4-FFF2-40B4-BE49-F238E27FC236}">
                <a16:creationId xmlns:a16="http://schemas.microsoft.com/office/drawing/2014/main" id="{DEF1394B-4998-3741-84C8-E5202CAD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7067550"/>
            <a:ext cx="600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800"/>
              <a:t>COMITATO CENTRALE DI INDIRIZZO E CONTROLLO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800"/>
              <a:t>23 gennaio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magine 8" descr="C:\Users\ALattuada\Desktop\LOGO SFUMATO.png">
            <a:extLst>
              <a:ext uri="{FF2B5EF4-FFF2-40B4-BE49-F238E27FC236}">
                <a16:creationId xmlns:a16="http://schemas.microsoft.com/office/drawing/2014/main" id="{36BB1488-91B5-6A48-9BF7-156A91767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71" name="Group 91">
            <a:extLst>
              <a:ext uri="{FF2B5EF4-FFF2-40B4-BE49-F238E27FC236}">
                <a16:creationId xmlns:a16="http://schemas.microsoft.com/office/drawing/2014/main" id="{D552E01B-387D-6448-8727-D296F7B30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69930"/>
              </p:ext>
            </p:extLst>
          </p:nvPr>
        </p:nvGraphicFramePr>
        <p:xfrm>
          <a:off x="1338263" y="595313"/>
          <a:ext cx="8040687" cy="6692946"/>
        </p:xfrm>
        <a:graphic>
          <a:graphicData uri="http://schemas.openxmlformats.org/drawingml/2006/table">
            <a:tbl>
              <a:tblPr/>
              <a:tblGrid>
                <a:gridCol w="370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89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Costi per Servizi</a:t>
                      </a: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2020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Del. CDC 73/2020</a:t>
                      </a:r>
                    </a:p>
                  </a:txBody>
                  <a:tcPr marL="143995" marR="71998" marT="50378" marB="5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2021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43995" marR="71998" marT="50375" marB="50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Spese generali</a:t>
                      </a: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707.600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650.100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Eventi istituzionali</a:t>
                      </a: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70.000</a:t>
                      </a:r>
                    </a:p>
                  </a:txBody>
                  <a:tcPr marL="91422" marR="91422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50.000</a:t>
                      </a:r>
                    </a:p>
                  </a:txBody>
                  <a:tcPr marL="91422" marR="91422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Spese per collaborazioni</a:t>
                      </a: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65.000</a:t>
                      </a:r>
                    </a:p>
                  </a:txBody>
                  <a:tcPr marL="91422" marR="91422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65.000</a:t>
                      </a:r>
                    </a:p>
                  </a:txBody>
                  <a:tcPr marL="91422" marR="71998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Stampa sociale</a:t>
                      </a: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1.343.754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1.310.000</a:t>
                      </a:r>
                    </a:p>
                  </a:txBody>
                  <a:tcPr marL="0" marR="719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Assicurazioni</a:t>
                      </a: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4.053.394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5.320.441</a:t>
                      </a:r>
                    </a:p>
                  </a:txBody>
                  <a:tcPr marL="0" marR="71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62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Piano editoriale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Manualistica, pubblicazioni OTCO; altre pubblicazioni, magazzino</a:t>
                      </a: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270.000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277.000</a:t>
                      </a:r>
                    </a:p>
                  </a:txBody>
                  <a:tcPr marL="0" marR="71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CORSI MIUR – GDL GRANDI CARNIVORI -COORD.OTCO/SO</a:t>
                      </a: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85.000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60.000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Attività OTCO – STRUTTURE OPERATIVE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(Funzionamento e progetti, formazione, contributo OTCO rifugi; contributi OTTO)</a:t>
                      </a: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940.000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846.000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3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Attività di comunicazione e progetti</a:t>
                      </a: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337.280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472.280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2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C.N.S.A.S. (Funzionamento e attività)</a:t>
                      </a: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1422" marR="91422" marT="45689" marB="4568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4.439.947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5.189.947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2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Contributi GR</a:t>
                      </a: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408.000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200.000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2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Altri contributi</a:t>
                      </a: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363.667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363.667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2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Fondi COVID-19</a:t>
                      </a: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1.500.000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77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Rifugi e proprietà Sede centrale</a:t>
                      </a: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913.850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747.956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71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Altri costi per il personale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 </a:t>
                      </a: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Mensa, borse di studio, formazione</a:t>
                      </a: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83.500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80.000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223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Totale</a:t>
                      </a: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15.580.992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15.632.392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37695" name="Group 127">
            <a:extLst>
              <a:ext uri="{FF2B5EF4-FFF2-40B4-BE49-F238E27FC236}">
                <a16:creationId xmlns:a16="http://schemas.microsoft.com/office/drawing/2014/main" id="{D7396FCE-624A-7F4A-950C-7A074305E86A}"/>
              </a:ext>
            </a:extLst>
          </p:cNvPr>
          <p:cNvGraphicFramePr>
            <a:graphicFrameLocks noGrp="1"/>
          </p:cNvGraphicFramePr>
          <p:nvPr/>
        </p:nvGraphicFramePr>
        <p:xfrm>
          <a:off x="3095625" y="180975"/>
          <a:ext cx="4500563" cy="274638"/>
        </p:xfrm>
        <a:graphic>
          <a:graphicData uri="http://schemas.openxmlformats.org/drawingml/2006/table">
            <a:tbl>
              <a:tblPr/>
              <a:tblGrid>
                <a:gridCol w="4500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COSTI DELLA PRODUZIONE</a:t>
                      </a:r>
                    </a:p>
                  </a:txBody>
                  <a:tcPr marL="91424" marR="91424"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819" name="Picture 134" descr="Logo_big_bianco_trasp">
            <a:extLst>
              <a:ext uri="{FF2B5EF4-FFF2-40B4-BE49-F238E27FC236}">
                <a16:creationId xmlns:a16="http://schemas.microsoft.com/office/drawing/2014/main" id="{401082CF-93DE-F94F-A26B-C6F29B5EF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20" name="CasellaDiTesto 7">
            <a:extLst>
              <a:ext uri="{FF2B5EF4-FFF2-40B4-BE49-F238E27FC236}">
                <a16:creationId xmlns:a16="http://schemas.microsoft.com/office/drawing/2014/main" id="{0C766A04-CE12-9F46-AEC9-88A79387A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6948488"/>
            <a:ext cx="474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 b="1"/>
              <a:t>9</a:t>
            </a:r>
          </a:p>
        </p:txBody>
      </p:sp>
      <p:sp>
        <p:nvSpPr>
          <p:cNvPr id="31821" name="Text Box 13">
            <a:extLst>
              <a:ext uri="{FF2B5EF4-FFF2-40B4-BE49-F238E27FC236}">
                <a16:creationId xmlns:a16="http://schemas.microsoft.com/office/drawing/2014/main" id="{47432726-A6A4-874A-9CBB-28982B880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i="1" u="sng"/>
              <a:t>Budget 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Immagine 7" descr="C:\Users\ALattuada\Desktop\LOGO SFUMATO.png">
            <a:extLst>
              <a:ext uri="{FF2B5EF4-FFF2-40B4-BE49-F238E27FC236}">
                <a16:creationId xmlns:a16="http://schemas.microsoft.com/office/drawing/2014/main" id="{254BE71C-8548-6F4F-AF88-67F03B83D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463" name="Group 103">
            <a:extLst>
              <a:ext uri="{FF2B5EF4-FFF2-40B4-BE49-F238E27FC236}">
                <a16:creationId xmlns:a16="http://schemas.microsoft.com/office/drawing/2014/main" id="{EC7F48BD-9F66-D04A-B1A9-55B1F9382A30}"/>
              </a:ext>
            </a:extLst>
          </p:cNvPr>
          <p:cNvGraphicFramePr>
            <a:graphicFrameLocks noGrp="1"/>
          </p:cNvGraphicFramePr>
          <p:nvPr/>
        </p:nvGraphicFramePr>
        <p:xfrm>
          <a:off x="2206625" y="982663"/>
          <a:ext cx="6137275" cy="2376487"/>
        </p:xfrm>
        <a:graphic>
          <a:graphicData uri="http://schemas.openxmlformats.org/drawingml/2006/table">
            <a:tbl>
              <a:tblPr/>
              <a:tblGrid>
                <a:gridCol w="1847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4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5202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30" marR="104330" marT="52182" marB="5218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2020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Del. CDC 73/2020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44023" marR="72011" marT="50402" marB="504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2021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44023" marR="72011" marT="50392" marB="503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216">
                <a:tc>
                  <a:txBody>
                    <a:bodyPr/>
                    <a:lstStyle/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Retribuzioni	</a:t>
                      </a:r>
                    </a:p>
                  </a:txBody>
                  <a:tcPr marL="104330" marR="104330" marT="52182" marB="5218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694.000</a:t>
                      </a:r>
                    </a:p>
                  </a:txBody>
                  <a:tcPr marL="104330" marR="104330" marT="52182" marB="521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729.700</a:t>
                      </a:r>
                    </a:p>
                  </a:txBody>
                  <a:tcPr marL="104330" marR="104330" marT="52182" marB="521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35">
                <a:tc>
                  <a:txBody>
                    <a:bodyPr/>
                    <a:lstStyle/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Oneri sociali	</a:t>
                      </a:r>
                    </a:p>
                  </a:txBody>
                  <a:tcPr marL="104330" marR="104330" marT="52182" marB="5218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166.500</a:t>
                      </a:r>
                    </a:p>
                  </a:txBody>
                  <a:tcPr marL="104330" marR="104330" marT="52182" marB="521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176.600</a:t>
                      </a:r>
                    </a:p>
                  </a:txBody>
                  <a:tcPr marL="104330" marR="104330" marT="52182" marB="521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216">
                <a:tc>
                  <a:txBody>
                    <a:bodyPr/>
                    <a:lstStyle/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Quota TFR</a:t>
                      </a:r>
                    </a:p>
                  </a:txBody>
                  <a:tcPr marL="104330" marR="104330" marT="52182" marB="5218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39.900</a:t>
                      </a:r>
                    </a:p>
                  </a:txBody>
                  <a:tcPr marL="104330" marR="104330" marT="52182" marB="521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45.100</a:t>
                      </a:r>
                    </a:p>
                  </a:txBody>
                  <a:tcPr marL="104330" marR="104330" marT="52182" marB="521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216">
                <a:tc>
                  <a:txBody>
                    <a:bodyPr/>
                    <a:lstStyle/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4330" marR="104330" marT="52182" marB="5218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900.400</a:t>
                      </a:r>
                    </a:p>
                  </a:txBody>
                  <a:tcPr marL="104330" marR="104330" marT="52182" marB="521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951.400</a:t>
                      </a:r>
                    </a:p>
                  </a:txBody>
                  <a:tcPr marL="104330" marR="104330" marT="52182" marB="521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697" name="Group 73">
            <a:extLst>
              <a:ext uri="{FF2B5EF4-FFF2-40B4-BE49-F238E27FC236}">
                <a16:creationId xmlns:a16="http://schemas.microsoft.com/office/drawing/2014/main" id="{413BE81F-EE25-9749-BA1E-F17053572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382527"/>
              </p:ext>
            </p:extLst>
          </p:nvPr>
        </p:nvGraphicFramePr>
        <p:xfrm>
          <a:off x="2583432" y="3975099"/>
          <a:ext cx="5383659" cy="2476501"/>
        </p:xfrm>
        <a:graphic>
          <a:graphicData uri="http://schemas.openxmlformats.org/drawingml/2006/table">
            <a:tbl>
              <a:tblPr/>
              <a:tblGrid>
                <a:gridCol w="1174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9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1209">
                <a:tc>
                  <a:txBody>
                    <a:bodyPr/>
                    <a:lstStyle/>
                    <a:p>
                      <a:pPr marL="0" marR="0" lvl="0" indent="0" algn="ctr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AREE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37" marB="5213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DOTAZIONE ORGANICA</a:t>
                      </a:r>
                    </a:p>
                    <a:p>
                      <a:pPr marL="0" marR="0" lvl="0" indent="0" algn="ctr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20.11.2020</a:t>
                      </a:r>
                    </a:p>
                  </a:txBody>
                  <a:tcPr marL="104306" marR="104306" marT="52137" marB="52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PERSONALE IN SERVIZIO AL 31.12.2020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37" marB="52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PREVISIONE 2021</a:t>
                      </a:r>
                    </a:p>
                  </a:txBody>
                  <a:tcPr marL="104306" marR="104306" marT="52137" marB="52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61"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DIRIGENTE</a:t>
                      </a:r>
                    </a:p>
                  </a:txBody>
                  <a:tcPr marL="104306" marR="104306" marT="52137" marB="5213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04306" marR="104306" marT="52137" marB="521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04306" marR="104306" marT="52137" marB="521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04306" marR="104306" marT="52137" marB="521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61"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AREA C</a:t>
                      </a:r>
                      <a:endParaRPr kumimoji="0" lang="it-I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37" marB="5213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309"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AREA B</a:t>
                      </a:r>
                      <a:endParaRPr kumimoji="0" lang="it-I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37" marB="5213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61"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TOTALE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37" marB="5213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8972" name="Picture 118" descr="Logo_big_trasp">
            <a:extLst>
              <a:ext uri="{FF2B5EF4-FFF2-40B4-BE49-F238E27FC236}">
                <a16:creationId xmlns:a16="http://schemas.microsoft.com/office/drawing/2014/main" id="{0B431571-B5C0-3E49-B259-C9C7429DF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180975"/>
            <a:ext cx="7286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73" name="CasellaDiTesto 7">
            <a:extLst>
              <a:ext uri="{FF2B5EF4-FFF2-40B4-BE49-F238E27FC236}">
                <a16:creationId xmlns:a16="http://schemas.microsoft.com/office/drawing/2014/main" id="{085DE789-3C44-D345-8D54-19E6B1CBE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6980238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 b="1" dirty="0"/>
              <a:t>12</a:t>
            </a:r>
          </a:p>
        </p:txBody>
      </p:sp>
      <p:sp>
        <p:nvSpPr>
          <p:cNvPr id="38974" name="Text Box 13">
            <a:extLst>
              <a:ext uri="{FF2B5EF4-FFF2-40B4-BE49-F238E27FC236}">
                <a16:creationId xmlns:a16="http://schemas.microsoft.com/office/drawing/2014/main" id="{381889F0-3C14-A64B-9C8A-5A0F6A868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i="1" u="sng"/>
              <a:t>Budget  2021</a:t>
            </a:r>
          </a:p>
        </p:txBody>
      </p:sp>
      <p:graphicFrame>
        <p:nvGraphicFramePr>
          <p:cNvPr id="10" name="Group 98">
            <a:extLst>
              <a:ext uri="{FF2B5EF4-FFF2-40B4-BE49-F238E27FC236}">
                <a16:creationId xmlns:a16="http://schemas.microsoft.com/office/drawing/2014/main" id="{1F07AD63-F772-DD44-900E-843E13B53DE4}"/>
              </a:ext>
            </a:extLst>
          </p:cNvPr>
          <p:cNvGraphicFramePr>
            <a:graphicFrameLocks noGrp="1"/>
          </p:cNvGraphicFramePr>
          <p:nvPr/>
        </p:nvGraphicFramePr>
        <p:xfrm>
          <a:off x="1711325" y="339725"/>
          <a:ext cx="7127875" cy="579438"/>
        </p:xfrm>
        <a:graphic>
          <a:graphicData uri="http://schemas.openxmlformats.org/drawingml/2006/table">
            <a:tbl>
              <a:tblPr/>
              <a:tblGrid>
                <a:gridCol w="712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962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COSTI DEL PERSONALE</a:t>
                      </a:r>
                    </a:p>
                  </a:txBody>
                  <a:tcPr marT="45781" marB="457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76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81" marB="457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78" name="Text Box 13">
            <a:extLst>
              <a:ext uri="{FF2B5EF4-FFF2-40B4-BE49-F238E27FC236}">
                <a16:creationId xmlns:a16="http://schemas.microsoft.com/office/drawing/2014/main" id="{716CCEBF-35F6-674D-9710-CF8420821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7067550"/>
            <a:ext cx="600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800"/>
              <a:t>COMITATO CENTRALE DI INDIRIZZO E CONTROLLO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800"/>
              <a:t>23 gennaio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18" descr="Logo_big_trasp">
            <a:extLst>
              <a:ext uri="{FF2B5EF4-FFF2-40B4-BE49-F238E27FC236}">
                <a16:creationId xmlns:a16="http://schemas.microsoft.com/office/drawing/2014/main" id="{D9268F1C-490A-FD46-85C6-154D401F2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13" y="107950"/>
            <a:ext cx="18796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Struttura predefinita">
  <a:themeElements>
    <a:clrScheme name="Struttura predefinita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FF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13220</TotalTime>
  <Words>680</Words>
  <Application>Microsoft Office PowerPoint</Application>
  <PresentationFormat>Personalizzato</PresentationFormat>
  <Paragraphs>271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ＭＳ Ｐゴシック</vt:lpstr>
      <vt:lpstr>Arial</vt:lpstr>
      <vt:lpstr>Times New Roman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Amministrazione4</dc:creator>
  <cp:lastModifiedBy>Laura Palumberi</cp:lastModifiedBy>
  <cp:revision>2005</cp:revision>
  <cp:lastPrinted>2020-10-05T09:11:22Z</cp:lastPrinted>
  <dcterms:created xsi:type="dcterms:W3CDTF">2004-05-17T07:19:49Z</dcterms:created>
  <dcterms:modified xsi:type="dcterms:W3CDTF">2021-05-26T13:54:11Z</dcterms:modified>
</cp:coreProperties>
</file>