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87" r:id="rId4"/>
    <p:sldId id="261" r:id="rId5"/>
    <p:sldId id="259" r:id="rId6"/>
    <p:sldId id="292" r:id="rId7"/>
    <p:sldId id="264" r:id="rId8"/>
    <p:sldId id="266" r:id="rId9"/>
    <p:sldId id="301" r:id="rId10"/>
    <p:sldId id="305" r:id="rId11"/>
    <p:sldId id="268" r:id="rId12"/>
    <p:sldId id="269" r:id="rId13"/>
    <p:sldId id="302" r:id="rId14"/>
    <p:sldId id="303" r:id="rId15"/>
    <p:sldId id="306" r:id="rId16"/>
    <p:sldId id="295" r:id="rId17"/>
    <p:sldId id="297" r:id="rId18"/>
    <p:sldId id="329" r:id="rId19"/>
    <p:sldId id="315" r:id="rId20"/>
    <p:sldId id="299" r:id="rId21"/>
    <p:sldId id="317" r:id="rId22"/>
    <p:sldId id="319" r:id="rId23"/>
    <p:sldId id="331" r:id="rId24"/>
    <p:sldId id="323" r:id="rId25"/>
    <p:sldId id="321" r:id="rId26"/>
    <p:sldId id="314" r:id="rId27"/>
    <p:sldId id="330" r:id="rId28"/>
  </p:sldIdLst>
  <p:sldSz cx="9144000" cy="6858000" type="screen4x3"/>
  <p:notesSz cx="10234613" cy="70993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MS PGothic" charset="0"/>
        <a:cs typeface="MS PGothic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MS PGothic" charset="0"/>
        <a:cs typeface="MS PGothic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MS PGothic" charset="0"/>
        <a:cs typeface="MS PGothic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MS PGothic" charset="0"/>
        <a:cs typeface="MS PGothic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1400" kern="1200">
        <a:solidFill>
          <a:schemeClr val="bg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1400" kern="1200">
        <a:solidFill>
          <a:schemeClr val="bg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1400" kern="1200">
        <a:solidFill>
          <a:schemeClr val="bg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1400" kern="1200">
        <a:solidFill>
          <a:schemeClr val="bg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8">
          <p15:clr>
            <a:srgbClr val="A4A3A4"/>
          </p15:clr>
        </p15:guide>
        <p15:guide id="2" pos="22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9F11"/>
    <a:srgbClr val="00A7EA"/>
    <a:srgbClr val="AED54B"/>
    <a:srgbClr val="EFD221"/>
    <a:srgbClr val="ED9513"/>
    <a:srgbClr val="F7C1E5"/>
    <a:srgbClr val="09D1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28" y="60"/>
      </p:cViewPr>
      <p:guideLst>
        <p:guide orient="horz" pos="2115"/>
        <p:guide pos="2880"/>
      </p:guideLst>
    </p:cSldViewPr>
  </p:slideViewPr>
  <p:outlineViewPr>
    <p:cViewPr varScale="1">
      <p:scale>
        <a:sx n="170" d="200"/>
        <a:sy n="170" d="200"/>
      </p:scale>
      <p:origin x="38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notesViewPr>
    <p:cSldViewPr>
      <p:cViewPr varScale="1">
        <p:scale>
          <a:sx n="71" d="100"/>
          <a:sy n="71" d="100"/>
        </p:scale>
        <p:origin x="-696" y="-102"/>
      </p:cViewPr>
      <p:guideLst>
        <p:guide orient="horz" pos="3068"/>
        <p:guide pos="22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aiserver2k8\cai\AOO\AMM\PRESENTAZIONI%20POWER%20POINT\BILANCI\BILANCIO_2013\GRAFICI%20_per%20presentazione%20CDC\GRAFICI%20NOTA%20INTEGRATIVA%202013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942783689522999"/>
          <c:y val="5.8329670294282897E-2"/>
          <c:w val="0.85581324480564802"/>
          <c:h val="0.674455857561721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'SPESE PER RIFUGI 11'!$A$2</c:f>
              <c:strCache>
                <c:ptCount val="1"/>
                <c:pt idx="0">
                  <c:v>Manutenzione ordinaria rifugi sezioni</c:v>
                </c:pt>
              </c:strCache>
            </c:strRef>
          </c:tx>
          <c:invertIfNegative val="0"/>
          <c:cat>
            <c:numRef>
              <c:f>'SPESE PER RIFUGI 11'!$B$1:$D$1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'SPESE PER RIFUGI 11'!$B$2:$D$2</c:f>
              <c:numCache>
                <c:formatCode>_(* #,##0.00_);_(* \(#,##0.00\);_(* "-"??_);_(@_)</c:formatCode>
                <c:ptCount val="3"/>
                <c:pt idx="0">
                  <c:v>152850</c:v>
                </c:pt>
                <c:pt idx="1">
                  <c:v>152552.32999999999</c:v>
                </c:pt>
                <c:pt idx="2">
                  <c:v>256897.62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46-4F89-993A-DF84FBB7604D}"/>
            </c:ext>
          </c:extLst>
        </c:ser>
        <c:ser>
          <c:idx val="1"/>
          <c:order val="1"/>
          <c:tx>
            <c:strRef>
              <c:f>'SPESE PER RIFUGI 11'!$A$3</c:f>
              <c:strCache>
                <c:ptCount val="1"/>
                <c:pt idx="0">
                  <c:v>CAI Energia 2000</c:v>
                </c:pt>
              </c:strCache>
            </c:strRef>
          </c:tx>
          <c:spPr>
            <a:solidFill>
              <a:srgbClr val="00A800"/>
            </a:solidFill>
          </c:spPr>
          <c:invertIfNegative val="0"/>
          <c:cat>
            <c:numRef>
              <c:f>'SPESE PER RIFUGI 11'!$B$1:$D$1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'SPESE PER RIFUGI 11'!$B$3:$D$3</c:f>
              <c:numCache>
                <c:formatCode>_(* #,##0.00_);_(* \(#,##0.00\);_(* "-"??_);_(@_)</c:formatCode>
                <c:ptCount val="3"/>
                <c:pt idx="0">
                  <c:v>8351.14</c:v>
                </c:pt>
                <c:pt idx="1">
                  <c:v>59178.6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146-4F89-993A-DF84FBB7604D}"/>
            </c:ext>
          </c:extLst>
        </c:ser>
        <c:ser>
          <c:idx val="2"/>
          <c:order val="2"/>
          <c:tx>
            <c:strRef>
              <c:f>'SPESE PER RIFUGI 11'!$A$4</c:f>
              <c:strCache>
                <c:ptCount val="1"/>
                <c:pt idx="0">
                  <c:v>Rifugi di proprietà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'SPESE PER RIFUGI 11'!$B$1:$D$1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'SPESE PER RIFUGI 11'!$B$4:$D$4</c:f>
              <c:numCache>
                <c:formatCode>_(* #,##0.00_);_(* \(#,##0.00\);_(* "-"??_);_(@_)</c:formatCode>
                <c:ptCount val="3"/>
                <c:pt idx="0">
                  <c:v>34631.040000000001</c:v>
                </c:pt>
                <c:pt idx="1">
                  <c:v>50620.2</c:v>
                </c:pt>
                <c:pt idx="2">
                  <c:v>49511.87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146-4F89-993A-DF84FBB7604D}"/>
            </c:ext>
          </c:extLst>
        </c:ser>
        <c:ser>
          <c:idx val="3"/>
          <c:order val="3"/>
          <c:tx>
            <c:strRef>
              <c:f>'SPESE PER RIFUGI 11'!$A$5</c:f>
              <c:strCache>
                <c:ptCount val="1"/>
                <c:pt idx="0">
                  <c:v>Quota UIAA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'SPESE PER RIFUGI 11'!$B$1:$D$1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'SPESE PER RIFUGI 11'!$B$5:$D$5</c:f>
              <c:numCache>
                <c:formatCode>_(* #,##0.00_);_(* \(#,##0.00\);_(* "-"??_);_(@_)</c:formatCode>
                <c:ptCount val="3"/>
                <c:pt idx="0">
                  <c:v>12439.83</c:v>
                </c:pt>
                <c:pt idx="1">
                  <c:v>12457.56</c:v>
                </c:pt>
                <c:pt idx="2">
                  <c:v>14489.66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146-4F89-993A-DF84FBB7604D}"/>
            </c:ext>
          </c:extLst>
        </c:ser>
        <c:ser>
          <c:idx val="4"/>
          <c:order val="4"/>
          <c:tx>
            <c:strRef>
              <c:f>'SPESE PER RIFUGI 11'!$A$6</c:f>
              <c:strCache>
                <c:ptCount val="1"/>
                <c:pt idx="0">
                  <c:v>Acc.to F.do Stabile Pro rifugi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cat>
            <c:numRef>
              <c:f>'SPESE PER RIFUGI 11'!$B$1:$D$1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'SPESE PER RIFUGI 11'!$B$6:$D$6</c:f>
              <c:numCache>
                <c:formatCode>_(* #,##0.00_);_(* \(#,##0.00\);_(* "-"??_);_(@_)</c:formatCode>
                <c:ptCount val="3"/>
                <c:pt idx="0">
                  <c:v>813171</c:v>
                </c:pt>
                <c:pt idx="1">
                  <c:v>477974.37</c:v>
                </c:pt>
                <c:pt idx="2">
                  <c:v>771756.16999999888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146-4F89-993A-DF84FBB760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overlap val="55"/>
        <c:axId val="179646592"/>
        <c:axId val="180481152"/>
      </c:barChart>
      <c:catAx>
        <c:axId val="179646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180481152"/>
        <c:crosses val="autoZero"/>
        <c:auto val="1"/>
        <c:lblAlgn val="ctr"/>
        <c:lblOffset val="100"/>
        <c:noMultiLvlLbl val="0"/>
      </c:catAx>
      <c:valAx>
        <c:axId val="180481152"/>
        <c:scaling>
          <c:orientation val="minMax"/>
        </c:scaling>
        <c:delete val="0"/>
        <c:axPos val="l"/>
        <c:numFmt formatCode="_(* #,##0_);_(* \(#,##0\);_(* &quot;-&quot;_);_(@_)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1796465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4164636185562099E-2"/>
          <c:y val="0.82375629760944602"/>
          <c:w val="0.92183144876279499"/>
          <c:h val="0.160907242190481"/>
        </c:manualLayout>
      </c:layout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4303" tIns="47152" rIns="94303" bIns="47152" rtlCol="0"/>
          <a:lstStyle>
            <a:lvl1pPr algn="l" eaLnBrk="1" hangingPunct="1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wrap="square" lIns="94303" tIns="47152" rIns="94303" bIns="4715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13E0ECA-520C-1847-B36A-366EE9845CEA}" type="datetimeFigureOut">
              <a:rPr lang="it-IT"/>
              <a:pPr/>
              <a:t>28/03/2017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742113"/>
            <a:ext cx="4435475" cy="355600"/>
          </a:xfrm>
          <a:prstGeom prst="rect">
            <a:avLst/>
          </a:prstGeom>
        </p:spPr>
        <p:txBody>
          <a:bodyPr vert="horz" lIns="94303" tIns="47152" rIns="94303" bIns="47152" rtlCol="0" anchor="b"/>
          <a:lstStyle>
            <a:lvl1pPr algn="l" eaLnBrk="1" hangingPunct="1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797550" y="6742113"/>
            <a:ext cx="4435475" cy="355600"/>
          </a:xfrm>
          <a:prstGeom prst="rect">
            <a:avLst/>
          </a:prstGeom>
        </p:spPr>
        <p:txBody>
          <a:bodyPr vert="horz" wrap="square" lIns="94303" tIns="47152" rIns="94303" bIns="471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CF1AEF7-E951-1D49-8C1E-9BE0C5F3DC7F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16566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10234613" cy="70993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171" tIns="47586" rIns="95171" bIns="47586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10234613" cy="70993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5171" tIns="47586" rIns="95171" bIns="47586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4433888" cy="35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71" tIns="47586" rIns="95171" bIns="47586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65944" algn="l"/>
                <a:tab pos="933538" algn="l"/>
                <a:tab pos="1401132" algn="l"/>
                <a:tab pos="1868728" algn="l"/>
                <a:tab pos="2336324" algn="l"/>
                <a:tab pos="2803917" algn="l"/>
                <a:tab pos="3271513" algn="l"/>
                <a:tab pos="3739108" algn="l"/>
                <a:tab pos="4206702" algn="l"/>
                <a:tab pos="4674301" algn="l"/>
                <a:tab pos="5141894" algn="l"/>
                <a:tab pos="5609488" algn="l"/>
                <a:tab pos="6077083" algn="l"/>
                <a:tab pos="6544678" algn="l"/>
                <a:tab pos="7012272" algn="l"/>
                <a:tab pos="7479868" algn="l"/>
                <a:tab pos="7947462" algn="l"/>
                <a:tab pos="8415057" algn="l"/>
                <a:tab pos="8882653" algn="l"/>
                <a:tab pos="9350250" algn="l"/>
              </a:tabLst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Club Alpino Italiano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795963" y="0"/>
            <a:ext cx="4435475" cy="35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71" tIns="47586" rIns="95171" bIns="475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65944" algn="l"/>
                <a:tab pos="933538" algn="l"/>
                <a:tab pos="1401132" algn="l"/>
                <a:tab pos="1868728" algn="l"/>
                <a:tab pos="2336324" algn="l"/>
                <a:tab pos="2803917" algn="l"/>
                <a:tab pos="3271513" algn="l"/>
                <a:tab pos="3739108" algn="l"/>
                <a:tab pos="4206702" algn="l"/>
                <a:tab pos="4674301" algn="l"/>
                <a:tab pos="5141894" algn="l"/>
                <a:tab pos="5609488" algn="l"/>
                <a:tab pos="6077083" algn="l"/>
                <a:tab pos="6544678" algn="l"/>
                <a:tab pos="7012272" algn="l"/>
                <a:tab pos="7479868" algn="l"/>
                <a:tab pos="7947462" algn="l"/>
                <a:tab pos="8415057" algn="l"/>
                <a:tab pos="8882653" algn="l"/>
                <a:tab pos="9350250" algn="l"/>
              </a:tabLst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16/03/10</a:t>
            </a:r>
          </a:p>
        </p:txBody>
      </p:sp>
      <p:sp>
        <p:nvSpPr>
          <p:cNvPr id="205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346450" y="531813"/>
            <a:ext cx="3541713" cy="26574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1023938" y="3370263"/>
            <a:ext cx="8185150" cy="319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71" tIns="47586" rIns="95171" bIns="47586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0" y="6738938"/>
            <a:ext cx="443706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5171" tIns="47586" rIns="95171" bIns="47586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5795963" y="6738938"/>
            <a:ext cx="4435475" cy="354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71" tIns="47586" rIns="95171" bIns="475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61963" algn="l"/>
                <a:tab pos="928688" algn="l"/>
                <a:tab pos="1395413" algn="l"/>
                <a:tab pos="1865313" algn="l"/>
                <a:tab pos="2332038" algn="l"/>
                <a:tab pos="2800350" algn="l"/>
                <a:tab pos="3268663" algn="l"/>
                <a:tab pos="3735388" algn="l"/>
                <a:tab pos="4203700" algn="l"/>
                <a:tab pos="4672013" algn="l"/>
                <a:tab pos="5138738" algn="l"/>
                <a:tab pos="5605463" algn="l"/>
                <a:tab pos="6072188" algn="l"/>
                <a:tab pos="6540500" algn="l"/>
                <a:tab pos="7008813" algn="l"/>
                <a:tab pos="7475538" algn="l"/>
                <a:tab pos="7943850" algn="l"/>
                <a:tab pos="8412163" algn="l"/>
                <a:tab pos="8878888" algn="l"/>
                <a:tab pos="93472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D590C85A-0DBF-1D4A-9596-13D2C66CD324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943335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Club Alpino Italiano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512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7E7C83C-6B90-D346-BACD-31580A3E4EF4}" type="slidenum">
              <a:rPr lang="it-IT" sz="1200">
                <a:solidFill>
                  <a:srgbClr val="000000"/>
                </a:solidFill>
              </a:rPr>
              <a:pPr/>
              <a:t>1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5125" name="Text Box 1"/>
          <p:cNvSpPr txBox="1">
            <a:spLocks noChangeArrowheads="1"/>
          </p:cNvSpPr>
          <p:nvPr/>
        </p:nvSpPr>
        <p:spPr bwMode="auto">
          <a:xfrm>
            <a:off x="5795963" y="0"/>
            <a:ext cx="44386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71" tIns="47586" rIns="95171" bIns="47586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5126" name="Text Box 2"/>
          <p:cNvSpPr txBox="1">
            <a:spLocks noChangeArrowheads="1"/>
          </p:cNvSpPr>
          <p:nvPr/>
        </p:nvSpPr>
        <p:spPr bwMode="auto">
          <a:xfrm>
            <a:off x="5795963" y="6738938"/>
            <a:ext cx="44386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71" tIns="47586" rIns="95171" bIns="47586" anchor="b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fld id="{30D5FF35-EA27-9341-A5DC-8F762AAAEAF5}" type="slidenum">
              <a:rPr lang="it-IT" sz="1200">
                <a:solidFill>
                  <a:srgbClr val="000000"/>
                </a:solidFill>
              </a:rPr>
              <a:pPr algn="r" eaLnBrk="1" hangingPunct="1">
                <a:buSzPct val="100000"/>
                <a:buFont typeface="Times New Roman" charset="0"/>
                <a:buNone/>
              </a:pPr>
              <a:t>1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51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1813"/>
            <a:ext cx="3546475" cy="2660650"/>
          </a:xfrm>
          <a:solidFill>
            <a:srgbClr val="FFFFFF"/>
          </a:solidFill>
          <a:ln/>
        </p:spPr>
      </p:sp>
      <p:sp>
        <p:nvSpPr>
          <p:cNvPr id="51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23938" y="3370263"/>
            <a:ext cx="8188325" cy="31956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</a:pPr>
            <a:endParaRPr lang="it-IT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522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Club Alpino Italiano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2560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E7B023F-63B3-9145-995D-A978504189F5}" type="slidenum">
              <a:rPr lang="it-IT" sz="1200">
                <a:solidFill>
                  <a:srgbClr val="000000"/>
                </a:solidFill>
              </a:rPr>
              <a:pPr/>
              <a:t>10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25605" name="Text Box 1"/>
          <p:cNvSpPr txBox="1">
            <a:spLocks noChangeArrowheads="1"/>
          </p:cNvSpPr>
          <p:nvPr/>
        </p:nvSpPr>
        <p:spPr bwMode="auto">
          <a:xfrm>
            <a:off x="5795963" y="0"/>
            <a:ext cx="44386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83" tIns="47591" rIns="95183" bIns="47591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25606" name="Text Box 2"/>
          <p:cNvSpPr txBox="1">
            <a:spLocks noChangeArrowheads="1"/>
          </p:cNvSpPr>
          <p:nvPr/>
        </p:nvSpPr>
        <p:spPr bwMode="auto">
          <a:xfrm>
            <a:off x="5795963" y="6738938"/>
            <a:ext cx="44386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83" tIns="47591" rIns="95183" bIns="47591" anchor="b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fld id="{84B189F8-9E7B-E543-B713-AF2EB44E76C2}" type="slidenum">
              <a:rPr lang="it-IT" sz="1200">
                <a:solidFill>
                  <a:srgbClr val="000000"/>
                </a:solidFill>
              </a:rPr>
              <a:pPr algn="r" eaLnBrk="1" hangingPunct="1">
                <a:buSzPct val="100000"/>
                <a:buFont typeface="Times New Roman" charset="0"/>
                <a:buNone/>
              </a:pPr>
              <a:t>10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256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6450" y="531813"/>
            <a:ext cx="3546475" cy="2660650"/>
          </a:xfrm>
          <a:solidFill>
            <a:srgbClr val="FFFFFF"/>
          </a:solidFill>
          <a:ln/>
        </p:spPr>
      </p:sp>
      <p:sp>
        <p:nvSpPr>
          <p:cNvPr id="256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23938" y="3370263"/>
            <a:ext cx="8188325" cy="31956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tabLst>
                <a:tab pos="0" algn="l"/>
                <a:tab pos="442913" algn="l"/>
                <a:tab pos="895350" algn="l"/>
                <a:tab pos="1349375" algn="l"/>
                <a:tab pos="1803400" algn="l"/>
                <a:tab pos="2257425" algn="l"/>
                <a:tab pos="2708275" algn="l"/>
                <a:tab pos="3165475" algn="l"/>
                <a:tab pos="3617913" algn="l"/>
                <a:tab pos="4073525" algn="l"/>
                <a:tab pos="4525963" algn="l"/>
                <a:tab pos="4978400" algn="l"/>
                <a:tab pos="5432425" algn="l"/>
                <a:tab pos="5886450" algn="l"/>
                <a:tab pos="6337300" algn="l"/>
                <a:tab pos="6792913" algn="l"/>
                <a:tab pos="7246938" algn="l"/>
                <a:tab pos="7696200" algn="l"/>
                <a:tab pos="8154988" algn="l"/>
                <a:tab pos="8605838" algn="l"/>
                <a:tab pos="9058275" algn="l"/>
              </a:tabLst>
            </a:pPr>
            <a:r>
              <a:rPr lang="it-IT" dirty="0">
                <a:latin typeface="Arial" charset="0"/>
                <a:ea typeface="MS PGothic" charset="0"/>
              </a:rPr>
              <a:t>SEMICERCHIO GIALLO (RICAVI VENDITE E PRESTAZIONI) E’ DISAGGREGATO NEL SEMICERCHIO ALL’INTERNO – PARTE ROSSA DI QUESTA QUOTE ASSOCIATIVE</a:t>
            </a:r>
          </a:p>
          <a:p>
            <a:pPr eaLnBrk="1" hangingPunct="1">
              <a:spcBef>
                <a:spcPts val="450"/>
              </a:spcBef>
              <a:buClrTx/>
              <a:tabLst>
                <a:tab pos="0" algn="l"/>
                <a:tab pos="442913" algn="l"/>
                <a:tab pos="895350" algn="l"/>
                <a:tab pos="1349375" algn="l"/>
                <a:tab pos="1803400" algn="l"/>
                <a:tab pos="2257425" algn="l"/>
                <a:tab pos="2708275" algn="l"/>
                <a:tab pos="3165475" algn="l"/>
                <a:tab pos="3617913" algn="l"/>
                <a:tab pos="4073525" algn="l"/>
                <a:tab pos="4525963" algn="l"/>
                <a:tab pos="4978400" algn="l"/>
                <a:tab pos="5432425" algn="l"/>
                <a:tab pos="5886450" algn="l"/>
                <a:tab pos="6337300" algn="l"/>
                <a:tab pos="6792913" algn="l"/>
                <a:tab pos="7246938" algn="l"/>
                <a:tab pos="7696200" algn="l"/>
                <a:tab pos="8154988" algn="l"/>
                <a:tab pos="8605838" algn="l"/>
                <a:tab pos="9058275" algn="l"/>
              </a:tabLst>
            </a:pPr>
            <a:r>
              <a:rPr lang="it-IT" dirty="0">
                <a:latin typeface="Arial" charset="0"/>
                <a:ea typeface="MS PGothic" charset="0"/>
              </a:rPr>
              <a:t>VEDREMO NEL DETTAGLIO NELLE SLIDE </a:t>
            </a:r>
            <a:r>
              <a:rPr lang="it-IT" dirty="0" smtClean="0">
                <a:latin typeface="Arial" charset="0"/>
                <a:ea typeface="MS PGothic" charset="0"/>
              </a:rPr>
              <a:t>SUCCESSIVE </a:t>
            </a:r>
          </a:p>
          <a:p>
            <a:pPr eaLnBrk="1" hangingPunct="1">
              <a:spcBef>
                <a:spcPts val="450"/>
              </a:spcBef>
              <a:buClrTx/>
              <a:tabLst>
                <a:tab pos="0" algn="l"/>
                <a:tab pos="442913" algn="l"/>
                <a:tab pos="895350" algn="l"/>
                <a:tab pos="1349375" algn="l"/>
                <a:tab pos="1803400" algn="l"/>
                <a:tab pos="2257425" algn="l"/>
                <a:tab pos="2708275" algn="l"/>
                <a:tab pos="3165475" algn="l"/>
                <a:tab pos="3617913" algn="l"/>
                <a:tab pos="4073525" algn="l"/>
                <a:tab pos="4525963" algn="l"/>
                <a:tab pos="4978400" algn="l"/>
                <a:tab pos="5432425" algn="l"/>
                <a:tab pos="5886450" algn="l"/>
                <a:tab pos="6337300" algn="l"/>
                <a:tab pos="6792913" algn="l"/>
                <a:tab pos="7246938" algn="l"/>
                <a:tab pos="7696200" algn="l"/>
                <a:tab pos="8154988" algn="l"/>
                <a:tab pos="8605838" algn="l"/>
                <a:tab pos="9058275" algn="l"/>
              </a:tabLst>
            </a:pPr>
            <a:r>
              <a:rPr lang="it-IT" dirty="0" smtClean="0">
                <a:latin typeface="Arial" charset="0"/>
                <a:ea typeface="MS PGothic" charset="0"/>
              </a:rPr>
              <a:t>PARTE BLU = CONTRIBUTO DAL MIBACT (X ESTESO)</a:t>
            </a:r>
            <a:endParaRPr lang="it-IT" dirty="0">
              <a:latin typeface="Arial" charset="0"/>
              <a:ea typeface="MS PGothic" charset="0"/>
            </a:endParaRPr>
          </a:p>
          <a:p>
            <a:pPr eaLnBrk="1" hangingPunct="1">
              <a:spcBef>
                <a:spcPts val="450"/>
              </a:spcBef>
              <a:buClrTx/>
              <a:tabLst>
                <a:tab pos="0" algn="l"/>
                <a:tab pos="442913" algn="l"/>
                <a:tab pos="895350" algn="l"/>
                <a:tab pos="1349375" algn="l"/>
                <a:tab pos="1803400" algn="l"/>
                <a:tab pos="2257425" algn="l"/>
                <a:tab pos="2708275" algn="l"/>
                <a:tab pos="3165475" algn="l"/>
                <a:tab pos="3617913" algn="l"/>
                <a:tab pos="4073525" algn="l"/>
                <a:tab pos="4525963" algn="l"/>
                <a:tab pos="4978400" algn="l"/>
                <a:tab pos="5432425" algn="l"/>
                <a:tab pos="5886450" algn="l"/>
                <a:tab pos="6337300" algn="l"/>
                <a:tab pos="6792913" algn="l"/>
                <a:tab pos="7246938" algn="l"/>
                <a:tab pos="7696200" algn="l"/>
                <a:tab pos="8154988" algn="l"/>
                <a:tab pos="8605838" algn="l"/>
                <a:tab pos="9058275" algn="l"/>
              </a:tabLst>
            </a:pPr>
            <a:r>
              <a:rPr lang="it-IT" dirty="0">
                <a:latin typeface="Arial" charset="0"/>
                <a:ea typeface="MS PGothic" charset="0"/>
              </a:rPr>
              <a:t>RICAVI DIVERSI = PROVENTI DA ASSICURAZIONI (MASSIMALI INTEGRATIVI – NON SOCI – INFORTUNI SOCI ATTIVITA’ PERSONALE – TITOLATI QUOTA PARTE COMB. B) + SOPRAVVENIENZE ATTIVE (74.434 CONSUMI INTERMEDI + 14.953 ROYALTIES RCS)</a:t>
            </a:r>
          </a:p>
        </p:txBody>
      </p:sp>
    </p:spTree>
    <p:extLst>
      <p:ext uri="{BB962C8B-B14F-4D97-AF65-F5344CB8AC3E}">
        <p14:creationId xmlns:p14="http://schemas.microsoft.com/office/powerpoint/2010/main" val="1220077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Club Alpino Italiano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2765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3017C9F2-E7EB-B948-B589-472C36B41B2D}" type="slidenum">
              <a:rPr lang="it-IT" sz="1200">
                <a:solidFill>
                  <a:srgbClr val="000000"/>
                </a:solidFill>
              </a:rPr>
              <a:pPr/>
              <a:t>11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27653" name="Text Box 1"/>
          <p:cNvSpPr txBox="1">
            <a:spLocks noChangeArrowheads="1"/>
          </p:cNvSpPr>
          <p:nvPr/>
        </p:nvSpPr>
        <p:spPr bwMode="auto">
          <a:xfrm>
            <a:off x="5795963" y="0"/>
            <a:ext cx="44386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71" tIns="47586" rIns="95171" bIns="47586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27654" name="Text Box 2"/>
          <p:cNvSpPr txBox="1">
            <a:spLocks noChangeArrowheads="1"/>
          </p:cNvSpPr>
          <p:nvPr/>
        </p:nvSpPr>
        <p:spPr bwMode="auto">
          <a:xfrm>
            <a:off x="5795963" y="6738938"/>
            <a:ext cx="44386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71" tIns="47586" rIns="95171" bIns="47586" anchor="b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fld id="{83AD5FF6-C6AD-6348-B9DD-69502283F513}" type="slidenum">
              <a:rPr lang="it-IT" sz="1200">
                <a:solidFill>
                  <a:srgbClr val="000000"/>
                </a:solidFill>
              </a:rPr>
              <a:pPr algn="r" eaLnBrk="1" hangingPunct="1">
                <a:buSzPct val="100000"/>
                <a:buFont typeface="Times New Roman" charset="0"/>
                <a:buNone/>
              </a:pPr>
              <a:t>11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276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1813"/>
            <a:ext cx="3546475" cy="2660650"/>
          </a:xfrm>
          <a:solidFill>
            <a:srgbClr val="FFFFFF"/>
          </a:solidFill>
          <a:ln/>
        </p:spPr>
      </p:sp>
      <p:sp>
        <p:nvSpPr>
          <p:cNvPr id="276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23938" y="3370263"/>
            <a:ext cx="8188325" cy="31956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</a:pPr>
            <a:r>
              <a:rPr lang="it-IT" dirty="0" smtClean="0">
                <a:latin typeface="Arial" charset="0"/>
                <a:ea typeface="MS PGothic" charset="0"/>
              </a:rPr>
              <a:t>€ 1,50 solo soci ordinari DELIBERATO AD GRADO 2014</a:t>
            </a:r>
          </a:p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</a:pPr>
            <a:r>
              <a:rPr lang="it-IT" dirty="0" smtClean="0">
                <a:latin typeface="Arial" charset="0"/>
                <a:ea typeface="MS PGothic" charset="0"/>
              </a:rPr>
              <a:t>RICOSTRUZIONE </a:t>
            </a:r>
            <a:r>
              <a:rPr lang="it-IT" dirty="0">
                <a:latin typeface="Arial" charset="0"/>
                <a:ea typeface="MS PGothic" charset="0"/>
              </a:rPr>
              <a:t>CARRIERA DEL SOCIO = RECUPERO QUOTE ANNI PRECEDENTI € 30.654</a:t>
            </a:r>
          </a:p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</a:pPr>
            <a:r>
              <a:rPr lang="it-IT" dirty="0" smtClean="0">
                <a:latin typeface="Arial" charset="0"/>
                <a:ea typeface="MS PGothic" charset="0"/>
              </a:rPr>
              <a:t>AGEVOLAZIONE GIOVANI </a:t>
            </a:r>
            <a:r>
              <a:rPr lang="it-IT" dirty="0">
                <a:latin typeface="Arial" charset="0"/>
                <a:ea typeface="MS PGothic" charset="0"/>
              </a:rPr>
              <a:t>N° 5.173 (nel 2014 n. 4.683)</a:t>
            </a:r>
          </a:p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</a:pPr>
            <a:r>
              <a:rPr lang="it-IT" dirty="0" smtClean="0">
                <a:latin typeface="Arial" charset="0"/>
                <a:ea typeface="MS PGothic" charset="0"/>
              </a:rPr>
              <a:t>AGEVOLAZIONE ORDINARI </a:t>
            </a:r>
            <a:r>
              <a:rPr lang="it-IT" dirty="0">
                <a:latin typeface="Arial" charset="0"/>
                <a:ea typeface="MS PGothic" charset="0"/>
              </a:rPr>
              <a:t>JUNIORES N° 2.833 (CHE NEL 2014 ERANO SOCI ORDINARI) – </a:t>
            </a:r>
          </a:p>
        </p:txBody>
      </p:sp>
    </p:spTree>
    <p:extLst>
      <p:ext uri="{BB962C8B-B14F-4D97-AF65-F5344CB8AC3E}">
        <p14:creationId xmlns:p14="http://schemas.microsoft.com/office/powerpoint/2010/main" val="576204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Club Alpino Italiano</a:t>
            </a: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2970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15409C9D-CB91-844A-9091-2CDE1776A6EA}" type="slidenum">
              <a:rPr lang="it-IT" sz="1200">
                <a:solidFill>
                  <a:srgbClr val="000000"/>
                </a:solidFill>
              </a:rPr>
              <a:pPr/>
              <a:t>12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29701" name="Text Box 1"/>
          <p:cNvSpPr txBox="1">
            <a:spLocks noChangeArrowheads="1"/>
          </p:cNvSpPr>
          <p:nvPr/>
        </p:nvSpPr>
        <p:spPr bwMode="auto">
          <a:xfrm>
            <a:off x="5795963" y="0"/>
            <a:ext cx="44386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71" tIns="47586" rIns="95171" bIns="47586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29702" name="Text Box 2"/>
          <p:cNvSpPr txBox="1">
            <a:spLocks noChangeArrowheads="1"/>
          </p:cNvSpPr>
          <p:nvPr/>
        </p:nvSpPr>
        <p:spPr bwMode="auto">
          <a:xfrm>
            <a:off x="5795963" y="6738938"/>
            <a:ext cx="44386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71" tIns="47586" rIns="95171" bIns="47586" anchor="b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fld id="{3D3A13FB-C8B3-7C43-B7A8-BA5FA32C7C98}" type="slidenum">
              <a:rPr lang="it-IT" sz="1200">
                <a:solidFill>
                  <a:srgbClr val="000000"/>
                </a:solidFill>
              </a:rPr>
              <a:pPr algn="r" eaLnBrk="1" hangingPunct="1">
                <a:buSzPct val="100000"/>
                <a:buFont typeface="Times New Roman" charset="0"/>
                <a:buNone/>
              </a:pPr>
              <a:t>12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297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1813"/>
            <a:ext cx="3546475" cy="2660650"/>
          </a:xfrm>
          <a:solidFill>
            <a:srgbClr val="FFFFFF"/>
          </a:solidFill>
          <a:ln/>
        </p:spPr>
      </p:sp>
      <p:sp>
        <p:nvSpPr>
          <p:cNvPr id="297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23938" y="3370263"/>
            <a:ext cx="8188325" cy="31956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</a:pPr>
            <a:r>
              <a:rPr lang="it-IT" dirty="0" smtClean="0">
                <a:latin typeface="Arial" charset="0"/>
                <a:ea typeface="MS PGothic" charset="0"/>
              </a:rPr>
              <a:t>+ 167 SOCI = NEL 2014 N. 306.903</a:t>
            </a:r>
          </a:p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</a:pPr>
            <a:r>
              <a:rPr lang="it-IT" dirty="0" smtClean="0">
                <a:latin typeface="Arial" charset="0"/>
                <a:ea typeface="MS PGothic" charset="0"/>
              </a:rPr>
              <a:t>COMPESSIVAMENTE 16.349 ORDINARI JUNIORES – </a:t>
            </a:r>
            <a:r>
              <a:rPr lang="it-IT" b="1" dirty="0" smtClean="0">
                <a:latin typeface="Arial" charset="0"/>
                <a:ea typeface="MS PGothic" charset="0"/>
              </a:rPr>
              <a:t>DI CUI N. NUOVI SOCI 3.633</a:t>
            </a:r>
          </a:p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</a:pPr>
            <a:r>
              <a:rPr lang="it-IT" dirty="0" smtClean="0">
                <a:latin typeface="Arial" charset="0"/>
                <a:ea typeface="MS PGothic" charset="0"/>
              </a:rPr>
              <a:t>NELL’AMBITO DEL CORPO SOCIALE INCREMENTO FASCIA 18-25 DEL 6,38% RISPETTO AL 2014 – TUTTAVIA DAL 2005 AD OGGI COSTITUISCE IL 5% COSTANTE</a:t>
            </a:r>
          </a:p>
        </p:txBody>
      </p:sp>
    </p:spTree>
    <p:extLst>
      <p:ext uri="{BB962C8B-B14F-4D97-AF65-F5344CB8AC3E}">
        <p14:creationId xmlns:p14="http://schemas.microsoft.com/office/powerpoint/2010/main" val="4103811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Club Alpino Italiano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3174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80736B8C-9AE3-1B4D-842D-8F587FE2725A}" type="slidenum">
              <a:rPr lang="it-IT" sz="1200">
                <a:solidFill>
                  <a:srgbClr val="000000"/>
                </a:solidFill>
              </a:rPr>
              <a:pPr/>
              <a:t>13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31749" name="Text Box 1"/>
          <p:cNvSpPr txBox="1">
            <a:spLocks noChangeArrowheads="1"/>
          </p:cNvSpPr>
          <p:nvPr/>
        </p:nvSpPr>
        <p:spPr bwMode="auto">
          <a:xfrm>
            <a:off x="5795963" y="0"/>
            <a:ext cx="44386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83" tIns="47591" rIns="95183" bIns="47591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31750" name="Text Box 2"/>
          <p:cNvSpPr txBox="1">
            <a:spLocks noChangeArrowheads="1"/>
          </p:cNvSpPr>
          <p:nvPr/>
        </p:nvSpPr>
        <p:spPr bwMode="auto">
          <a:xfrm>
            <a:off x="5795963" y="6738938"/>
            <a:ext cx="44386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83" tIns="47591" rIns="95183" bIns="47591" anchor="b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fld id="{F22E9E28-7185-BD45-AAB2-5CA265849B1E}" type="slidenum">
              <a:rPr lang="it-IT" sz="1200">
                <a:solidFill>
                  <a:srgbClr val="000000"/>
                </a:solidFill>
              </a:rPr>
              <a:pPr algn="r" eaLnBrk="1" hangingPunct="1">
                <a:buSzPct val="100000"/>
                <a:buFont typeface="Times New Roman" charset="0"/>
                <a:buNone/>
              </a:pPr>
              <a:t>13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317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6450" y="531813"/>
            <a:ext cx="3546475" cy="2660650"/>
          </a:xfrm>
          <a:solidFill>
            <a:srgbClr val="FFFFFF"/>
          </a:solidFill>
          <a:ln/>
        </p:spPr>
      </p:sp>
      <p:sp>
        <p:nvSpPr>
          <p:cNvPr id="317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23938" y="3370263"/>
            <a:ext cx="8188325" cy="31956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tabLst>
                <a:tab pos="0" algn="l"/>
                <a:tab pos="442913" algn="l"/>
                <a:tab pos="895350" algn="l"/>
                <a:tab pos="1349375" algn="l"/>
                <a:tab pos="1803400" algn="l"/>
                <a:tab pos="2257425" algn="l"/>
                <a:tab pos="2708275" algn="l"/>
                <a:tab pos="3165475" algn="l"/>
                <a:tab pos="3617913" algn="l"/>
                <a:tab pos="4073525" algn="l"/>
                <a:tab pos="4525963" algn="l"/>
                <a:tab pos="4978400" algn="l"/>
                <a:tab pos="5432425" algn="l"/>
                <a:tab pos="5886450" algn="l"/>
                <a:tab pos="6337300" algn="l"/>
                <a:tab pos="6792913" algn="l"/>
                <a:tab pos="7246938" algn="l"/>
                <a:tab pos="7696200" algn="l"/>
                <a:tab pos="8154988" algn="l"/>
                <a:tab pos="8605838" algn="l"/>
                <a:tab pos="9058275" algn="l"/>
              </a:tabLst>
            </a:pPr>
            <a:r>
              <a:rPr lang="it-IT" dirty="0">
                <a:latin typeface="Arial" charset="0"/>
                <a:ea typeface="MS PGothic" charset="0"/>
              </a:rPr>
              <a:t>RICAVI DA PROMOZIONE </a:t>
            </a:r>
            <a:r>
              <a:rPr lang="it-IT" dirty="0" smtClean="0">
                <a:latin typeface="Arial" charset="0"/>
                <a:ea typeface="MS PGothic" charset="0"/>
              </a:rPr>
              <a:t>(MATERIALI-GADGET-ROYALTIES ) NEL </a:t>
            </a:r>
            <a:r>
              <a:rPr lang="it-IT" dirty="0">
                <a:latin typeface="Arial" charset="0"/>
                <a:ea typeface="MS PGothic" charset="0"/>
              </a:rPr>
              <a:t>2013 REGISTRAVANO </a:t>
            </a:r>
            <a:r>
              <a:rPr lang="it-IT" dirty="0" smtClean="0">
                <a:latin typeface="Arial" charset="0"/>
                <a:ea typeface="MS PGothic" charset="0"/>
              </a:rPr>
              <a:t>ANCHE LE </a:t>
            </a:r>
            <a:r>
              <a:rPr lang="it-IT" dirty="0">
                <a:latin typeface="Arial" charset="0"/>
                <a:ea typeface="MS PGothic" charset="0"/>
              </a:rPr>
              <a:t>SPONSORIZZAZIONI X </a:t>
            </a:r>
            <a:r>
              <a:rPr lang="it-IT" dirty="0" smtClean="0">
                <a:latin typeface="Arial" charset="0"/>
                <a:ea typeface="MS PGothic" charset="0"/>
              </a:rPr>
              <a:t>CAI150</a:t>
            </a:r>
          </a:p>
          <a:p>
            <a:pPr eaLnBrk="1" hangingPunct="1">
              <a:spcBef>
                <a:spcPts val="450"/>
              </a:spcBef>
              <a:buClrTx/>
              <a:tabLst>
                <a:tab pos="0" algn="l"/>
                <a:tab pos="442913" algn="l"/>
                <a:tab pos="895350" algn="l"/>
                <a:tab pos="1349375" algn="l"/>
                <a:tab pos="1803400" algn="l"/>
                <a:tab pos="2257425" algn="l"/>
                <a:tab pos="2708275" algn="l"/>
                <a:tab pos="3165475" algn="l"/>
                <a:tab pos="3617913" algn="l"/>
                <a:tab pos="4073525" algn="l"/>
                <a:tab pos="4525963" algn="l"/>
                <a:tab pos="4978400" algn="l"/>
                <a:tab pos="5432425" algn="l"/>
                <a:tab pos="5886450" algn="l"/>
                <a:tab pos="6337300" algn="l"/>
                <a:tab pos="6792913" algn="l"/>
                <a:tab pos="7246938" algn="l"/>
                <a:tab pos="7696200" algn="l"/>
                <a:tab pos="8154988" algn="l"/>
                <a:tab pos="8605838" algn="l"/>
                <a:tab pos="9058275" algn="l"/>
              </a:tabLst>
            </a:pPr>
            <a:r>
              <a:rPr lang="it-IT" dirty="0" smtClean="0">
                <a:latin typeface="Arial" charset="0"/>
                <a:ea typeface="MS PGothic" charset="0"/>
              </a:rPr>
              <a:t>X INCREMENTARE TALE ATTIVITA’ COME AVETE POTUTO VEDERE NELLA LOCANDINA CONSEGNATAVI APRIREMO TRA POCHE SETTIMANE UN SITO E-COMMERCE X COMMERC DIRETTA AL SOCIO</a:t>
            </a:r>
            <a:endParaRPr lang="it-IT" dirty="0">
              <a:latin typeface="Arial" charset="0"/>
              <a:ea typeface="MS PGothic" charset="0"/>
            </a:endParaRPr>
          </a:p>
          <a:p>
            <a:pPr eaLnBrk="1" hangingPunct="1">
              <a:spcBef>
                <a:spcPts val="450"/>
              </a:spcBef>
              <a:buClrTx/>
              <a:tabLst>
                <a:tab pos="0" algn="l"/>
                <a:tab pos="442913" algn="l"/>
                <a:tab pos="895350" algn="l"/>
                <a:tab pos="1349375" algn="l"/>
                <a:tab pos="1803400" algn="l"/>
                <a:tab pos="2257425" algn="l"/>
                <a:tab pos="2708275" algn="l"/>
                <a:tab pos="3165475" algn="l"/>
                <a:tab pos="3617913" algn="l"/>
                <a:tab pos="4073525" algn="l"/>
                <a:tab pos="4525963" algn="l"/>
                <a:tab pos="4978400" algn="l"/>
                <a:tab pos="5432425" algn="l"/>
                <a:tab pos="5886450" algn="l"/>
                <a:tab pos="6337300" algn="l"/>
                <a:tab pos="6792913" algn="l"/>
                <a:tab pos="7246938" algn="l"/>
                <a:tab pos="7696200" algn="l"/>
                <a:tab pos="8154988" algn="l"/>
                <a:tab pos="8605838" algn="l"/>
                <a:tab pos="9058275" algn="l"/>
              </a:tabLst>
            </a:pPr>
            <a:r>
              <a:rPr lang="it-IT" dirty="0" smtClean="0">
                <a:latin typeface="Arial" charset="0"/>
                <a:ea typeface="MS PGothic" charset="0"/>
              </a:rPr>
              <a:t>RICAVI </a:t>
            </a:r>
            <a:r>
              <a:rPr lang="it-IT" dirty="0">
                <a:latin typeface="Arial" charset="0"/>
                <a:ea typeface="MS PGothic" charset="0"/>
              </a:rPr>
              <a:t>DA PUBBLICAZIONI DECREMENTO X LIMITATA PRODUZIONE</a:t>
            </a:r>
          </a:p>
        </p:txBody>
      </p:sp>
    </p:spTree>
    <p:extLst>
      <p:ext uri="{BB962C8B-B14F-4D97-AF65-F5344CB8AC3E}">
        <p14:creationId xmlns:p14="http://schemas.microsoft.com/office/powerpoint/2010/main" val="2173505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Club Alpino Italiano</a:t>
            </a:r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3379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F2C29F43-90E5-1F42-8C6E-AFE43CFA5951}" type="slidenum">
              <a:rPr lang="it-IT" sz="1200">
                <a:solidFill>
                  <a:srgbClr val="000000"/>
                </a:solidFill>
              </a:rPr>
              <a:pPr/>
              <a:t>14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33797" name="Text Box 1"/>
          <p:cNvSpPr txBox="1">
            <a:spLocks noChangeArrowheads="1"/>
          </p:cNvSpPr>
          <p:nvPr/>
        </p:nvSpPr>
        <p:spPr bwMode="auto">
          <a:xfrm>
            <a:off x="5795963" y="0"/>
            <a:ext cx="44386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83" tIns="47591" rIns="95183" bIns="47591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33798" name="Text Box 2"/>
          <p:cNvSpPr txBox="1">
            <a:spLocks noChangeArrowheads="1"/>
          </p:cNvSpPr>
          <p:nvPr/>
        </p:nvSpPr>
        <p:spPr bwMode="auto">
          <a:xfrm>
            <a:off x="5795963" y="6738938"/>
            <a:ext cx="44386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83" tIns="47591" rIns="95183" bIns="47591" anchor="b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fld id="{60DDF90D-EA3A-6247-BDD8-27991B10BFAD}" type="slidenum">
              <a:rPr lang="it-IT" sz="1200">
                <a:solidFill>
                  <a:srgbClr val="000000"/>
                </a:solidFill>
              </a:rPr>
              <a:pPr algn="r" eaLnBrk="1" hangingPunct="1">
                <a:buSzPct val="100000"/>
                <a:buFont typeface="Times New Roman" charset="0"/>
                <a:buNone/>
              </a:pPr>
              <a:t>14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337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6450" y="531813"/>
            <a:ext cx="3546475" cy="2660650"/>
          </a:xfrm>
          <a:solidFill>
            <a:srgbClr val="FFFFFF"/>
          </a:solidFill>
          <a:ln/>
        </p:spPr>
      </p:sp>
      <p:sp>
        <p:nvSpPr>
          <p:cNvPr id="338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23938" y="3370263"/>
            <a:ext cx="8188325" cy="31956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0850" eaLnBrk="1" hangingPunct="1">
              <a:spcBef>
                <a:spcPts val="450"/>
              </a:spcBef>
              <a:buClrTx/>
              <a:tabLst>
                <a:tab pos="0" algn="l"/>
                <a:tab pos="442913" algn="l"/>
                <a:tab pos="895350" algn="l"/>
                <a:tab pos="1349375" algn="l"/>
                <a:tab pos="1803400" algn="l"/>
                <a:tab pos="2257425" algn="l"/>
                <a:tab pos="2708275" algn="l"/>
                <a:tab pos="3165475" algn="l"/>
                <a:tab pos="3617913" algn="l"/>
                <a:tab pos="4073525" algn="l"/>
                <a:tab pos="4525963" algn="l"/>
                <a:tab pos="4978400" algn="l"/>
                <a:tab pos="5432425" algn="l"/>
                <a:tab pos="5886450" algn="l"/>
                <a:tab pos="6337300" algn="l"/>
                <a:tab pos="6792913" algn="l"/>
                <a:tab pos="7246938" algn="l"/>
                <a:tab pos="7696200" algn="l"/>
                <a:tab pos="8154988" algn="l"/>
                <a:tab pos="8605838" algn="l"/>
                <a:tab pos="9058275" algn="l"/>
              </a:tabLst>
            </a:pPr>
            <a:r>
              <a:rPr lang="it-IT" dirty="0">
                <a:latin typeface="Arial" charset="0"/>
                <a:ea typeface="MS PGothic" charset="0"/>
              </a:rPr>
              <a:t>CONTRIBUTO </a:t>
            </a:r>
            <a:r>
              <a:rPr lang="it-IT" dirty="0" smtClean="0">
                <a:latin typeface="Arial" charset="0"/>
                <a:ea typeface="MS PGothic" charset="0"/>
              </a:rPr>
              <a:t>MIBACT </a:t>
            </a:r>
            <a:r>
              <a:rPr lang="it-IT" dirty="0">
                <a:latin typeface="Arial" charset="0"/>
                <a:ea typeface="MS PGothic" charset="0"/>
              </a:rPr>
              <a:t>NEL 2015 X CNSAS </a:t>
            </a:r>
            <a:r>
              <a:rPr lang="it-IT" dirty="0">
                <a:latin typeface="Times New Roman" charset="0"/>
                <a:ea typeface="MS PGothic" charset="0"/>
              </a:rPr>
              <a:t>2.439.939 </a:t>
            </a:r>
            <a:r>
              <a:rPr lang="it-IT" dirty="0" smtClean="0">
                <a:latin typeface="Times New Roman" charset="0"/>
                <a:ea typeface="MS PGothic" charset="0"/>
              </a:rPr>
              <a:t>(PARI nel 2014)</a:t>
            </a:r>
            <a:endParaRPr lang="it-IT" dirty="0">
              <a:latin typeface="Times New Roman" charset="0"/>
              <a:ea typeface="MS PGothic" charset="0"/>
            </a:endParaRPr>
          </a:p>
          <a:p>
            <a:pPr defTabSz="450850" eaLnBrk="1" hangingPunct="1">
              <a:spcBef>
                <a:spcPts val="450"/>
              </a:spcBef>
              <a:buClrTx/>
              <a:tabLst>
                <a:tab pos="0" algn="l"/>
                <a:tab pos="442913" algn="l"/>
                <a:tab pos="895350" algn="l"/>
                <a:tab pos="1349375" algn="l"/>
                <a:tab pos="1803400" algn="l"/>
                <a:tab pos="2257425" algn="l"/>
                <a:tab pos="2708275" algn="l"/>
                <a:tab pos="3165475" algn="l"/>
                <a:tab pos="3617913" algn="l"/>
                <a:tab pos="4073525" algn="l"/>
                <a:tab pos="4525963" algn="l"/>
                <a:tab pos="4978400" algn="l"/>
                <a:tab pos="5432425" algn="l"/>
                <a:tab pos="5886450" algn="l"/>
                <a:tab pos="6337300" algn="l"/>
                <a:tab pos="6792913" algn="l"/>
                <a:tab pos="7246938" algn="l"/>
                <a:tab pos="7696200" algn="l"/>
                <a:tab pos="8154988" algn="l"/>
                <a:tab pos="8605838" algn="l"/>
                <a:tab pos="9058275" algn="l"/>
              </a:tabLst>
            </a:pPr>
            <a:r>
              <a:rPr lang="it-IT" dirty="0">
                <a:latin typeface="Arial" charset="0"/>
                <a:ea typeface="MS PGothic" charset="0"/>
              </a:rPr>
              <a:t>ALTRI RICAVI:  PRINCIPALMENTE ASSICURAZIONI A DOMANDA (N. 25.056 SOCI X INTEGRAZ.MASSIMALE)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MS PGothic" charset="0"/>
              </a:rPr>
              <a:t> – INFORTUNI NON SOCI N. 26.227 – INFORTUNI SOCI ATTIVITA’ PERSONALE (N. 640 = 538+102) – QUOTA PARTE TITOLATI</a:t>
            </a:r>
          </a:p>
          <a:p>
            <a:pPr defTabSz="450850" eaLnBrk="1" hangingPunct="1">
              <a:spcBef>
                <a:spcPts val="450"/>
              </a:spcBef>
              <a:buClrTx/>
              <a:tabLst>
                <a:tab pos="0" algn="l"/>
                <a:tab pos="442913" algn="l"/>
                <a:tab pos="895350" algn="l"/>
                <a:tab pos="1349375" algn="l"/>
                <a:tab pos="1803400" algn="l"/>
                <a:tab pos="2257425" algn="l"/>
                <a:tab pos="2708275" algn="l"/>
                <a:tab pos="3165475" algn="l"/>
                <a:tab pos="3617913" algn="l"/>
                <a:tab pos="4073525" algn="l"/>
                <a:tab pos="4525963" algn="l"/>
                <a:tab pos="4978400" algn="l"/>
                <a:tab pos="5432425" algn="l"/>
                <a:tab pos="5886450" algn="l"/>
                <a:tab pos="6337300" algn="l"/>
                <a:tab pos="6792913" algn="l"/>
                <a:tab pos="7246938" algn="l"/>
                <a:tab pos="7696200" algn="l"/>
                <a:tab pos="8154988" algn="l"/>
                <a:tab pos="8605838" algn="l"/>
                <a:tab pos="9058275" algn="l"/>
              </a:tabLst>
            </a:pPr>
            <a:r>
              <a:rPr lang="it-IT" dirty="0">
                <a:solidFill>
                  <a:schemeClr val="tx1"/>
                </a:solidFill>
                <a:latin typeface="Times New Roman" charset="0"/>
                <a:ea typeface="MS PGothic" charset="0"/>
              </a:rPr>
              <a:t>SOPRAVV. ATTIVE di cui  € 74.434,90 riduzione consumi intermedi 2013  e € 14.953,21 royalties volumi editi con RCS nel 2014 </a:t>
            </a:r>
            <a:endParaRPr lang="it-IT" dirty="0" smtClean="0">
              <a:solidFill>
                <a:schemeClr val="tx1"/>
              </a:solidFill>
              <a:latin typeface="Times New Roman" charset="0"/>
              <a:ea typeface="MS PGothic" charset="0"/>
            </a:endParaRPr>
          </a:p>
          <a:p>
            <a:pPr eaLnBrk="1" hangingPunct="1">
              <a:spcBef>
                <a:spcPts val="450"/>
              </a:spcBef>
              <a:buClrTx/>
              <a:tabLst>
                <a:tab pos="0" algn="l"/>
                <a:tab pos="442913" algn="l"/>
                <a:tab pos="895350" algn="l"/>
                <a:tab pos="1349375" algn="l"/>
                <a:tab pos="1803400" algn="l"/>
                <a:tab pos="2257425" algn="l"/>
                <a:tab pos="2708275" algn="l"/>
                <a:tab pos="3165475" algn="l"/>
                <a:tab pos="3617913" algn="l"/>
                <a:tab pos="4073525" algn="l"/>
                <a:tab pos="4525963" algn="l"/>
                <a:tab pos="4978400" algn="l"/>
                <a:tab pos="5432425" algn="l"/>
                <a:tab pos="5886450" algn="l"/>
                <a:tab pos="6337300" algn="l"/>
                <a:tab pos="6792913" algn="l"/>
                <a:tab pos="7246938" algn="l"/>
                <a:tab pos="7696200" algn="l"/>
                <a:tab pos="8154988" algn="l"/>
                <a:tab pos="8605838" algn="l"/>
                <a:tab pos="9058275" algn="l"/>
              </a:tabLst>
            </a:pPr>
            <a:r>
              <a:rPr lang="it-IT" b="1" dirty="0" smtClean="0">
                <a:latin typeface="Arial" charset="0"/>
                <a:ea typeface="MS PGothic" charset="0"/>
              </a:rPr>
              <a:t>VENDITE RCS: A CAUSA DEI RESI IN EDICOLA PERVENGONO CON TEMPI LUNGHISSIMI (QUINDI SOPRAVVENIENZE ATTIVE)</a:t>
            </a:r>
          </a:p>
          <a:p>
            <a:pPr eaLnBrk="1" hangingPunct="1">
              <a:spcBef>
                <a:spcPts val="450"/>
              </a:spcBef>
              <a:buClrTx/>
              <a:tabLst>
                <a:tab pos="0" algn="l"/>
                <a:tab pos="442913" algn="l"/>
                <a:tab pos="895350" algn="l"/>
                <a:tab pos="1349375" algn="l"/>
                <a:tab pos="1803400" algn="l"/>
                <a:tab pos="2257425" algn="l"/>
                <a:tab pos="2708275" algn="l"/>
                <a:tab pos="3165475" algn="l"/>
                <a:tab pos="3617913" algn="l"/>
                <a:tab pos="4073525" algn="l"/>
                <a:tab pos="4525963" algn="l"/>
                <a:tab pos="4978400" algn="l"/>
                <a:tab pos="5432425" algn="l"/>
                <a:tab pos="5886450" algn="l"/>
                <a:tab pos="6337300" algn="l"/>
                <a:tab pos="6792913" algn="l"/>
                <a:tab pos="7246938" algn="l"/>
                <a:tab pos="7696200" algn="l"/>
                <a:tab pos="8154988" algn="l"/>
                <a:tab pos="8605838" algn="l"/>
                <a:tab pos="9058275" algn="l"/>
              </a:tabLst>
            </a:pPr>
            <a:r>
              <a:rPr lang="it-IT" b="1" dirty="0" smtClean="0">
                <a:latin typeface="Arial" charset="0"/>
                <a:ea typeface="MS PGothic" charset="0"/>
              </a:rPr>
              <a:t>NEL 2014: 12.750 AGGIORNAMENTO GUIDA RIFUGI E 19.693 SENTIERI DELLA GRANDE GUERRA</a:t>
            </a:r>
          </a:p>
          <a:p>
            <a:pPr defTabSz="450850" eaLnBrk="1" hangingPunct="1">
              <a:spcBef>
                <a:spcPts val="450"/>
              </a:spcBef>
              <a:buClrTx/>
              <a:tabLst>
                <a:tab pos="0" algn="l"/>
                <a:tab pos="442913" algn="l"/>
                <a:tab pos="895350" algn="l"/>
                <a:tab pos="1349375" algn="l"/>
                <a:tab pos="1803400" algn="l"/>
                <a:tab pos="2257425" algn="l"/>
                <a:tab pos="2708275" algn="l"/>
                <a:tab pos="3165475" algn="l"/>
                <a:tab pos="3617913" algn="l"/>
                <a:tab pos="4073525" algn="l"/>
                <a:tab pos="4525963" algn="l"/>
                <a:tab pos="4978400" algn="l"/>
                <a:tab pos="5432425" algn="l"/>
                <a:tab pos="5886450" algn="l"/>
                <a:tab pos="6337300" algn="l"/>
                <a:tab pos="6792913" algn="l"/>
                <a:tab pos="7246938" algn="l"/>
                <a:tab pos="7696200" algn="l"/>
                <a:tab pos="8154988" algn="l"/>
                <a:tab pos="8605838" algn="l"/>
                <a:tab pos="9058275" algn="l"/>
              </a:tabLst>
            </a:pPr>
            <a:endParaRPr lang="it-IT" dirty="0">
              <a:solidFill>
                <a:schemeClr val="tx1"/>
              </a:solidFill>
              <a:latin typeface="Times New Roman" charset="0"/>
              <a:ea typeface="MS PGothic" charset="0"/>
            </a:endParaRPr>
          </a:p>
          <a:p>
            <a:pPr defTabSz="450850" eaLnBrk="1" hangingPunct="1">
              <a:spcBef>
                <a:spcPts val="450"/>
              </a:spcBef>
              <a:buClrTx/>
              <a:tabLst>
                <a:tab pos="0" algn="l"/>
                <a:tab pos="442913" algn="l"/>
                <a:tab pos="895350" algn="l"/>
                <a:tab pos="1349375" algn="l"/>
                <a:tab pos="1803400" algn="l"/>
                <a:tab pos="2257425" algn="l"/>
                <a:tab pos="2708275" algn="l"/>
                <a:tab pos="3165475" algn="l"/>
                <a:tab pos="3617913" algn="l"/>
                <a:tab pos="4073525" algn="l"/>
                <a:tab pos="4525963" algn="l"/>
                <a:tab pos="4978400" algn="l"/>
                <a:tab pos="5432425" algn="l"/>
                <a:tab pos="5886450" algn="l"/>
                <a:tab pos="6337300" algn="l"/>
                <a:tab pos="6792913" algn="l"/>
                <a:tab pos="7246938" algn="l"/>
                <a:tab pos="7696200" algn="l"/>
                <a:tab pos="8154988" algn="l"/>
                <a:tab pos="8605838" algn="l"/>
                <a:tab pos="9058275" algn="l"/>
              </a:tabLst>
            </a:pPr>
            <a:endParaRPr lang="it-IT" dirty="0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495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Club Alpino Italiano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3584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C1C559FC-FBAC-754A-A9CD-B395819E20B7}" type="slidenum">
              <a:rPr lang="it-IT" sz="1200">
                <a:solidFill>
                  <a:srgbClr val="000000"/>
                </a:solidFill>
              </a:rPr>
              <a:pPr/>
              <a:t>15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35845" name="Text Box 1"/>
          <p:cNvSpPr txBox="1">
            <a:spLocks noChangeArrowheads="1"/>
          </p:cNvSpPr>
          <p:nvPr/>
        </p:nvSpPr>
        <p:spPr bwMode="auto">
          <a:xfrm>
            <a:off x="5795963" y="0"/>
            <a:ext cx="44386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83" tIns="47591" rIns="95183" bIns="47591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35846" name="Text Box 2"/>
          <p:cNvSpPr txBox="1">
            <a:spLocks noChangeArrowheads="1"/>
          </p:cNvSpPr>
          <p:nvPr/>
        </p:nvSpPr>
        <p:spPr bwMode="auto">
          <a:xfrm>
            <a:off x="5795963" y="6738938"/>
            <a:ext cx="44386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83" tIns="47591" rIns="95183" bIns="47591" anchor="b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fld id="{C0CFCF3C-AC45-4E40-AB8F-6D9BCE9AEC65}" type="slidenum">
              <a:rPr lang="it-IT" sz="1200">
                <a:solidFill>
                  <a:srgbClr val="000000"/>
                </a:solidFill>
              </a:rPr>
              <a:pPr algn="r" eaLnBrk="1" hangingPunct="1">
                <a:buSzPct val="100000"/>
                <a:buFont typeface="Times New Roman" charset="0"/>
                <a:buNone/>
              </a:pPr>
              <a:t>15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358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6450" y="531813"/>
            <a:ext cx="3546475" cy="2660650"/>
          </a:xfrm>
          <a:solidFill>
            <a:srgbClr val="FFFFFF"/>
          </a:solidFill>
          <a:ln/>
        </p:spPr>
      </p:sp>
      <p:sp>
        <p:nvSpPr>
          <p:cNvPr id="358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23938" y="3370263"/>
            <a:ext cx="8188325" cy="31956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tabLst>
                <a:tab pos="0" algn="l"/>
                <a:tab pos="442913" algn="l"/>
                <a:tab pos="895350" algn="l"/>
                <a:tab pos="1349375" algn="l"/>
                <a:tab pos="1803400" algn="l"/>
                <a:tab pos="2257425" algn="l"/>
                <a:tab pos="2708275" algn="l"/>
                <a:tab pos="3165475" algn="l"/>
                <a:tab pos="3617913" algn="l"/>
                <a:tab pos="4073525" algn="l"/>
                <a:tab pos="4525963" algn="l"/>
                <a:tab pos="4978400" algn="l"/>
                <a:tab pos="5432425" algn="l"/>
                <a:tab pos="5886450" algn="l"/>
                <a:tab pos="6337300" algn="l"/>
                <a:tab pos="6792913" algn="l"/>
                <a:tab pos="7246938" algn="l"/>
                <a:tab pos="7696200" algn="l"/>
                <a:tab pos="8154988" algn="l"/>
                <a:tab pos="8605838" algn="l"/>
                <a:tab pos="9058275" algn="l"/>
              </a:tabLst>
            </a:pPr>
            <a:r>
              <a:rPr lang="it-IT">
                <a:latin typeface="Arial" charset="0"/>
                <a:ea typeface="MS PGothic" charset="0"/>
              </a:rPr>
              <a:t>SI CONFERMA UTILIZZO RISORSE PER ATTIVITA’ PROPRIE DEL SODALIZIO 89,5% CIRCA</a:t>
            </a:r>
          </a:p>
          <a:p>
            <a:pPr eaLnBrk="1" hangingPunct="1">
              <a:spcBef>
                <a:spcPts val="450"/>
              </a:spcBef>
              <a:buClrTx/>
              <a:tabLst>
                <a:tab pos="0" algn="l"/>
                <a:tab pos="442913" algn="l"/>
                <a:tab pos="895350" algn="l"/>
                <a:tab pos="1349375" algn="l"/>
                <a:tab pos="1803400" algn="l"/>
                <a:tab pos="2257425" algn="l"/>
                <a:tab pos="2708275" algn="l"/>
                <a:tab pos="3165475" algn="l"/>
                <a:tab pos="3617913" algn="l"/>
                <a:tab pos="4073525" algn="l"/>
                <a:tab pos="4525963" algn="l"/>
                <a:tab pos="4978400" algn="l"/>
                <a:tab pos="5432425" algn="l"/>
                <a:tab pos="5886450" algn="l"/>
                <a:tab pos="6337300" algn="l"/>
                <a:tab pos="6792913" algn="l"/>
                <a:tab pos="7246938" algn="l"/>
                <a:tab pos="7696200" algn="l"/>
                <a:tab pos="8154988" algn="l"/>
                <a:tab pos="8605838" algn="l"/>
                <a:tab pos="9058275" algn="l"/>
              </a:tabLst>
            </a:pPr>
            <a:r>
              <a:rPr lang="it-IT">
                <a:latin typeface="Arial" charset="0"/>
                <a:ea typeface="MS PGothic" charset="0"/>
              </a:rPr>
              <a:t>OLTRE 1/3 DELLE RISORSE SONO UTILIZZATE PER LE COPERTURE ASSICURATIVE </a:t>
            </a:r>
          </a:p>
          <a:p>
            <a:pPr eaLnBrk="1" hangingPunct="1">
              <a:spcBef>
                <a:spcPts val="463"/>
              </a:spcBef>
              <a:buClrTx/>
              <a:tabLst>
                <a:tab pos="0" algn="l"/>
                <a:tab pos="442913" algn="l"/>
                <a:tab pos="895350" algn="l"/>
                <a:tab pos="1349375" algn="l"/>
                <a:tab pos="1803400" algn="l"/>
                <a:tab pos="2257425" algn="l"/>
                <a:tab pos="2708275" algn="l"/>
                <a:tab pos="3165475" algn="l"/>
                <a:tab pos="3617913" algn="l"/>
                <a:tab pos="4073525" algn="l"/>
                <a:tab pos="4525963" algn="l"/>
                <a:tab pos="4978400" algn="l"/>
                <a:tab pos="5432425" algn="l"/>
                <a:tab pos="5886450" algn="l"/>
                <a:tab pos="6337300" algn="l"/>
                <a:tab pos="6792913" algn="l"/>
                <a:tab pos="7246938" algn="l"/>
                <a:tab pos="7696200" algn="l"/>
                <a:tab pos="8154988" algn="l"/>
                <a:tab pos="8605838" algn="l"/>
                <a:tab pos="9058275" algn="l"/>
              </a:tabLst>
            </a:pPr>
            <a:endParaRPr lang="it-IT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933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Club Alpino Italiano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3789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EED58AD-4EB6-5546-AEF3-FF98E60DA1C7}" type="slidenum">
              <a:rPr lang="it-IT" sz="1200">
                <a:solidFill>
                  <a:srgbClr val="000000"/>
                </a:solidFill>
              </a:rPr>
              <a:pPr/>
              <a:t>16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37893" name="Text Box 1"/>
          <p:cNvSpPr txBox="1">
            <a:spLocks noChangeArrowheads="1"/>
          </p:cNvSpPr>
          <p:nvPr/>
        </p:nvSpPr>
        <p:spPr bwMode="auto">
          <a:xfrm>
            <a:off x="5795963" y="0"/>
            <a:ext cx="44386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71" tIns="47586" rIns="95171" bIns="47586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37894" name="Text Box 2"/>
          <p:cNvSpPr txBox="1">
            <a:spLocks noChangeArrowheads="1"/>
          </p:cNvSpPr>
          <p:nvPr/>
        </p:nvSpPr>
        <p:spPr bwMode="auto">
          <a:xfrm>
            <a:off x="5795963" y="6738938"/>
            <a:ext cx="44386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71" tIns="47586" rIns="95171" bIns="47586" anchor="b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fld id="{9B09CF39-C95E-A341-892F-3A4FEB03E6E7}" type="slidenum">
              <a:rPr lang="it-IT" sz="1200">
                <a:solidFill>
                  <a:srgbClr val="000000"/>
                </a:solidFill>
              </a:rPr>
              <a:pPr algn="r" eaLnBrk="1" hangingPunct="1">
                <a:buSzPct val="100000"/>
                <a:buFont typeface="Times New Roman" charset="0"/>
                <a:buNone/>
              </a:pPr>
              <a:t>16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378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1813"/>
            <a:ext cx="3546475" cy="2660650"/>
          </a:xfrm>
          <a:solidFill>
            <a:srgbClr val="FFFFFF"/>
          </a:solidFill>
          <a:ln/>
        </p:spPr>
      </p:sp>
      <p:sp>
        <p:nvSpPr>
          <p:cNvPr id="378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23938" y="3370263"/>
            <a:ext cx="8188325" cy="31956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</a:pPr>
            <a:r>
              <a:rPr lang="it-IT" dirty="0">
                <a:latin typeface="Arial" charset="0"/>
                <a:ea typeface="MS PGothic" charset="0"/>
              </a:rPr>
              <a:t>COSTI CARTA/STAMPA </a:t>
            </a:r>
            <a:r>
              <a:rPr lang="it-IT" dirty="0" smtClean="0">
                <a:latin typeface="Arial" charset="0"/>
                <a:ea typeface="MS PGothic" charset="0"/>
              </a:rPr>
              <a:t>(COLONNA ARANCIO) HANNO </a:t>
            </a:r>
            <a:r>
              <a:rPr lang="it-IT" dirty="0">
                <a:latin typeface="Arial" charset="0"/>
                <a:ea typeface="MS PGothic" charset="0"/>
              </a:rPr>
              <a:t>BENEFICIATO DEI RISULTATI DELLA GARA ESPLETATA NEL 2014 CHE HA CONSENTITO UN RISPARMIO NELL’ANNO DI CIRCA 87.000€</a:t>
            </a:r>
          </a:p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</a:pPr>
            <a:r>
              <a:rPr lang="it-IT" dirty="0">
                <a:latin typeface="Arial" charset="0"/>
                <a:ea typeface="MS PGothic" charset="0"/>
              </a:rPr>
              <a:t>COSTI PER RESI VENDITA EDICOLA  nel 2015 € 0,00  (nel 2014 </a:t>
            </a:r>
            <a:r>
              <a:rPr lang="it-IT" dirty="0">
                <a:latin typeface="Times New Roman" charset="0"/>
                <a:ea typeface="MS PGothic" charset="0"/>
              </a:rPr>
              <a:t> € 446.403,28</a:t>
            </a:r>
            <a:r>
              <a:rPr lang="it-IT" dirty="0" smtClean="0">
                <a:latin typeface="Times New Roman" charset="0"/>
                <a:ea typeface="MS PGothic" charset="0"/>
              </a:rPr>
              <a:t>)</a:t>
            </a:r>
          </a:p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</a:pPr>
            <a:r>
              <a:rPr lang="it-IT" dirty="0" smtClean="0">
                <a:latin typeface="Times New Roman" charset="0"/>
                <a:ea typeface="MS PGothic" charset="0"/>
              </a:rPr>
              <a:t>COLLABORATORI/COSTI </a:t>
            </a:r>
            <a:r>
              <a:rPr lang="it-IT" smtClean="0">
                <a:latin typeface="Times New Roman" charset="0"/>
                <a:ea typeface="MS PGothic" charset="0"/>
              </a:rPr>
              <a:t>REDAZIONE (COLONNA VERDE) € </a:t>
            </a:r>
            <a:r>
              <a:rPr lang="it-IT" dirty="0" smtClean="0">
                <a:latin typeface="Times New Roman" charset="0"/>
                <a:ea typeface="MS PGothic" charset="0"/>
              </a:rPr>
              <a:t>195.953,80 </a:t>
            </a:r>
            <a:r>
              <a:rPr lang="it-IT" smtClean="0">
                <a:latin typeface="Times New Roman" charset="0"/>
                <a:ea typeface="MS PGothic" charset="0"/>
              </a:rPr>
              <a:t>(PRESSOCHE’ PARI AL 2014)</a:t>
            </a:r>
            <a:endParaRPr lang="it-IT" dirty="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941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Club Alpino Italiano</a:t>
            </a:r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3994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65A9B372-6102-0042-AB3A-F17C88AD8F41}" type="slidenum">
              <a:rPr lang="it-IT" sz="1200">
                <a:solidFill>
                  <a:srgbClr val="000000"/>
                </a:solidFill>
              </a:rPr>
              <a:pPr/>
              <a:t>17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39941" name="Text Box 1"/>
          <p:cNvSpPr txBox="1">
            <a:spLocks noChangeArrowheads="1"/>
          </p:cNvSpPr>
          <p:nvPr/>
        </p:nvSpPr>
        <p:spPr bwMode="auto">
          <a:xfrm>
            <a:off x="5795963" y="0"/>
            <a:ext cx="44386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71" tIns="47586" rIns="95171" bIns="47586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39942" name="Text Box 2"/>
          <p:cNvSpPr txBox="1">
            <a:spLocks noChangeArrowheads="1"/>
          </p:cNvSpPr>
          <p:nvPr/>
        </p:nvSpPr>
        <p:spPr bwMode="auto">
          <a:xfrm>
            <a:off x="5795963" y="6738938"/>
            <a:ext cx="44386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71" tIns="47586" rIns="95171" bIns="47586" anchor="b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fld id="{260E9F4F-C6E1-FC44-86B1-B647A423F75B}" type="slidenum">
              <a:rPr lang="it-IT" sz="1200">
                <a:solidFill>
                  <a:srgbClr val="000000"/>
                </a:solidFill>
              </a:rPr>
              <a:pPr algn="r" eaLnBrk="1" hangingPunct="1">
                <a:buSzPct val="100000"/>
                <a:buFont typeface="Times New Roman" charset="0"/>
                <a:buNone/>
              </a:pPr>
              <a:t>17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399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1813"/>
            <a:ext cx="3546475" cy="2660650"/>
          </a:xfrm>
          <a:solidFill>
            <a:srgbClr val="FFFFFF"/>
          </a:solidFill>
          <a:ln/>
        </p:spPr>
      </p:sp>
      <p:sp>
        <p:nvSpPr>
          <p:cNvPr id="399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23938" y="3370263"/>
            <a:ext cx="8188325" cy="31956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</a:pPr>
            <a:r>
              <a:rPr lang="it-IT" dirty="0">
                <a:latin typeface="Arial" charset="0"/>
                <a:ea typeface="MS PGothic" charset="0"/>
              </a:rPr>
              <a:t>NEL 2010 INCREMENTO CAUSA DISDETTA POLIZZE “ANNO HORRIBILIS” 2009</a:t>
            </a:r>
          </a:p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</a:pPr>
            <a:r>
              <a:rPr lang="it-IT" dirty="0">
                <a:latin typeface="Arial" charset="0"/>
                <a:ea typeface="MS PGothic" charset="0"/>
              </a:rPr>
              <a:t>NEL 2012 NUOVO INCREMENTO SEGUITO GARE POLIZZE INFORTUNI SOCI-CNSAS-SOCCORSO ALPINO SOCI </a:t>
            </a:r>
          </a:p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</a:pPr>
            <a:r>
              <a:rPr lang="it-IT" dirty="0">
                <a:latin typeface="Arial" charset="0"/>
                <a:ea typeface="MS PGothic" charset="0"/>
              </a:rPr>
              <a:t>NEL 2015 ULTERIORE INCREMENTO POLIZZA RC CAUSA DISDETTA POLIZZA 2012-2014 INCIDENTE </a:t>
            </a:r>
            <a:r>
              <a:rPr lang="it-IT" strike="sngStrike" dirty="0">
                <a:latin typeface="Arial" charset="0"/>
                <a:ea typeface="MS PGothic" charset="0"/>
              </a:rPr>
              <a:t>SAT-DAONE </a:t>
            </a:r>
            <a:r>
              <a:rPr lang="it-IT" dirty="0">
                <a:latin typeface="Arial" charset="0"/>
                <a:ea typeface="MS PGothic" charset="0"/>
              </a:rPr>
              <a:t>MORTALE (30.06.2014) E POLIZZA INFORTUNI VARIE X ESITI GARA 2015-2017</a:t>
            </a:r>
          </a:p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</a:pPr>
            <a:endParaRPr lang="it-IT" dirty="0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249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Club Alpino Italiano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4198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8A9E9B4B-632A-0E4C-96C0-6B3ECBE5C5F0}" type="slidenum">
              <a:rPr lang="it-IT" sz="1200">
                <a:solidFill>
                  <a:srgbClr val="000000"/>
                </a:solidFill>
              </a:rPr>
              <a:pPr/>
              <a:t>18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41989" name="Text Box 1"/>
          <p:cNvSpPr txBox="1">
            <a:spLocks noChangeArrowheads="1"/>
          </p:cNvSpPr>
          <p:nvPr/>
        </p:nvSpPr>
        <p:spPr bwMode="auto">
          <a:xfrm>
            <a:off x="5795963" y="0"/>
            <a:ext cx="44386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71" tIns="47586" rIns="95171" bIns="47586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41990" name="Text Box 2"/>
          <p:cNvSpPr txBox="1">
            <a:spLocks noChangeArrowheads="1"/>
          </p:cNvSpPr>
          <p:nvPr/>
        </p:nvSpPr>
        <p:spPr bwMode="auto">
          <a:xfrm>
            <a:off x="5795963" y="6738938"/>
            <a:ext cx="44386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71" tIns="47586" rIns="95171" bIns="47586" anchor="b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fld id="{110929DB-E323-E341-87D6-3B2D8AF1954F}" type="slidenum">
              <a:rPr lang="it-IT" sz="1200">
                <a:solidFill>
                  <a:srgbClr val="000000"/>
                </a:solidFill>
              </a:rPr>
              <a:pPr algn="r" eaLnBrk="1" hangingPunct="1">
                <a:buSzPct val="100000"/>
                <a:buFont typeface="Times New Roman" charset="0"/>
                <a:buNone/>
              </a:pPr>
              <a:t>18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419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1813"/>
            <a:ext cx="3546475" cy="2660650"/>
          </a:xfrm>
          <a:solidFill>
            <a:srgbClr val="FFFFFF"/>
          </a:solidFill>
          <a:ln/>
        </p:spPr>
      </p:sp>
      <p:sp>
        <p:nvSpPr>
          <p:cNvPr id="419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23938" y="3370263"/>
            <a:ext cx="8188325" cy="31956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775"/>
              </a:spcBef>
              <a:buClrTx/>
            </a:pPr>
            <a:r>
              <a:rPr lang="it-IT" dirty="0">
                <a:solidFill>
                  <a:schemeClr val="tx1"/>
                </a:solidFill>
                <a:latin typeface="Times New Roman" charset="0"/>
                <a:ea typeface="MS PGothic" charset="0"/>
                <a:cs typeface="Arial" charset="0"/>
              </a:rPr>
              <a:t>LA POLIZZA INFORTUNI SOCI </a:t>
            </a:r>
            <a:r>
              <a:rPr lang="it-IT" dirty="0" smtClean="0">
                <a:solidFill>
                  <a:schemeClr val="tx1"/>
                </a:solidFill>
                <a:latin typeface="Times New Roman" charset="0"/>
                <a:ea typeface="MS PGothic" charset="0"/>
                <a:cs typeface="Arial" charset="0"/>
              </a:rPr>
              <a:t>(BLU SCURO) INCLUDE 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MS PGothic" charset="0"/>
                <a:cs typeface="Arial" charset="0"/>
              </a:rPr>
              <a:t>€ 68.686,94 PER ATTIVAZIONE DI N. 538 COPERTURE INFORTUNI IN ATTIVITÀ INDIVIDUALE COMB. A E N. 102 COPERTURE IN COMB. B</a:t>
            </a:r>
          </a:p>
          <a:p>
            <a:pPr eaLnBrk="1" hangingPunct="1">
              <a:spcBef>
                <a:spcPts val="775"/>
              </a:spcBef>
              <a:buClrTx/>
            </a:pPr>
            <a:r>
              <a:rPr lang="it-IT" dirty="0">
                <a:latin typeface="Arial" charset="0"/>
                <a:ea typeface="MS PGothic" charset="0"/>
              </a:rPr>
              <a:t>NEL 2015 ULTERIORE INCREMENTO POLIZZA RC CAUSA DISDETTA POLIZZA 2012-2014 INCIDENTE </a:t>
            </a:r>
            <a:r>
              <a:rPr lang="it-IT" strike="sngStrike" dirty="0">
                <a:latin typeface="Arial" charset="0"/>
                <a:ea typeface="MS PGothic" charset="0"/>
              </a:rPr>
              <a:t>SAT-DAONE </a:t>
            </a:r>
            <a:r>
              <a:rPr lang="it-IT" dirty="0">
                <a:latin typeface="Arial" charset="0"/>
                <a:ea typeface="MS PGothic" charset="0"/>
              </a:rPr>
              <a:t>MORTALE (30.06.2014) E POLIZZA INFORTUNI VARIE X ESITI GARA 2015-2017</a:t>
            </a:r>
          </a:p>
          <a:p>
            <a:pPr eaLnBrk="1" hangingPunct="1">
              <a:spcBef>
                <a:spcPts val="775"/>
              </a:spcBef>
              <a:buClrTx/>
            </a:pPr>
            <a:r>
              <a:rPr lang="it-IT" dirty="0">
                <a:solidFill>
                  <a:schemeClr val="tx1"/>
                </a:solidFill>
                <a:latin typeface="Times New Roman" charset="0"/>
                <a:ea typeface="MS PGothic" charset="0"/>
                <a:cs typeface="Arial" charset="0"/>
              </a:rPr>
              <a:t>PREMIO INFORTUNI X </a:t>
            </a:r>
            <a:r>
              <a:rPr lang="it-IT" dirty="0" smtClean="0">
                <a:solidFill>
                  <a:schemeClr val="tx1"/>
                </a:solidFill>
                <a:latin typeface="Times New Roman" charset="0"/>
                <a:ea typeface="MS PGothic" charset="0"/>
                <a:cs typeface="Arial" charset="0"/>
              </a:rPr>
              <a:t>TITOLATI 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MS PGothic" charset="0"/>
                <a:cs typeface="Arial" charset="0"/>
              </a:rPr>
              <a:t>DA </a:t>
            </a:r>
            <a:r>
              <a:rPr lang="it-IT" b="1" dirty="0">
                <a:solidFill>
                  <a:schemeClr val="tx1"/>
                </a:solidFill>
                <a:latin typeface="Times New Roman" charset="0"/>
                <a:ea typeface="MS PGothic" charset="0"/>
                <a:cs typeface="Arial" charset="0"/>
              </a:rPr>
              <a:t>€ 83,00 A € 92,57 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MS PGothic" charset="0"/>
                <a:cs typeface="Arial" charset="0"/>
              </a:rPr>
              <a:t>X N. 3.400  TITOLATI = </a:t>
            </a:r>
            <a:r>
              <a:rPr lang="it-IT" b="1" dirty="0">
                <a:solidFill>
                  <a:schemeClr val="tx1"/>
                </a:solidFill>
                <a:latin typeface="Times New Roman" charset="0"/>
                <a:ea typeface="MS PGothic" charset="0"/>
                <a:cs typeface="Arial" charset="0"/>
              </a:rPr>
              <a:t>+ € 32.538,00</a:t>
            </a:r>
          </a:p>
          <a:p>
            <a:pPr eaLnBrk="1" hangingPunct="1">
              <a:spcBef>
                <a:spcPts val="775"/>
              </a:spcBef>
              <a:buClrTx/>
            </a:pPr>
            <a:r>
              <a:rPr lang="it-IT" dirty="0">
                <a:solidFill>
                  <a:schemeClr val="tx1"/>
                </a:solidFill>
                <a:latin typeface="Times New Roman" charset="0"/>
                <a:ea typeface="MS PGothic" charset="0"/>
                <a:cs typeface="Arial" charset="0"/>
              </a:rPr>
              <a:t>PREMIO INFORTUNI X VOLONT.CNSAS </a:t>
            </a:r>
            <a:r>
              <a:rPr lang="it-IT" dirty="0" smtClean="0">
                <a:solidFill>
                  <a:schemeClr val="tx1"/>
                </a:solidFill>
                <a:latin typeface="Times New Roman" charset="0"/>
                <a:ea typeface="MS PGothic" charset="0"/>
                <a:cs typeface="Arial" charset="0"/>
              </a:rPr>
              <a:t>(ARANCIO) </a:t>
            </a:r>
            <a:r>
              <a:rPr lang="it-IT" b="1" dirty="0" smtClean="0">
                <a:solidFill>
                  <a:schemeClr val="tx1"/>
                </a:solidFill>
                <a:latin typeface="Times New Roman" charset="0"/>
                <a:ea typeface="MS PGothic" charset="0"/>
                <a:cs typeface="Arial" charset="0"/>
              </a:rPr>
              <a:t>DA </a:t>
            </a:r>
            <a:r>
              <a:rPr lang="it-IT" b="1" dirty="0">
                <a:solidFill>
                  <a:schemeClr val="tx1"/>
                </a:solidFill>
                <a:latin typeface="Times New Roman" charset="0"/>
                <a:ea typeface="MS PGothic" charset="0"/>
                <a:cs typeface="Arial" charset="0"/>
              </a:rPr>
              <a:t>€ 133,45 A € 148,85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MS PGothic" charset="0"/>
                <a:cs typeface="Arial" charset="0"/>
              </a:rPr>
              <a:t> X N. 6.200   VOLONT.CNSAS = </a:t>
            </a:r>
            <a:r>
              <a:rPr lang="it-IT" b="1" dirty="0">
                <a:solidFill>
                  <a:schemeClr val="tx1"/>
                </a:solidFill>
                <a:latin typeface="Times New Roman" charset="0"/>
                <a:ea typeface="MS PGothic" charset="0"/>
                <a:cs typeface="Arial" charset="0"/>
              </a:rPr>
              <a:t>+ € 95.480,00</a:t>
            </a:r>
          </a:p>
          <a:p>
            <a:pPr eaLnBrk="1" hangingPunct="1">
              <a:spcBef>
                <a:spcPts val="775"/>
              </a:spcBef>
              <a:buClrTx/>
            </a:pPr>
            <a:endParaRPr lang="it-IT" dirty="0">
              <a:solidFill>
                <a:schemeClr val="tx1"/>
              </a:solidFill>
              <a:latin typeface="Times New Roman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7006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Club Alpino Italiano</a:t>
            </a:r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4403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96C937B-01A1-F446-95EA-B6453BBCB5C7}" type="slidenum">
              <a:rPr lang="it-IT" sz="1200">
                <a:solidFill>
                  <a:srgbClr val="000000"/>
                </a:solidFill>
              </a:rPr>
              <a:pPr/>
              <a:t>19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44037" name="Text Box 1"/>
          <p:cNvSpPr txBox="1">
            <a:spLocks noChangeArrowheads="1"/>
          </p:cNvSpPr>
          <p:nvPr/>
        </p:nvSpPr>
        <p:spPr bwMode="auto">
          <a:xfrm>
            <a:off x="5795963" y="0"/>
            <a:ext cx="44386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83" tIns="47591" rIns="95183" bIns="47591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44038" name="Text Box 2"/>
          <p:cNvSpPr txBox="1">
            <a:spLocks noChangeArrowheads="1"/>
          </p:cNvSpPr>
          <p:nvPr/>
        </p:nvSpPr>
        <p:spPr bwMode="auto">
          <a:xfrm>
            <a:off x="5795963" y="6738938"/>
            <a:ext cx="44386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83" tIns="47591" rIns="95183" bIns="47591" anchor="b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fld id="{1E469B85-6096-B945-8582-3259A7488908}" type="slidenum">
              <a:rPr lang="it-IT" sz="1200">
                <a:solidFill>
                  <a:srgbClr val="000000"/>
                </a:solidFill>
              </a:rPr>
              <a:pPr algn="r" eaLnBrk="1" hangingPunct="1">
                <a:buSzPct val="100000"/>
                <a:buFont typeface="Times New Roman" charset="0"/>
                <a:buNone/>
              </a:pPr>
              <a:t>19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440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6450" y="531813"/>
            <a:ext cx="3546475" cy="2660650"/>
          </a:xfrm>
          <a:solidFill>
            <a:srgbClr val="FFFFFF"/>
          </a:solidFill>
          <a:ln/>
        </p:spPr>
      </p:sp>
      <p:sp>
        <p:nvSpPr>
          <p:cNvPr id="440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23938" y="3370263"/>
            <a:ext cx="8188325" cy="31956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</a:pPr>
            <a:r>
              <a:rPr lang="it-IT" dirty="0">
                <a:latin typeface="Arial" charset="0"/>
                <a:ea typeface="MS PGothic" charset="0"/>
              </a:rPr>
              <a:t>FONDO STABILE PRO RIFUGI: + € 293.781 + 61% X INCREMENTO QUOTE ASSOCIATIVE </a:t>
            </a:r>
            <a:r>
              <a:rPr lang="it-IT" b="1" dirty="0" smtClean="0">
                <a:latin typeface="Arial" charset="0"/>
                <a:ea typeface="MS PGothic" charset="0"/>
              </a:rPr>
              <a:t>(NEL 2014 € 771.756,17 - NEL </a:t>
            </a:r>
            <a:r>
              <a:rPr lang="it-IT" b="1" dirty="0">
                <a:latin typeface="Arial" charset="0"/>
                <a:ea typeface="MS PGothic" charset="0"/>
              </a:rPr>
              <a:t>2013 € 813.171,00 x stanziamento aggiuntivo di € 333.707,45)</a:t>
            </a:r>
          </a:p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</a:pPr>
            <a:r>
              <a:rPr lang="it-IT" dirty="0">
                <a:latin typeface="Arial" charset="0"/>
                <a:ea typeface="MS PGothic" charset="0"/>
              </a:rPr>
              <a:t> 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MS PGothic" charset="0"/>
                <a:cs typeface="Arial" charset="0"/>
              </a:rPr>
              <a:t>MANUTENZIONE ORDINARIA RIFUGI: + €  100.000 -  DEL. CDC  165/2015 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it-IT" dirty="0" smtClean="0"/>
              <a:t>PURTROPPO NEL 2015 NON E’ STATO POSSIBILE REGISTRARE</a:t>
            </a:r>
            <a:r>
              <a:rPr lang="it-IT" baseline="0" dirty="0" smtClean="0"/>
              <a:t> LA CHIUSURA DELLA VICENDA RIFUGI EX-MDE E METTERNE IN EVIDENZA LA PARTE ECONOMICA IN BILANCIO</a:t>
            </a:r>
          </a:p>
          <a:p>
            <a:r>
              <a:rPr lang="it-IT" baseline="0" dirty="0" smtClean="0"/>
              <a:t>POICHE’ PERMANEVANO CRITICITA’ NELLA DEFINIZIONE DEL CONTENZIOSO TRA LA SEZIONE DI PADOVA E L’INTERESSENZA BODENALPE</a:t>
            </a:r>
          </a:p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</a:pPr>
            <a:endParaRPr lang="it-IT" dirty="0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524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Club Alpino Italiano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717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31C6207D-C050-4340-9659-5829957932B7}" type="slidenum">
              <a:rPr lang="it-IT" sz="1200">
                <a:solidFill>
                  <a:srgbClr val="000000"/>
                </a:solidFill>
              </a:rPr>
              <a:pPr/>
              <a:t>2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7173" name="Text Box 1"/>
          <p:cNvSpPr txBox="1">
            <a:spLocks noChangeArrowheads="1"/>
          </p:cNvSpPr>
          <p:nvPr/>
        </p:nvSpPr>
        <p:spPr bwMode="auto">
          <a:xfrm>
            <a:off x="5795963" y="0"/>
            <a:ext cx="44386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71" tIns="47586" rIns="95171" bIns="47586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7174" name="Text Box 2"/>
          <p:cNvSpPr txBox="1">
            <a:spLocks noChangeArrowheads="1"/>
          </p:cNvSpPr>
          <p:nvPr/>
        </p:nvSpPr>
        <p:spPr bwMode="auto">
          <a:xfrm>
            <a:off x="5795963" y="6738938"/>
            <a:ext cx="44386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71" tIns="47586" rIns="95171" bIns="47586" anchor="b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fld id="{DD662FAE-7ABB-C64F-8D44-284566609D0D}" type="slidenum">
              <a:rPr lang="it-IT" sz="1200">
                <a:solidFill>
                  <a:srgbClr val="000000"/>
                </a:solidFill>
              </a:rPr>
              <a:pPr algn="r" eaLnBrk="1" hangingPunct="1">
                <a:buSzPct val="100000"/>
                <a:buFont typeface="Times New Roman" charset="0"/>
                <a:buNone/>
              </a:pPr>
              <a:t>2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71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1813"/>
            <a:ext cx="3546475" cy="2660650"/>
          </a:xfrm>
          <a:solidFill>
            <a:srgbClr val="FFFFFF"/>
          </a:solidFill>
          <a:ln/>
        </p:spPr>
      </p:sp>
      <p:sp>
        <p:nvSpPr>
          <p:cNvPr id="71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23938" y="3370263"/>
            <a:ext cx="8188325" cy="31956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</a:pPr>
            <a:r>
              <a:rPr lang="it-IT" dirty="0" smtClean="0">
                <a:latin typeface="Arial" charset="0"/>
                <a:ea typeface="MS PGothic" charset="0"/>
              </a:rPr>
              <a:t>REGISTRA INNANZITUTTO UN INCREMENTO DEL PATRIMONIO PER LA DESTINAZIONE DELL’AVANZO DI ESERCIZIO DI € 23.215 COME PREVISTO X</a:t>
            </a:r>
            <a:r>
              <a:rPr lang="it-IT" baseline="0" dirty="0" smtClean="0">
                <a:latin typeface="Arial" charset="0"/>
                <a:ea typeface="MS PGothic" charset="0"/>
              </a:rPr>
              <a:t> TIPOLOGA ENTE</a:t>
            </a:r>
            <a:endParaRPr lang="it-IT" dirty="0" smtClean="0">
              <a:latin typeface="Arial" charset="0"/>
              <a:ea typeface="MS PGothic" charset="0"/>
            </a:endParaRPr>
          </a:p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</a:pPr>
            <a:r>
              <a:rPr lang="it-IT" dirty="0" smtClean="0">
                <a:latin typeface="Arial" charset="0"/>
                <a:ea typeface="MS PGothic" charset="0"/>
              </a:rPr>
              <a:t>ATTIVO </a:t>
            </a:r>
            <a:r>
              <a:rPr lang="it-IT" dirty="0">
                <a:latin typeface="Arial" charset="0"/>
                <a:ea typeface="MS PGothic" charset="0"/>
              </a:rPr>
              <a:t>CIRCOLANTE = </a:t>
            </a:r>
          </a:p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</a:pPr>
            <a:r>
              <a:rPr lang="it-IT" dirty="0" smtClean="0">
                <a:latin typeface="Arial" charset="0"/>
                <a:ea typeface="MS PGothic" charset="0"/>
              </a:rPr>
              <a:t>SIA AUMENTO </a:t>
            </a:r>
            <a:r>
              <a:rPr lang="it-IT" dirty="0">
                <a:latin typeface="Arial" charset="0"/>
                <a:ea typeface="MS PGothic" charset="0"/>
              </a:rPr>
              <a:t>CREDITI VS SEZIONE ENTRO E OLTRE 12 MESI (PIANI DI RIENTRO)</a:t>
            </a:r>
          </a:p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</a:pPr>
            <a:r>
              <a:rPr lang="it-IT" dirty="0" smtClean="0">
                <a:latin typeface="Arial" charset="0"/>
                <a:ea typeface="MS PGothic" charset="0"/>
              </a:rPr>
              <a:t>CHE AUMENTO </a:t>
            </a:r>
            <a:r>
              <a:rPr lang="it-IT" dirty="0">
                <a:latin typeface="Arial" charset="0"/>
                <a:ea typeface="MS PGothic" charset="0"/>
              </a:rPr>
              <a:t>DISPONIBILITA’ LIQUIDE – SIA DEPOSITO BANKIT CHE DEPOSITO CAI/NEPAL</a:t>
            </a:r>
          </a:p>
        </p:txBody>
      </p:sp>
    </p:spTree>
    <p:extLst>
      <p:ext uri="{BB962C8B-B14F-4D97-AF65-F5344CB8AC3E}">
        <p14:creationId xmlns:p14="http://schemas.microsoft.com/office/powerpoint/2010/main" val="10889950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Club Alpino Italiano</a:t>
            </a:r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4608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7FF4D33-B2BF-8745-AA80-C9BBD552BB62}" type="slidenum">
              <a:rPr lang="it-IT" sz="1200">
                <a:solidFill>
                  <a:srgbClr val="000000"/>
                </a:solidFill>
              </a:rPr>
              <a:pPr/>
              <a:t>20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46085" name="Text Box 1"/>
          <p:cNvSpPr txBox="1">
            <a:spLocks noChangeArrowheads="1"/>
          </p:cNvSpPr>
          <p:nvPr/>
        </p:nvSpPr>
        <p:spPr bwMode="auto">
          <a:xfrm>
            <a:off x="5795963" y="0"/>
            <a:ext cx="44386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71" tIns="47586" rIns="95171" bIns="47586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46086" name="Text Box 2"/>
          <p:cNvSpPr txBox="1">
            <a:spLocks noChangeArrowheads="1"/>
          </p:cNvSpPr>
          <p:nvPr/>
        </p:nvSpPr>
        <p:spPr bwMode="auto">
          <a:xfrm>
            <a:off x="5795963" y="6738938"/>
            <a:ext cx="44386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71" tIns="47586" rIns="95171" bIns="47586" anchor="b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fld id="{774FEF71-D821-6948-A203-69A8AEBABA9A}" type="slidenum">
              <a:rPr lang="it-IT" sz="1200">
                <a:solidFill>
                  <a:srgbClr val="000000"/>
                </a:solidFill>
              </a:rPr>
              <a:pPr algn="r" eaLnBrk="1" hangingPunct="1">
                <a:buSzPct val="100000"/>
                <a:buFont typeface="Times New Roman" charset="0"/>
                <a:buNone/>
              </a:pPr>
              <a:t>20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460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0225"/>
            <a:ext cx="3548062" cy="2662238"/>
          </a:xfrm>
          <a:solidFill>
            <a:srgbClr val="FFFFFF"/>
          </a:solidFill>
          <a:ln/>
        </p:spPr>
      </p:sp>
      <p:sp>
        <p:nvSpPr>
          <p:cNvPr id="542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23938" y="3370263"/>
            <a:ext cx="8188325" cy="3197225"/>
          </a:xfrm>
          <a:ln/>
          <a:extLst/>
        </p:spPr>
        <p:txBody>
          <a:bodyPr wrap="none" anchor="ctr"/>
          <a:lstStyle/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</a:pPr>
            <a:r>
              <a:rPr lang="it-IT" b="1">
                <a:latin typeface="Arial" charset="0"/>
                <a:ea typeface="MS PGothic" charset="0"/>
              </a:rPr>
              <a:t>VENDITE 2015 = SENTIERI LIBERTA’ N. 15.880 – MONTAGNE A PEDALI N. 8.900</a:t>
            </a:r>
          </a:p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</a:pPr>
            <a:r>
              <a:rPr lang="it-IT">
                <a:latin typeface="Arial" charset="0"/>
                <a:ea typeface="MS PGothic" charset="0"/>
              </a:rPr>
              <a:t>NEL 2014: 12.750 AGGIORNAMENTO GUIDA RIFUGI E 19.693 SENTIERI DELLA GRANDE GUERRA</a:t>
            </a:r>
          </a:p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</a:pPr>
            <a:endParaRPr lang="it-IT" b="1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1804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Club Alpino Italiano</a:t>
            </a:r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4813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30C0B46C-8004-1F40-90D5-74358A340D62}" type="slidenum">
              <a:rPr lang="it-IT" sz="1200">
                <a:solidFill>
                  <a:srgbClr val="000000"/>
                </a:solidFill>
              </a:rPr>
              <a:pPr/>
              <a:t>21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48133" name="Text Box 1"/>
          <p:cNvSpPr txBox="1">
            <a:spLocks noChangeArrowheads="1"/>
          </p:cNvSpPr>
          <p:nvPr/>
        </p:nvSpPr>
        <p:spPr bwMode="auto">
          <a:xfrm>
            <a:off x="5795963" y="0"/>
            <a:ext cx="44386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89" tIns="47594" rIns="95189" bIns="47594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48134" name="Text Box 2"/>
          <p:cNvSpPr txBox="1">
            <a:spLocks noChangeArrowheads="1"/>
          </p:cNvSpPr>
          <p:nvPr/>
        </p:nvSpPr>
        <p:spPr bwMode="auto">
          <a:xfrm>
            <a:off x="5795963" y="6738938"/>
            <a:ext cx="44386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89" tIns="47594" rIns="95189" bIns="47594" anchor="b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fld id="{056DA57A-7051-6946-B143-FDD7FD37C2ED}" type="slidenum">
              <a:rPr lang="it-IT" sz="1200">
                <a:solidFill>
                  <a:srgbClr val="000000"/>
                </a:solidFill>
              </a:rPr>
              <a:pPr algn="r" eaLnBrk="1" hangingPunct="1">
                <a:buSzPct val="100000"/>
                <a:buFont typeface="Times New Roman" charset="0"/>
                <a:buNone/>
              </a:pPr>
              <a:t>21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481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6450" y="530225"/>
            <a:ext cx="3544888" cy="2660650"/>
          </a:xfrm>
          <a:solidFill>
            <a:srgbClr val="FFFFFF"/>
          </a:solidFill>
          <a:ln/>
        </p:spPr>
      </p:sp>
      <p:sp>
        <p:nvSpPr>
          <p:cNvPr id="481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23938" y="3368675"/>
            <a:ext cx="8188325" cy="3198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</a:pPr>
            <a:r>
              <a:rPr lang="it-IT" dirty="0" smtClean="0">
                <a:latin typeface="Arial" charset="0"/>
                <a:ea typeface="MS PGothic" charset="0"/>
              </a:rPr>
              <a:t>IN QUESTA SLIDE IL CONFRONTO TRA QUANTO ASSEGNATO</a:t>
            </a:r>
            <a:r>
              <a:rPr lang="it-IT" baseline="0" dirty="0" smtClean="0">
                <a:latin typeface="Arial" charset="0"/>
                <a:ea typeface="MS PGothic" charset="0"/>
              </a:rPr>
              <a:t> A STRUTT OPERATIVE E OTCO E QUANTO SPESO NEL CORSO DELL’ANNO</a:t>
            </a:r>
          </a:p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</a:pPr>
            <a:r>
              <a:rPr lang="it-IT" baseline="0" dirty="0" smtClean="0">
                <a:latin typeface="Arial" charset="0"/>
                <a:ea typeface="MS PGothic" charset="0"/>
              </a:rPr>
              <a:t>ALL’OTCO RIFUGI SONO STATE DESTINATE ULTERIORI RISORSE GRAZIE ALLA POSITIVA CHIUSURA STRAGIUDIAZIALE DEL CONTENZIOSO CUI VI HO ACCENNATO PRIMA</a:t>
            </a:r>
            <a:endParaRPr lang="it-IT" dirty="0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5254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Club Alpino Italiano</a:t>
            </a:r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5018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36312474-2C8D-6746-86E4-CBB85FE65A45}" type="slidenum">
              <a:rPr lang="it-IT" sz="1200">
                <a:solidFill>
                  <a:srgbClr val="000000"/>
                </a:solidFill>
              </a:rPr>
              <a:pPr/>
              <a:t>22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50181" name="Text Box 1"/>
          <p:cNvSpPr txBox="1">
            <a:spLocks noChangeArrowheads="1"/>
          </p:cNvSpPr>
          <p:nvPr/>
        </p:nvSpPr>
        <p:spPr bwMode="auto">
          <a:xfrm>
            <a:off x="5795963" y="0"/>
            <a:ext cx="44386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89" tIns="47594" rIns="95189" bIns="47594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50182" name="Text Box 2"/>
          <p:cNvSpPr txBox="1">
            <a:spLocks noChangeArrowheads="1"/>
          </p:cNvSpPr>
          <p:nvPr/>
        </p:nvSpPr>
        <p:spPr bwMode="auto">
          <a:xfrm>
            <a:off x="5795963" y="6738938"/>
            <a:ext cx="44386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89" tIns="47594" rIns="95189" bIns="47594" anchor="b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fld id="{6699EEBF-A277-0242-84D5-DF4F21656F5E}" type="slidenum">
              <a:rPr lang="it-IT" sz="1200">
                <a:solidFill>
                  <a:srgbClr val="000000"/>
                </a:solidFill>
              </a:rPr>
              <a:pPr algn="r" eaLnBrk="1" hangingPunct="1">
                <a:buSzPct val="100000"/>
                <a:buFont typeface="Times New Roman" charset="0"/>
                <a:buNone/>
              </a:pPr>
              <a:t>22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501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6450" y="530225"/>
            <a:ext cx="3544888" cy="2660650"/>
          </a:xfrm>
          <a:solidFill>
            <a:srgbClr val="FFFFFF"/>
          </a:solidFill>
          <a:ln/>
        </p:spPr>
      </p:sp>
      <p:sp>
        <p:nvSpPr>
          <p:cNvPr id="501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23938" y="3368675"/>
            <a:ext cx="8188325" cy="3198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7200" algn="l"/>
                <a:tab pos="923925" algn="l"/>
                <a:tab pos="1392238" algn="l"/>
                <a:tab pos="1860550" algn="l"/>
                <a:tab pos="2328863" algn="l"/>
                <a:tab pos="2795588" algn="l"/>
                <a:tab pos="3265488" algn="l"/>
                <a:tab pos="3732213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9088" algn="l"/>
                <a:tab pos="8410575" algn="l"/>
                <a:tab pos="8875713" algn="l"/>
                <a:tab pos="9344025" algn="l"/>
              </a:tabLst>
            </a:pPr>
            <a:endParaRPr lang="it-IT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031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dirty="0">
                <a:latin typeface="Times New Roman" charset="0"/>
                <a:ea typeface="MS PGothic" charset="0"/>
              </a:rPr>
              <a:t>ATTIVITA’ CHE ASSORBE RISORSE ECONOMICHE LIMITATE MA CHE HA UN </a:t>
            </a:r>
            <a:r>
              <a:rPr lang="it-IT" b="1" dirty="0" smtClean="0">
                <a:latin typeface="Times New Roman" charset="0"/>
                <a:ea typeface="MS PGothic" charset="0"/>
              </a:rPr>
              <a:t>IMPORTANTE </a:t>
            </a:r>
            <a:r>
              <a:rPr lang="it-IT" dirty="0" smtClean="0">
                <a:latin typeface="Times New Roman" charset="0"/>
                <a:ea typeface="MS PGothic" charset="0"/>
              </a:rPr>
              <a:t>RICADUTA </a:t>
            </a:r>
            <a:r>
              <a:rPr lang="it-IT" dirty="0">
                <a:latin typeface="Times New Roman" charset="0"/>
                <a:ea typeface="MS PGothic" charset="0"/>
              </a:rPr>
              <a:t>SUL TERRITORIO</a:t>
            </a:r>
          </a:p>
          <a:p>
            <a:r>
              <a:rPr lang="it-IT" b="1" dirty="0">
                <a:latin typeface="Times New Roman" charset="0"/>
                <a:ea typeface="MS PGothic" charset="0"/>
              </a:rPr>
              <a:t>DA QUANDO AVVIATA HA COINVOLTO 893 DOCENTI-</a:t>
            </a:r>
            <a:r>
              <a:rPr lang="it-IT" b="1" dirty="0" smtClean="0">
                <a:latin typeface="Times New Roman" charset="0"/>
                <a:ea typeface="MS PGothic" charset="0"/>
              </a:rPr>
              <a:t>PARTECIPANTI E DECINE DI FORMATORI</a:t>
            </a:r>
            <a:endParaRPr lang="it-IT" b="1" dirty="0">
              <a:latin typeface="Times New Roman" charset="0"/>
              <a:ea typeface="MS PGothic" charset="0"/>
            </a:endParaRPr>
          </a:p>
          <a:p>
            <a:r>
              <a:rPr lang="it-IT" b="1" dirty="0" smtClean="0">
                <a:latin typeface="Times New Roman" charset="0"/>
                <a:ea typeface="MS PGothic" charset="0"/>
              </a:rPr>
              <a:t>SONO</a:t>
            </a:r>
            <a:r>
              <a:rPr lang="it-IT" b="1" baseline="0" dirty="0" smtClean="0">
                <a:latin typeface="Times New Roman" charset="0"/>
                <a:ea typeface="MS PGothic" charset="0"/>
              </a:rPr>
              <a:t> STATI SVOLTI IN </a:t>
            </a:r>
            <a:r>
              <a:rPr lang="it-IT" b="1" dirty="0" smtClean="0">
                <a:latin typeface="Times New Roman" charset="0"/>
                <a:ea typeface="MS PGothic" charset="0"/>
              </a:rPr>
              <a:t>TOTALE 25 </a:t>
            </a:r>
            <a:r>
              <a:rPr lang="it-IT" b="1" dirty="0">
                <a:latin typeface="Times New Roman" charset="0"/>
                <a:ea typeface="MS PGothic" charset="0"/>
              </a:rPr>
              <a:t>CORSI IN 12 REGIONI </a:t>
            </a:r>
            <a:r>
              <a:rPr lang="it-IT" b="1" dirty="0" smtClean="0">
                <a:latin typeface="Times New Roman" charset="0"/>
                <a:ea typeface="MS PGothic" charset="0"/>
              </a:rPr>
              <a:t>ITALIANE</a:t>
            </a:r>
          </a:p>
          <a:p>
            <a:pPr marL="285750" indent="-285750" defTabSz="914400" eaLnBrk="1" fontAlgn="ctr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it-IT" altLang="it-IT" sz="1100" kern="1200" dirty="0" smtClean="0">
                <a:solidFill>
                  <a:srgbClr val="000000"/>
                </a:solidFill>
                <a:latin typeface="Times New Roman" pitchFamily="18" charset="0"/>
                <a:ea typeface="MS PGothic" panose="020B0600070205080204" pitchFamily="34" charset="-128"/>
                <a:cs typeface="MS PGothic" charset="0"/>
              </a:rPr>
              <a:t>Obiettivo: formazione per insegnanti in materia di educazione ambientale - educazione motoria - educazione alla prevenzione e sicurezza</a:t>
            </a:r>
          </a:p>
          <a:p>
            <a:pPr marL="285750" indent="-285750" defTabSz="914400" eaLnBrk="1" fontAlgn="ctr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it-IT" altLang="it-IT" sz="1100" kern="1200" dirty="0" smtClean="0">
                <a:solidFill>
                  <a:srgbClr val="000000"/>
                </a:solidFill>
                <a:latin typeface="Times New Roman" pitchFamily="18" charset="0"/>
                <a:ea typeface="MS PGothic" panose="020B0600070205080204" pitchFamily="34" charset="-128"/>
                <a:cs typeface="MS PGothic" charset="0"/>
              </a:rPr>
              <a:t>Formatori: Componenti OTCO, Scuole Centrali, Titolati CAI - Docenti universitari - Esperti di altri Enti </a:t>
            </a:r>
            <a:r>
              <a:rPr lang="it-IT" altLang="it-IT" sz="1100" kern="1200" smtClean="0">
                <a:solidFill>
                  <a:srgbClr val="000000"/>
                </a:solidFill>
                <a:latin typeface="Times New Roman" pitchFamily="18" charset="0"/>
                <a:ea typeface="MS PGothic" panose="020B0600070205080204" pitchFamily="34" charset="-128"/>
                <a:cs typeface="MS PGothic" charset="0"/>
              </a:rPr>
              <a:t>ed Associazioni</a:t>
            </a:r>
            <a:endParaRPr lang="it-IT" b="1" dirty="0">
              <a:latin typeface="Times New Roman" charset="0"/>
              <a:ea typeface="MS PGothic" charset="0"/>
            </a:endParaRP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Club Alpino Italiano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16/03/10</a:t>
            </a:r>
            <a:endParaRPr lang="it-IT"/>
          </a:p>
        </p:txBody>
      </p:sp>
      <p:sp>
        <p:nvSpPr>
          <p:cNvPr id="52230" name="Segnaposto numero diapositiva 5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61963" algn="l"/>
                <a:tab pos="928688" algn="l"/>
                <a:tab pos="1395413" algn="l"/>
                <a:tab pos="1865313" algn="l"/>
                <a:tab pos="2332038" algn="l"/>
                <a:tab pos="2800350" algn="l"/>
                <a:tab pos="3268663" algn="l"/>
                <a:tab pos="3735388" algn="l"/>
                <a:tab pos="4203700" algn="l"/>
                <a:tab pos="4672013" algn="l"/>
                <a:tab pos="5138738" algn="l"/>
                <a:tab pos="5605463" algn="l"/>
                <a:tab pos="6072188" algn="l"/>
                <a:tab pos="6540500" algn="l"/>
                <a:tab pos="7008813" algn="l"/>
                <a:tab pos="7475538" algn="l"/>
                <a:tab pos="7943850" algn="l"/>
                <a:tab pos="8412163" algn="l"/>
                <a:tab pos="8878888" algn="l"/>
                <a:tab pos="934720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61963" algn="l"/>
                <a:tab pos="928688" algn="l"/>
                <a:tab pos="1395413" algn="l"/>
                <a:tab pos="1865313" algn="l"/>
                <a:tab pos="2332038" algn="l"/>
                <a:tab pos="2800350" algn="l"/>
                <a:tab pos="3268663" algn="l"/>
                <a:tab pos="3735388" algn="l"/>
                <a:tab pos="4203700" algn="l"/>
                <a:tab pos="4672013" algn="l"/>
                <a:tab pos="5138738" algn="l"/>
                <a:tab pos="5605463" algn="l"/>
                <a:tab pos="6072188" algn="l"/>
                <a:tab pos="6540500" algn="l"/>
                <a:tab pos="7008813" algn="l"/>
                <a:tab pos="7475538" algn="l"/>
                <a:tab pos="7943850" algn="l"/>
                <a:tab pos="8412163" algn="l"/>
                <a:tab pos="8878888" algn="l"/>
                <a:tab pos="934720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61963" algn="l"/>
                <a:tab pos="928688" algn="l"/>
                <a:tab pos="1395413" algn="l"/>
                <a:tab pos="1865313" algn="l"/>
                <a:tab pos="2332038" algn="l"/>
                <a:tab pos="2800350" algn="l"/>
                <a:tab pos="3268663" algn="l"/>
                <a:tab pos="3735388" algn="l"/>
                <a:tab pos="4203700" algn="l"/>
                <a:tab pos="4672013" algn="l"/>
                <a:tab pos="5138738" algn="l"/>
                <a:tab pos="5605463" algn="l"/>
                <a:tab pos="6072188" algn="l"/>
                <a:tab pos="6540500" algn="l"/>
                <a:tab pos="7008813" algn="l"/>
                <a:tab pos="7475538" algn="l"/>
                <a:tab pos="7943850" algn="l"/>
                <a:tab pos="8412163" algn="l"/>
                <a:tab pos="8878888" algn="l"/>
                <a:tab pos="934720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61963" algn="l"/>
                <a:tab pos="928688" algn="l"/>
                <a:tab pos="1395413" algn="l"/>
                <a:tab pos="1865313" algn="l"/>
                <a:tab pos="2332038" algn="l"/>
                <a:tab pos="2800350" algn="l"/>
                <a:tab pos="3268663" algn="l"/>
                <a:tab pos="3735388" algn="l"/>
                <a:tab pos="4203700" algn="l"/>
                <a:tab pos="4672013" algn="l"/>
                <a:tab pos="5138738" algn="l"/>
                <a:tab pos="5605463" algn="l"/>
                <a:tab pos="6072188" algn="l"/>
                <a:tab pos="6540500" algn="l"/>
                <a:tab pos="7008813" algn="l"/>
                <a:tab pos="7475538" algn="l"/>
                <a:tab pos="7943850" algn="l"/>
                <a:tab pos="8412163" algn="l"/>
                <a:tab pos="8878888" algn="l"/>
                <a:tab pos="934720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61963" algn="l"/>
                <a:tab pos="928688" algn="l"/>
                <a:tab pos="1395413" algn="l"/>
                <a:tab pos="1865313" algn="l"/>
                <a:tab pos="2332038" algn="l"/>
                <a:tab pos="2800350" algn="l"/>
                <a:tab pos="3268663" algn="l"/>
                <a:tab pos="3735388" algn="l"/>
                <a:tab pos="4203700" algn="l"/>
                <a:tab pos="4672013" algn="l"/>
                <a:tab pos="5138738" algn="l"/>
                <a:tab pos="5605463" algn="l"/>
                <a:tab pos="6072188" algn="l"/>
                <a:tab pos="6540500" algn="l"/>
                <a:tab pos="7008813" algn="l"/>
                <a:tab pos="7475538" algn="l"/>
                <a:tab pos="7943850" algn="l"/>
                <a:tab pos="8412163" algn="l"/>
                <a:tab pos="8878888" algn="l"/>
                <a:tab pos="934720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1963" algn="l"/>
                <a:tab pos="928688" algn="l"/>
                <a:tab pos="1395413" algn="l"/>
                <a:tab pos="1865313" algn="l"/>
                <a:tab pos="2332038" algn="l"/>
                <a:tab pos="2800350" algn="l"/>
                <a:tab pos="3268663" algn="l"/>
                <a:tab pos="3735388" algn="l"/>
                <a:tab pos="4203700" algn="l"/>
                <a:tab pos="4672013" algn="l"/>
                <a:tab pos="5138738" algn="l"/>
                <a:tab pos="5605463" algn="l"/>
                <a:tab pos="6072188" algn="l"/>
                <a:tab pos="6540500" algn="l"/>
                <a:tab pos="7008813" algn="l"/>
                <a:tab pos="7475538" algn="l"/>
                <a:tab pos="7943850" algn="l"/>
                <a:tab pos="8412163" algn="l"/>
                <a:tab pos="8878888" algn="l"/>
                <a:tab pos="934720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1963" algn="l"/>
                <a:tab pos="928688" algn="l"/>
                <a:tab pos="1395413" algn="l"/>
                <a:tab pos="1865313" algn="l"/>
                <a:tab pos="2332038" algn="l"/>
                <a:tab pos="2800350" algn="l"/>
                <a:tab pos="3268663" algn="l"/>
                <a:tab pos="3735388" algn="l"/>
                <a:tab pos="4203700" algn="l"/>
                <a:tab pos="4672013" algn="l"/>
                <a:tab pos="5138738" algn="l"/>
                <a:tab pos="5605463" algn="l"/>
                <a:tab pos="6072188" algn="l"/>
                <a:tab pos="6540500" algn="l"/>
                <a:tab pos="7008813" algn="l"/>
                <a:tab pos="7475538" algn="l"/>
                <a:tab pos="7943850" algn="l"/>
                <a:tab pos="8412163" algn="l"/>
                <a:tab pos="8878888" algn="l"/>
                <a:tab pos="934720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1963" algn="l"/>
                <a:tab pos="928688" algn="l"/>
                <a:tab pos="1395413" algn="l"/>
                <a:tab pos="1865313" algn="l"/>
                <a:tab pos="2332038" algn="l"/>
                <a:tab pos="2800350" algn="l"/>
                <a:tab pos="3268663" algn="l"/>
                <a:tab pos="3735388" algn="l"/>
                <a:tab pos="4203700" algn="l"/>
                <a:tab pos="4672013" algn="l"/>
                <a:tab pos="5138738" algn="l"/>
                <a:tab pos="5605463" algn="l"/>
                <a:tab pos="6072188" algn="l"/>
                <a:tab pos="6540500" algn="l"/>
                <a:tab pos="7008813" algn="l"/>
                <a:tab pos="7475538" algn="l"/>
                <a:tab pos="7943850" algn="l"/>
                <a:tab pos="8412163" algn="l"/>
                <a:tab pos="8878888" algn="l"/>
                <a:tab pos="934720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1963" algn="l"/>
                <a:tab pos="928688" algn="l"/>
                <a:tab pos="1395413" algn="l"/>
                <a:tab pos="1865313" algn="l"/>
                <a:tab pos="2332038" algn="l"/>
                <a:tab pos="2800350" algn="l"/>
                <a:tab pos="3268663" algn="l"/>
                <a:tab pos="3735388" algn="l"/>
                <a:tab pos="4203700" algn="l"/>
                <a:tab pos="4672013" algn="l"/>
                <a:tab pos="5138738" algn="l"/>
                <a:tab pos="5605463" algn="l"/>
                <a:tab pos="6072188" algn="l"/>
                <a:tab pos="6540500" algn="l"/>
                <a:tab pos="7008813" algn="l"/>
                <a:tab pos="7475538" algn="l"/>
                <a:tab pos="7943850" algn="l"/>
                <a:tab pos="8412163" algn="l"/>
                <a:tab pos="8878888" algn="l"/>
                <a:tab pos="934720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47B9AD3-B037-564E-8983-858EED0DEAD2}" type="slidenum">
              <a:rPr lang="it-IT" sz="1200">
                <a:solidFill>
                  <a:srgbClr val="000000"/>
                </a:solidFill>
              </a:rPr>
              <a:pPr/>
              <a:t>23</a:t>
            </a:fld>
            <a:endParaRPr lang="it-IT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824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>
              <a:latin typeface="Times New Roman" charset="0"/>
              <a:ea typeface="MS PGothic" charset="0"/>
            </a:endParaRP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Club Alpino Italiano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16/03/10</a:t>
            </a:r>
            <a:endParaRPr lang="it-IT"/>
          </a:p>
        </p:txBody>
      </p:sp>
      <p:sp>
        <p:nvSpPr>
          <p:cNvPr id="54278" name="Segnaposto numero diapositiva 5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61963" algn="l"/>
                <a:tab pos="928688" algn="l"/>
                <a:tab pos="1395413" algn="l"/>
                <a:tab pos="1865313" algn="l"/>
                <a:tab pos="2332038" algn="l"/>
                <a:tab pos="2800350" algn="l"/>
                <a:tab pos="3268663" algn="l"/>
                <a:tab pos="3735388" algn="l"/>
                <a:tab pos="4203700" algn="l"/>
                <a:tab pos="4672013" algn="l"/>
                <a:tab pos="5138738" algn="l"/>
                <a:tab pos="5605463" algn="l"/>
                <a:tab pos="6072188" algn="l"/>
                <a:tab pos="6540500" algn="l"/>
                <a:tab pos="7008813" algn="l"/>
                <a:tab pos="7475538" algn="l"/>
                <a:tab pos="7943850" algn="l"/>
                <a:tab pos="8412163" algn="l"/>
                <a:tab pos="8878888" algn="l"/>
                <a:tab pos="934720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61963" algn="l"/>
                <a:tab pos="928688" algn="l"/>
                <a:tab pos="1395413" algn="l"/>
                <a:tab pos="1865313" algn="l"/>
                <a:tab pos="2332038" algn="l"/>
                <a:tab pos="2800350" algn="l"/>
                <a:tab pos="3268663" algn="l"/>
                <a:tab pos="3735388" algn="l"/>
                <a:tab pos="4203700" algn="l"/>
                <a:tab pos="4672013" algn="l"/>
                <a:tab pos="5138738" algn="l"/>
                <a:tab pos="5605463" algn="l"/>
                <a:tab pos="6072188" algn="l"/>
                <a:tab pos="6540500" algn="l"/>
                <a:tab pos="7008813" algn="l"/>
                <a:tab pos="7475538" algn="l"/>
                <a:tab pos="7943850" algn="l"/>
                <a:tab pos="8412163" algn="l"/>
                <a:tab pos="8878888" algn="l"/>
                <a:tab pos="934720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61963" algn="l"/>
                <a:tab pos="928688" algn="l"/>
                <a:tab pos="1395413" algn="l"/>
                <a:tab pos="1865313" algn="l"/>
                <a:tab pos="2332038" algn="l"/>
                <a:tab pos="2800350" algn="l"/>
                <a:tab pos="3268663" algn="l"/>
                <a:tab pos="3735388" algn="l"/>
                <a:tab pos="4203700" algn="l"/>
                <a:tab pos="4672013" algn="l"/>
                <a:tab pos="5138738" algn="l"/>
                <a:tab pos="5605463" algn="l"/>
                <a:tab pos="6072188" algn="l"/>
                <a:tab pos="6540500" algn="l"/>
                <a:tab pos="7008813" algn="l"/>
                <a:tab pos="7475538" algn="l"/>
                <a:tab pos="7943850" algn="l"/>
                <a:tab pos="8412163" algn="l"/>
                <a:tab pos="8878888" algn="l"/>
                <a:tab pos="934720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61963" algn="l"/>
                <a:tab pos="928688" algn="l"/>
                <a:tab pos="1395413" algn="l"/>
                <a:tab pos="1865313" algn="l"/>
                <a:tab pos="2332038" algn="l"/>
                <a:tab pos="2800350" algn="l"/>
                <a:tab pos="3268663" algn="l"/>
                <a:tab pos="3735388" algn="l"/>
                <a:tab pos="4203700" algn="l"/>
                <a:tab pos="4672013" algn="l"/>
                <a:tab pos="5138738" algn="l"/>
                <a:tab pos="5605463" algn="l"/>
                <a:tab pos="6072188" algn="l"/>
                <a:tab pos="6540500" algn="l"/>
                <a:tab pos="7008813" algn="l"/>
                <a:tab pos="7475538" algn="l"/>
                <a:tab pos="7943850" algn="l"/>
                <a:tab pos="8412163" algn="l"/>
                <a:tab pos="8878888" algn="l"/>
                <a:tab pos="934720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61963" algn="l"/>
                <a:tab pos="928688" algn="l"/>
                <a:tab pos="1395413" algn="l"/>
                <a:tab pos="1865313" algn="l"/>
                <a:tab pos="2332038" algn="l"/>
                <a:tab pos="2800350" algn="l"/>
                <a:tab pos="3268663" algn="l"/>
                <a:tab pos="3735388" algn="l"/>
                <a:tab pos="4203700" algn="l"/>
                <a:tab pos="4672013" algn="l"/>
                <a:tab pos="5138738" algn="l"/>
                <a:tab pos="5605463" algn="l"/>
                <a:tab pos="6072188" algn="l"/>
                <a:tab pos="6540500" algn="l"/>
                <a:tab pos="7008813" algn="l"/>
                <a:tab pos="7475538" algn="l"/>
                <a:tab pos="7943850" algn="l"/>
                <a:tab pos="8412163" algn="l"/>
                <a:tab pos="8878888" algn="l"/>
                <a:tab pos="934720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1963" algn="l"/>
                <a:tab pos="928688" algn="l"/>
                <a:tab pos="1395413" algn="l"/>
                <a:tab pos="1865313" algn="l"/>
                <a:tab pos="2332038" algn="l"/>
                <a:tab pos="2800350" algn="l"/>
                <a:tab pos="3268663" algn="l"/>
                <a:tab pos="3735388" algn="l"/>
                <a:tab pos="4203700" algn="l"/>
                <a:tab pos="4672013" algn="l"/>
                <a:tab pos="5138738" algn="l"/>
                <a:tab pos="5605463" algn="l"/>
                <a:tab pos="6072188" algn="l"/>
                <a:tab pos="6540500" algn="l"/>
                <a:tab pos="7008813" algn="l"/>
                <a:tab pos="7475538" algn="l"/>
                <a:tab pos="7943850" algn="l"/>
                <a:tab pos="8412163" algn="l"/>
                <a:tab pos="8878888" algn="l"/>
                <a:tab pos="934720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1963" algn="l"/>
                <a:tab pos="928688" algn="l"/>
                <a:tab pos="1395413" algn="l"/>
                <a:tab pos="1865313" algn="l"/>
                <a:tab pos="2332038" algn="l"/>
                <a:tab pos="2800350" algn="l"/>
                <a:tab pos="3268663" algn="l"/>
                <a:tab pos="3735388" algn="l"/>
                <a:tab pos="4203700" algn="l"/>
                <a:tab pos="4672013" algn="l"/>
                <a:tab pos="5138738" algn="l"/>
                <a:tab pos="5605463" algn="l"/>
                <a:tab pos="6072188" algn="l"/>
                <a:tab pos="6540500" algn="l"/>
                <a:tab pos="7008813" algn="l"/>
                <a:tab pos="7475538" algn="l"/>
                <a:tab pos="7943850" algn="l"/>
                <a:tab pos="8412163" algn="l"/>
                <a:tab pos="8878888" algn="l"/>
                <a:tab pos="934720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1963" algn="l"/>
                <a:tab pos="928688" algn="l"/>
                <a:tab pos="1395413" algn="l"/>
                <a:tab pos="1865313" algn="l"/>
                <a:tab pos="2332038" algn="l"/>
                <a:tab pos="2800350" algn="l"/>
                <a:tab pos="3268663" algn="l"/>
                <a:tab pos="3735388" algn="l"/>
                <a:tab pos="4203700" algn="l"/>
                <a:tab pos="4672013" algn="l"/>
                <a:tab pos="5138738" algn="l"/>
                <a:tab pos="5605463" algn="l"/>
                <a:tab pos="6072188" algn="l"/>
                <a:tab pos="6540500" algn="l"/>
                <a:tab pos="7008813" algn="l"/>
                <a:tab pos="7475538" algn="l"/>
                <a:tab pos="7943850" algn="l"/>
                <a:tab pos="8412163" algn="l"/>
                <a:tab pos="8878888" algn="l"/>
                <a:tab pos="934720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1963" algn="l"/>
                <a:tab pos="928688" algn="l"/>
                <a:tab pos="1395413" algn="l"/>
                <a:tab pos="1865313" algn="l"/>
                <a:tab pos="2332038" algn="l"/>
                <a:tab pos="2800350" algn="l"/>
                <a:tab pos="3268663" algn="l"/>
                <a:tab pos="3735388" algn="l"/>
                <a:tab pos="4203700" algn="l"/>
                <a:tab pos="4672013" algn="l"/>
                <a:tab pos="5138738" algn="l"/>
                <a:tab pos="5605463" algn="l"/>
                <a:tab pos="6072188" algn="l"/>
                <a:tab pos="6540500" algn="l"/>
                <a:tab pos="7008813" algn="l"/>
                <a:tab pos="7475538" algn="l"/>
                <a:tab pos="7943850" algn="l"/>
                <a:tab pos="8412163" algn="l"/>
                <a:tab pos="8878888" algn="l"/>
                <a:tab pos="934720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3C1DB0CA-F059-C740-A33E-54DF0B58687E}" type="slidenum">
              <a:rPr lang="it-IT" sz="1200">
                <a:solidFill>
                  <a:srgbClr val="000000"/>
                </a:solidFill>
              </a:rPr>
              <a:pPr/>
              <a:t>24</a:t>
            </a:fld>
            <a:endParaRPr lang="it-IT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5411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>
              <a:latin typeface="Times New Roman" charset="0"/>
              <a:ea typeface="MS PGothic" charset="0"/>
            </a:endParaRP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Club Alpino Italiano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16/03/10</a:t>
            </a:r>
            <a:endParaRPr lang="it-IT"/>
          </a:p>
        </p:txBody>
      </p:sp>
      <p:sp>
        <p:nvSpPr>
          <p:cNvPr id="56326" name="Segnaposto numero diapositiva 5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61963" algn="l"/>
                <a:tab pos="928688" algn="l"/>
                <a:tab pos="1395413" algn="l"/>
                <a:tab pos="1865313" algn="l"/>
                <a:tab pos="2332038" algn="l"/>
                <a:tab pos="2800350" algn="l"/>
                <a:tab pos="3268663" algn="l"/>
                <a:tab pos="3735388" algn="l"/>
                <a:tab pos="4203700" algn="l"/>
                <a:tab pos="4672013" algn="l"/>
                <a:tab pos="5138738" algn="l"/>
                <a:tab pos="5605463" algn="l"/>
                <a:tab pos="6072188" algn="l"/>
                <a:tab pos="6540500" algn="l"/>
                <a:tab pos="7008813" algn="l"/>
                <a:tab pos="7475538" algn="l"/>
                <a:tab pos="7943850" algn="l"/>
                <a:tab pos="8412163" algn="l"/>
                <a:tab pos="8878888" algn="l"/>
                <a:tab pos="934720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61963" algn="l"/>
                <a:tab pos="928688" algn="l"/>
                <a:tab pos="1395413" algn="l"/>
                <a:tab pos="1865313" algn="l"/>
                <a:tab pos="2332038" algn="l"/>
                <a:tab pos="2800350" algn="l"/>
                <a:tab pos="3268663" algn="l"/>
                <a:tab pos="3735388" algn="l"/>
                <a:tab pos="4203700" algn="l"/>
                <a:tab pos="4672013" algn="l"/>
                <a:tab pos="5138738" algn="l"/>
                <a:tab pos="5605463" algn="l"/>
                <a:tab pos="6072188" algn="l"/>
                <a:tab pos="6540500" algn="l"/>
                <a:tab pos="7008813" algn="l"/>
                <a:tab pos="7475538" algn="l"/>
                <a:tab pos="7943850" algn="l"/>
                <a:tab pos="8412163" algn="l"/>
                <a:tab pos="8878888" algn="l"/>
                <a:tab pos="934720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61963" algn="l"/>
                <a:tab pos="928688" algn="l"/>
                <a:tab pos="1395413" algn="l"/>
                <a:tab pos="1865313" algn="l"/>
                <a:tab pos="2332038" algn="l"/>
                <a:tab pos="2800350" algn="l"/>
                <a:tab pos="3268663" algn="l"/>
                <a:tab pos="3735388" algn="l"/>
                <a:tab pos="4203700" algn="l"/>
                <a:tab pos="4672013" algn="l"/>
                <a:tab pos="5138738" algn="l"/>
                <a:tab pos="5605463" algn="l"/>
                <a:tab pos="6072188" algn="l"/>
                <a:tab pos="6540500" algn="l"/>
                <a:tab pos="7008813" algn="l"/>
                <a:tab pos="7475538" algn="l"/>
                <a:tab pos="7943850" algn="l"/>
                <a:tab pos="8412163" algn="l"/>
                <a:tab pos="8878888" algn="l"/>
                <a:tab pos="934720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61963" algn="l"/>
                <a:tab pos="928688" algn="l"/>
                <a:tab pos="1395413" algn="l"/>
                <a:tab pos="1865313" algn="l"/>
                <a:tab pos="2332038" algn="l"/>
                <a:tab pos="2800350" algn="l"/>
                <a:tab pos="3268663" algn="l"/>
                <a:tab pos="3735388" algn="l"/>
                <a:tab pos="4203700" algn="l"/>
                <a:tab pos="4672013" algn="l"/>
                <a:tab pos="5138738" algn="l"/>
                <a:tab pos="5605463" algn="l"/>
                <a:tab pos="6072188" algn="l"/>
                <a:tab pos="6540500" algn="l"/>
                <a:tab pos="7008813" algn="l"/>
                <a:tab pos="7475538" algn="l"/>
                <a:tab pos="7943850" algn="l"/>
                <a:tab pos="8412163" algn="l"/>
                <a:tab pos="8878888" algn="l"/>
                <a:tab pos="934720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61963" algn="l"/>
                <a:tab pos="928688" algn="l"/>
                <a:tab pos="1395413" algn="l"/>
                <a:tab pos="1865313" algn="l"/>
                <a:tab pos="2332038" algn="l"/>
                <a:tab pos="2800350" algn="l"/>
                <a:tab pos="3268663" algn="l"/>
                <a:tab pos="3735388" algn="l"/>
                <a:tab pos="4203700" algn="l"/>
                <a:tab pos="4672013" algn="l"/>
                <a:tab pos="5138738" algn="l"/>
                <a:tab pos="5605463" algn="l"/>
                <a:tab pos="6072188" algn="l"/>
                <a:tab pos="6540500" algn="l"/>
                <a:tab pos="7008813" algn="l"/>
                <a:tab pos="7475538" algn="l"/>
                <a:tab pos="7943850" algn="l"/>
                <a:tab pos="8412163" algn="l"/>
                <a:tab pos="8878888" algn="l"/>
                <a:tab pos="934720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1963" algn="l"/>
                <a:tab pos="928688" algn="l"/>
                <a:tab pos="1395413" algn="l"/>
                <a:tab pos="1865313" algn="l"/>
                <a:tab pos="2332038" algn="l"/>
                <a:tab pos="2800350" algn="l"/>
                <a:tab pos="3268663" algn="l"/>
                <a:tab pos="3735388" algn="l"/>
                <a:tab pos="4203700" algn="l"/>
                <a:tab pos="4672013" algn="l"/>
                <a:tab pos="5138738" algn="l"/>
                <a:tab pos="5605463" algn="l"/>
                <a:tab pos="6072188" algn="l"/>
                <a:tab pos="6540500" algn="l"/>
                <a:tab pos="7008813" algn="l"/>
                <a:tab pos="7475538" algn="l"/>
                <a:tab pos="7943850" algn="l"/>
                <a:tab pos="8412163" algn="l"/>
                <a:tab pos="8878888" algn="l"/>
                <a:tab pos="934720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1963" algn="l"/>
                <a:tab pos="928688" algn="l"/>
                <a:tab pos="1395413" algn="l"/>
                <a:tab pos="1865313" algn="l"/>
                <a:tab pos="2332038" algn="l"/>
                <a:tab pos="2800350" algn="l"/>
                <a:tab pos="3268663" algn="l"/>
                <a:tab pos="3735388" algn="l"/>
                <a:tab pos="4203700" algn="l"/>
                <a:tab pos="4672013" algn="l"/>
                <a:tab pos="5138738" algn="l"/>
                <a:tab pos="5605463" algn="l"/>
                <a:tab pos="6072188" algn="l"/>
                <a:tab pos="6540500" algn="l"/>
                <a:tab pos="7008813" algn="l"/>
                <a:tab pos="7475538" algn="l"/>
                <a:tab pos="7943850" algn="l"/>
                <a:tab pos="8412163" algn="l"/>
                <a:tab pos="8878888" algn="l"/>
                <a:tab pos="934720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1963" algn="l"/>
                <a:tab pos="928688" algn="l"/>
                <a:tab pos="1395413" algn="l"/>
                <a:tab pos="1865313" algn="l"/>
                <a:tab pos="2332038" algn="l"/>
                <a:tab pos="2800350" algn="l"/>
                <a:tab pos="3268663" algn="l"/>
                <a:tab pos="3735388" algn="l"/>
                <a:tab pos="4203700" algn="l"/>
                <a:tab pos="4672013" algn="l"/>
                <a:tab pos="5138738" algn="l"/>
                <a:tab pos="5605463" algn="l"/>
                <a:tab pos="6072188" algn="l"/>
                <a:tab pos="6540500" algn="l"/>
                <a:tab pos="7008813" algn="l"/>
                <a:tab pos="7475538" algn="l"/>
                <a:tab pos="7943850" algn="l"/>
                <a:tab pos="8412163" algn="l"/>
                <a:tab pos="8878888" algn="l"/>
                <a:tab pos="934720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1963" algn="l"/>
                <a:tab pos="928688" algn="l"/>
                <a:tab pos="1395413" algn="l"/>
                <a:tab pos="1865313" algn="l"/>
                <a:tab pos="2332038" algn="l"/>
                <a:tab pos="2800350" algn="l"/>
                <a:tab pos="3268663" algn="l"/>
                <a:tab pos="3735388" algn="l"/>
                <a:tab pos="4203700" algn="l"/>
                <a:tab pos="4672013" algn="l"/>
                <a:tab pos="5138738" algn="l"/>
                <a:tab pos="5605463" algn="l"/>
                <a:tab pos="6072188" algn="l"/>
                <a:tab pos="6540500" algn="l"/>
                <a:tab pos="7008813" algn="l"/>
                <a:tab pos="7475538" algn="l"/>
                <a:tab pos="7943850" algn="l"/>
                <a:tab pos="8412163" algn="l"/>
                <a:tab pos="8878888" algn="l"/>
                <a:tab pos="934720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00BA3FAA-BE43-4D41-9645-DFD8174E2937}" type="slidenum">
              <a:rPr lang="it-IT" sz="1200">
                <a:solidFill>
                  <a:srgbClr val="000000"/>
                </a:solidFill>
              </a:rPr>
              <a:pPr/>
              <a:t>25</a:t>
            </a:fld>
            <a:endParaRPr lang="it-IT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327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Club Alpino Italiano</a:t>
            </a:r>
          </a:p>
        </p:txBody>
      </p:sp>
      <p:sp>
        <p:nvSpPr>
          <p:cNvPr id="58371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5837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1C778160-36B6-3D46-8C1C-45770FF6B5A8}" type="slidenum">
              <a:rPr lang="it-IT" sz="1200">
                <a:solidFill>
                  <a:srgbClr val="000000"/>
                </a:solidFill>
              </a:rPr>
              <a:pPr/>
              <a:t>26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58373" name="Text Box 1"/>
          <p:cNvSpPr txBox="1">
            <a:spLocks noChangeArrowheads="1"/>
          </p:cNvSpPr>
          <p:nvPr/>
        </p:nvSpPr>
        <p:spPr bwMode="auto">
          <a:xfrm>
            <a:off x="5795963" y="0"/>
            <a:ext cx="44386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83" tIns="47591" rIns="95183" bIns="47591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58374" name="Text Box 2"/>
          <p:cNvSpPr txBox="1">
            <a:spLocks noChangeArrowheads="1"/>
          </p:cNvSpPr>
          <p:nvPr/>
        </p:nvSpPr>
        <p:spPr bwMode="auto">
          <a:xfrm>
            <a:off x="5795963" y="6738938"/>
            <a:ext cx="44386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83" tIns="47591" rIns="95183" bIns="47591" anchor="b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fld id="{4555F0DA-EF32-294E-9FE1-4570341F41F2}" type="slidenum">
              <a:rPr lang="it-IT" sz="1200">
                <a:solidFill>
                  <a:srgbClr val="000000"/>
                </a:solidFill>
              </a:rPr>
              <a:pPr algn="r" eaLnBrk="1" hangingPunct="1">
                <a:buSzPct val="100000"/>
                <a:buFont typeface="Times New Roman" charset="0"/>
                <a:buNone/>
              </a:pPr>
              <a:t>26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583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6450" y="531813"/>
            <a:ext cx="3546475" cy="2660650"/>
          </a:xfrm>
          <a:solidFill>
            <a:srgbClr val="FFFFFF"/>
          </a:solidFill>
          <a:ln/>
        </p:spPr>
      </p:sp>
      <p:sp>
        <p:nvSpPr>
          <p:cNvPr id="583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23938" y="3370263"/>
            <a:ext cx="8188325" cy="31956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</a:pPr>
            <a:r>
              <a:rPr lang="it-IT" dirty="0">
                <a:latin typeface="Arial" charset="0"/>
                <a:ea typeface="MS PGothic" charset="0"/>
              </a:rPr>
              <a:t>INCREMENTO X ASSUNZIONE 09.2014</a:t>
            </a:r>
          </a:p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</a:pPr>
            <a:r>
              <a:rPr lang="it-IT" dirty="0">
                <a:latin typeface="Arial" charset="0"/>
                <a:ea typeface="MS PGothic" charset="0"/>
              </a:rPr>
              <a:t>INCREMENTO FONDO CONTRATTAZIONE INTEGRATIVA PERSONALE NON DIRIGENTE VOLUTO DAL CDC (CONTRATTI FERMI DAL 2009 E NESSUNA PROGRESSIONE CARRIERA POSSIBILE)</a:t>
            </a:r>
          </a:p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</a:pPr>
            <a:r>
              <a:rPr lang="it-IT" dirty="0">
                <a:latin typeface="Arial" charset="0"/>
                <a:ea typeface="MS PGothic" charset="0"/>
              </a:rPr>
              <a:t>LA DOTAZIONE ORGANICA RIMANE COMUNQUE SOTTODIMENSIONATA PER RISPONDERE ALLE </a:t>
            </a:r>
            <a:r>
              <a:rPr lang="it-IT" dirty="0" smtClean="0">
                <a:latin typeface="Arial" charset="0"/>
                <a:ea typeface="MS PGothic" charset="0"/>
              </a:rPr>
              <a:t>ATTUALI ESIGENZE E SAREBBE NECESSARIO TORNARE ALMENO AI LIVELLI OCCUPAZIONALI DEL </a:t>
            </a:r>
            <a:r>
              <a:rPr lang="it-IT" b="1" dirty="0">
                <a:latin typeface="Arial" charset="0"/>
                <a:ea typeface="MS PGothic" charset="0"/>
              </a:rPr>
              <a:t>2009 (N. 21 PERSONE) DA N. 24 NEL 2005 A N. 18 DEL 2015</a:t>
            </a:r>
          </a:p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</a:pPr>
            <a:r>
              <a:rPr lang="it-IT" dirty="0">
                <a:latin typeface="Arial" charset="0"/>
                <a:ea typeface="MS PGothic" charset="0"/>
              </a:rPr>
              <a:t>RINGRAZIAMENTI PERSONALE</a:t>
            </a:r>
          </a:p>
        </p:txBody>
      </p:sp>
    </p:spTree>
    <p:extLst>
      <p:ext uri="{BB962C8B-B14F-4D97-AF65-F5344CB8AC3E}">
        <p14:creationId xmlns:p14="http://schemas.microsoft.com/office/powerpoint/2010/main" val="2821885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Club Alpino Italiano</a:t>
            </a:r>
          </a:p>
        </p:txBody>
      </p:sp>
      <p:sp>
        <p:nvSpPr>
          <p:cNvPr id="60419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6042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B96B236C-97AA-C14A-90BA-25E629FF02E8}" type="slidenum">
              <a:rPr lang="it-IT" sz="1200">
                <a:solidFill>
                  <a:srgbClr val="000000"/>
                </a:solidFill>
              </a:rPr>
              <a:pPr/>
              <a:t>27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60421" name="Text Box 1"/>
          <p:cNvSpPr txBox="1">
            <a:spLocks noChangeArrowheads="1"/>
          </p:cNvSpPr>
          <p:nvPr/>
        </p:nvSpPr>
        <p:spPr bwMode="auto">
          <a:xfrm>
            <a:off x="5795963" y="0"/>
            <a:ext cx="44386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83" tIns="47591" rIns="95183" bIns="47591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60422" name="Text Box 2"/>
          <p:cNvSpPr txBox="1">
            <a:spLocks noChangeArrowheads="1"/>
          </p:cNvSpPr>
          <p:nvPr/>
        </p:nvSpPr>
        <p:spPr bwMode="auto">
          <a:xfrm>
            <a:off x="5795963" y="6738938"/>
            <a:ext cx="44386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83" tIns="47591" rIns="95183" bIns="47591" anchor="b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fld id="{819D178A-F754-A74B-80FC-6FBC67572F34}" type="slidenum">
              <a:rPr lang="it-IT" sz="1200">
                <a:solidFill>
                  <a:srgbClr val="000000"/>
                </a:solidFill>
              </a:rPr>
              <a:pPr algn="r" eaLnBrk="1" hangingPunct="1">
                <a:buSzPct val="100000"/>
                <a:buFont typeface="Times New Roman" charset="0"/>
                <a:buNone/>
              </a:pPr>
              <a:t>27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604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6450" y="531813"/>
            <a:ext cx="3546475" cy="2660650"/>
          </a:xfrm>
          <a:solidFill>
            <a:srgbClr val="FFFFFF"/>
          </a:solidFill>
          <a:ln/>
        </p:spPr>
      </p:sp>
      <p:sp>
        <p:nvSpPr>
          <p:cNvPr id="604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23938" y="3370263"/>
            <a:ext cx="8188325" cy="31956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</a:pPr>
            <a:endParaRPr lang="it-IT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670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Club Alpino Italiano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1126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3C0D07C0-D8C5-594B-A2FA-B8F076E64B05}" type="slidenum">
              <a:rPr lang="it-IT" sz="1200">
                <a:solidFill>
                  <a:srgbClr val="000000"/>
                </a:solidFill>
              </a:rPr>
              <a:pPr/>
              <a:t>3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11269" name="Text Box 2"/>
          <p:cNvSpPr txBox="1">
            <a:spLocks noChangeArrowheads="1"/>
          </p:cNvSpPr>
          <p:nvPr/>
        </p:nvSpPr>
        <p:spPr bwMode="auto">
          <a:xfrm>
            <a:off x="5795963" y="0"/>
            <a:ext cx="44386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71" tIns="47586" rIns="95171" bIns="47586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11270" name="Text Box 3"/>
          <p:cNvSpPr txBox="1">
            <a:spLocks noChangeArrowheads="1"/>
          </p:cNvSpPr>
          <p:nvPr/>
        </p:nvSpPr>
        <p:spPr bwMode="auto">
          <a:xfrm>
            <a:off x="5795963" y="6738938"/>
            <a:ext cx="44386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71" tIns="47586" rIns="95171" bIns="47586" anchor="b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fld id="{1553D962-9F60-D44B-8071-128D1C42ACD5}" type="slidenum">
              <a:rPr lang="it-IT" sz="1200">
                <a:solidFill>
                  <a:srgbClr val="000000"/>
                </a:solidFill>
              </a:rPr>
              <a:pPr algn="r" eaLnBrk="1" hangingPunct="1">
                <a:buSzPct val="100000"/>
                <a:buFont typeface="Times New Roman" charset="0"/>
                <a:buNone/>
              </a:pPr>
              <a:t>3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11271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1813"/>
            <a:ext cx="3546475" cy="2660650"/>
          </a:xfrm>
          <a:ln/>
        </p:spPr>
      </p:sp>
      <p:sp>
        <p:nvSpPr>
          <p:cNvPr id="1127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23938" y="3370263"/>
            <a:ext cx="8188325" cy="31956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</a:pPr>
            <a:r>
              <a:rPr lang="it-IT" dirty="0">
                <a:latin typeface="Arial" charset="0"/>
                <a:ea typeface="MS PGothic" charset="0"/>
              </a:rPr>
              <a:t>CERCHIO ESTERNO VERDE SCURO 98% CREDITI VERSO CLIENTI</a:t>
            </a:r>
          </a:p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</a:pPr>
            <a:r>
              <a:rPr lang="it-IT" dirty="0" smtClean="0">
                <a:latin typeface="Arial" charset="0"/>
                <a:ea typeface="MS PGothic" charset="0"/>
              </a:rPr>
              <a:t>DISAGGREGAZIONE =</a:t>
            </a:r>
            <a:r>
              <a:rPr lang="it-IT" baseline="0" dirty="0" smtClean="0">
                <a:latin typeface="Arial" charset="0"/>
                <a:ea typeface="MS PGothic" charset="0"/>
              </a:rPr>
              <a:t> CERCHIO INTERNO </a:t>
            </a:r>
            <a:r>
              <a:rPr lang="it-IT" dirty="0" smtClean="0">
                <a:latin typeface="Arial" charset="0"/>
                <a:ea typeface="MS PGothic" charset="0"/>
              </a:rPr>
              <a:t>DI </a:t>
            </a:r>
            <a:r>
              <a:rPr lang="it-IT" dirty="0">
                <a:latin typeface="Arial" charset="0"/>
                <a:ea typeface="MS PGothic" charset="0"/>
              </a:rPr>
              <a:t>CUI 82,5% VERSO SEZIONI</a:t>
            </a:r>
          </a:p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</a:pPr>
            <a:r>
              <a:rPr lang="it-IT" dirty="0" smtClean="0">
                <a:latin typeface="Arial" charset="0"/>
                <a:ea typeface="MS PGothic" charset="0"/>
              </a:rPr>
              <a:t>17,5% CLIENTI </a:t>
            </a:r>
            <a:r>
              <a:rPr lang="it-IT" dirty="0">
                <a:latin typeface="Arial" charset="0"/>
                <a:ea typeface="MS PGothic" charset="0"/>
              </a:rPr>
              <a:t>DIVERSI = FATTURE DA EMETTERE – ALTRI CLIENTI </a:t>
            </a:r>
            <a:r>
              <a:rPr lang="it-IT" dirty="0" smtClean="0">
                <a:latin typeface="Arial" charset="0"/>
                <a:ea typeface="MS PGothic" charset="0"/>
              </a:rPr>
              <a:t>(SPONSOR</a:t>
            </a:r>
            <a:r>
              <a:rPr lang="it-IT" baseline="0" dirty="0" smtClean="0">
                <a:latin typeface="Arial" charset="0"/>
                <a:ea typeface="MS PGothic" charset="0"/>
              </a:rPr>
              <a:t> CAI150</a:t>
            </a:r>
            <a:r>
              <a:rPr lang="it-IT" dirty="0" smtClean="0">
                <a:latin typeface="Arial" charset="0"/>
                <a:ea typeface="MS PGothic" charset="0"/>
              </a:rPr>
              <a:t> </a:t>
            </a:r>
            <a:r>
              <a:rPr lang="it-IT" dirty="0">
                <a:latin typeface="Arial" charset="0"/>
                <a:ea typeface="MS PGothic" charset="0"/>
              </a:rPr>
              <a:t>+ </a:t>
            </a:r>
            <a:r>
              <a:rPr lang="is-IS" dirty="0">
                <a:latin typeface="Arial" charset="0"/>
                <a:ea typeface="MS PGothic" charset="0"/>
              </a:rPr>
              <a:t>RCS MEDIAGROUP SPA)</a:t>
            </a:r>
            <a:endParaRPr lang="it-IT" dirty="0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992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Club Alpino Italiano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1331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0EAFF5BF-A296-0E42-97AE-8CD43E19BE9B}" type="slidenum">
              <a:rPr lang="it-IT" sz="1200">
                <a:solidFill>
                  <a:srgbClr val="000000"/>
                </a:solidFill>
              </a:rPr>
              <a:pPr/>
              <a:t>4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13317" name="Text Box 1"/>
          <p:cNvSpPr txBox="1">
            <a:spLocks noChangeArrowheads="1"/>
          </p:cNvSpPr>
          <p:nvPr/>
        </p:nvSpPr>
        <p:spPr bwMode="auto">
          <a:xfrm>
            <a:off x="5795963" y="0"/>
            <a:ext cx="44386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71" tIns="47586" rIns="95171" bIns="47586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13318" name="Text Box 2"/>
          <p:cNvSpPr txBox="1">
            <a:spLocks noChangeArrowheads="1"/>
          </p:cNvSpPr>
          <p:nvPr/>
        </p:nvSpPr>
        <p:spPr bwMode="auto">
          <a:xfrm>
            <a:off x="5795963" y="6738938"/>
            <a:ext cx="44386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71" tIns="47586" rIns="95171" bIns="47586" anchor="b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fld id="{545EC924-8A20-5D4D-8ACA-9EC46200AFCF}" type="slidenum">
              <a:rPr lang="it-IT" sz="1200">
                <a:solidFill>
                  <a:srgbClr val="000000"/>
                </a:solidFill>
              </a:rPr>
              <a:pPr algn="r" eaLnBrk="1" hangingPunct="1">
                <a:buSzPct val="100000"/>
                <a:buFont typeface="Times New Roman" charset="0"/>
                <a:buNone/>
              </a:pPr>
              <a:t>4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133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1813"/>
            <a:ext cx="3546475" cy="2660650"/>
          </a:xfrm>
          <a:solidFill>
            <a:srgbClr val="FFFFFF"/>
          </a:solidFill>
          <a:ln/>
        </p:spPr>
      </p:sp>
      <p:sp>
        <p:nvSpPr>
          <p:cNvPr id="133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23938" y="3370263"/>
            <a:ext cx="8188325" cy="31956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</a:pPr>
            <a:r>
              <a:rPr lang="it-IT" dirty="0">
                <a:latin typeface="Arial" charset="0"/>
                <a:ea typeface="MS PGothic" charset="0"/>
              </a:rPr>
              <a:t>CREDITI DIVERSI = (PIERONI DISTRIBUZ. + </a:t>
            </a:r>
            <a:r>
              <a:rPr lang="it-IT" dirty="0" smtClean="0">
                <a:latin typeface="Arial" charset="0"/>
                <a:ea typeface="MS PGothic" charset="0"/>
              </a:rPr>
              <a:t>SPONSOR CAI150 </a:t>
            </a:r>
            <a:r>
              <a:rPr lang="it-IT" dirty="0">
                <a:latin typeface="Arial" charset="0"/>
                <a:ea typeface="MS PGothic" charset="0"/>
              </a:rPr>
              <a:t>+ </a:t>
            </a:r>
            <a:r>
              <a:rPr lang="is-IS" dirty="0">
                <a:latin typeface="Arial" charset="0"/>
                <a:ea typeface="MS PGothic" charset="0"/>
              </a:rPr>
              <a:t>RCS MEDIAGROUP SPA)</a:t>
            </a:r>
            <a:endParaRPr lang="it-IT" dirty="0">
              <a:latin typeface="Arial" charset="0"/>
              <a:ea typeface="MS PGothic" charset="0"/>
            </a:endParaRPr>
          </a:p>
          <a:p>
            <a:pPr eaLnBrk="1" hangingPunct="1">
              <a:spcBef>
                <a:spcPts val="900"/>
              </a:spcBef>
              <a:buClrTx/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</a:pPr>
            <a:r>
              <a:rPr lang="it-IT" dirty="0">
                <a:solidFill>
                  <a:schemeClr val="tx1"/>
                </a:solidFill>
                <a:latin typeface="Times New Roman" charset="0"/>
                <a:ea typeface="MS PGothic" charset="0"/>
              </a:rPr>
              <a:t>CREDITI VERSO SEZIONI € 1.675.809,17 (NEL 2014 € 1.507.973,20 – </a:t>
            </a:r>
            <a:r>
              <a:rPr lang="it-IT" b="1" dirty="0">
                <a:solidFill>
                  <a:schemeClr val="tx1"/>
                </a:solidFill>
                <a:latin typeface="Times New Roman" charset="0"/>
                <a:ea typeface="MS PGothic" charset="0"/>
              </a:rPr>
              <a:t>NEL 2013 € 949.620,52 – nel 2012 € 1.221.149,96</a:t>
            </a:r>
          </a:p>
          <a:p>
            <a:pPr eaLnBrk="1" hangingPunct="1">
              <a:spcBef>
                <a:spcPts val="900"/>
              </a:spcBef>
              <a:buClrTx/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</a:pPr>
            <a:r>
              <a:rPr lang="it-IT" dirty="0">
                <a:solidFill>
                  <a:schemeClr val="tx1"/>
                </a:solidFill>
                <a:latin typeface="Times New Roman" charset="0"/>
                <a:ea typeface="MS PGothic" charset="0"/>
              </a:rPr>
              <a:t>€ 161.272,30  anticipo alle sezioni che hanno aderito al bando per l’</a:t>
            </a:r>
            <a:r>
              <a:rPr lang="it-IT" altLang="ja-JP" dirty="0" err="1">
                <a:solidFill>
                  <a:schemeClr val="tx1"/>
                </a:solidFill>
                <a:latin typeface="Times New Roman" charset="0"/>
                <a:ea typeface="MS PGothic" charset="0"/>
              </a:rPr>
              <a:t>efficientamento</a:t>
            </a:r>
            <a:r>
              <a:rPr lang="it-IT" altLang="ja-JP" dirty="0">
                <a:solidFill>
                  <a:schemeClr val="tx1"/>
                </a:solidFill>
                <a:latin typeface="Times New Roman" charset="0"/>
                <a:ea typeface="MS PGothic" charset="0"/>
              </a:rPr>
              <a:t> energetico dei Rifugi Alpini (D.M. 2 agosto 2012)</a:t>
            </a:r>
          </a:p>
          <a:p>
            <a:pPr eaLnBrk="1" hangingPunct="1">
              <a:spcBef>
                <a:spcPts val="900"/>
              </a:spcBef>
              <a:buClrTx/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</a:pPr>
            <a:r>
              <a:rPr lang="it-IT" dirty="0">
                <a:solidFill>
                  <a:schemeClr val="tx1"/>
                </a:solidFill>
                <a:latin typeface="Times New Roman" charset="0"/>
                <a:ea typeface="MS PGothic" charset="0"/>
              </a:rPr>
              <a:t>€  680.049,67  credito verso SAT</a:t>
            </a:r>
          </a:p>
          <a:p>
            <a:pPr eaLnBrk="1" hangingPunct="1">
              <a:spcBef>
                <a:spcPts val="900"/>
              </a:spcBef>
              <a:buClrTx/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</a:pPr>
            <a:r>
              <a:rPr lang="it-IT" dirty="0">
                <a:solidFill>
                  <a:schemeClr val="tx1"/>
                </a:solidFill>
                <a:latin typeface="Times New Roman" charset="0"/>
                <a:ea typeface="MS PGothic" charset="0"/>
              </a:rPr>
              <a:t>€ 283.114,74   credito verso sezioni con piano di rientro</a:t>
            </a:r>
          </a:p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</a:pPr>
            <a:endParaRPr lang="it-IT" dirty="0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320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Club Alpino Italiano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1536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23874D21-7050-1E4A-992F-626C76C396BD}" type="slidenum">
              <a:rPr lang="it-IT" sz="1200">
                <a:solidFill>
                  <a:srgbClr val="000000"/>
                </a:solidFill>
              </a:rPr>
              <a:pPr/>
              <a:t>5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15365" name="Text Box 1"/>
          <p:cNvSpPr txBox="1">
            <a:spLocks noChangeArrowheads="1"/>
          </p:cNvSpPr>
          <p:nvPr/>
        </p:nvSpPr>
        <p:spPr bwMode="auto">
          <a:xfrm>
            <a:off x="5795963" y="0"/>
            <a:ext cx="44386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71" tIns="47586" rIns="95171" bIns="47586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15366" name="Text Box 2"/>
          <p:cNvSpPr txBox="1">
            <a:spLocks noChangeArrowheads="1"/>
          </p:cNvSpPr>
          <p:nvPr/>
        </p:nvSpPr>
        <p:spPr bwMode="auto">
          <a:xfrm>
            <a:off x="5795963" y="6738938"/>
            <a:ext cx="44386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71" tIns="47586" rIns="95171" bIns="47586" anchor="b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fld id="{486874D1-F5C9-3946-B8A1-A25FF420939C}" type="slidenum">
              <a:rPr lang="it-IT" sz="1200">
                <a:solidFill>
                  <a:srgbClr val="000000"/>
                </a:solidFill>
              </a:rPr>
              <a:pPr algn="r" eaLnBrk="1" hangingPunct="1">
                <a:buSzPct val="100000"/>
                <a:buFont typeface="Times New Roman" charset="0"/>
                <a:buNone/>
              </a:pPr>
              <a:t>5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153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1813"/>
            <a:ext cx="3546475" cy="2660650"/>
          </a:xfrm>
          <a:solidFill>
            <a:srgbClr val="FFFFFF"/>
          </a:solidFill>
          <a:ln/>
        </p:spPr>
      </p:sp>
      <p:sp>
        <p:nvSpPr>
          <p:cNvPr id="153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23938" y="3370263"/>
            <a:ext cx="8188325" cy="31956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</a:pPr>
            <a:r>
              <a:rPr lang="it-IT" dirty="0">
                <a:latin typeface="Arial" charset="0"/>
                <a:ea typeface="MS PGothic" charset="0"/>
              </a:rPr>
              <a:t>BANKIT € 5.436 MIL</a:t>
            </a:r>
          </a:p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</a:pPr>
            <a:r>
              <a:rPr lang="it-IT" dirty="0">
                <a:latin typeface="Arial" charset="0"/>
                <a:ea typeface="MS PGothic" charset="0"/>
              </a:rPr>
              <a:t>CCP € 56.617</a:t>
            </a:r>
          </a:p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</a:pPr>
            <a:r>
              <a:rPr lang="it-IT" dirty="0">
                <a:latin typeface="Arial" charset="0"/>
                <a:ea typeface="MS PGothic" charset="0"/>
              </a:rPr>
              <a:t>ALTRI VALORI IN CASSA € 4.221</a:t>
            </a:r>
          </a:p>
        </p:txBody>
      </p:sp>
    </p:spTree>
    <p:extLst>
      <p:ext uri="{BB962C8B-B14F-4D97-AF65-F5344CB8AC3E}">
        <p14:creationId xmlns:p14="http://schemas.microsoft.com/office/powerpoint/2010/main" val="1356710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Club Alpino Italiano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1741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CB13BEC-1BEC-AD48-8D47-2D6E6AC42C0F}" type="slidenum">
              <a:rPr lang="it-IT" sz="1200">
                <a:solidFill>
                  <a:srgbClr val="000000"/>
                </a:solidFill>
              </a:rPr>
              <a:pPr/>
              <a:t>6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17413" name="Text Box 1"/>
          <p:cNvSpPr txBox="1">
            <a:spLocks noChangeArrowheads="1"/>
          </p:cNvSpPr>
          <p:nvPr/>
        </p:nvSpPr>
        <p:spPr bwMode="auto">
          <a:xfrm>
            <a:off x="5795963" y="0"/>
            <a:ext cx="44386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71" tIns="47586" rIns="95171" bIns="47586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17414" name="Text Box 2"/>
          <p:cNvSpPr txBox="1">
            <a:spLocks noChangeArrowheads="1"/>
          </p:cNvSpPr>
          <p:nvPr/>
        </p:nvSpPr>
        <p:spPr bwMode="auto">
          <a:xfrm>
            <a:off x="5795963" y="6738938"/>
            <a:ext cx="44386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71" tIns="47586" rIns="95171" bIns="47586" anchor="b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fld id="{88F14FAA-EA31-6144-8EFA-2E7CCCFF26C8}" type="slidenum">
              <a:rPr lang="it-IT" sz="1200">
                <a:solidFill>
                  <a:srgbClr val="000000"/>
                </a:solidFill>
              </a:rPr>
              <a:pPr algn="r" eaLnBrk="1" hangingPunct="1">
                <a:buSzPct val="100000"/>
                <a:buFont typeface="Times New Roman" charset="0"/>
                <a:buNone/>
              </a:pPr>
              <a:t>6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174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1813"/>
            <a:ext cx="3546475" cy="2660650"/>
          </a:xfrm>
          <a:solidFill>
            <a:srgbClr val="FFFFFF"/>
          </a:solidFill>
          <a:ln/>
        </p:spPr>
      </p:sp>
      <p:sp>
        <p:nvSpPr>
          <p:cNvPr id="174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23938" y="3370263"/>
            <a:ext cx="8188325" cy="31956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</a:pPr>
            <a:r>
              <a:rPr lang="it-IT" dirty="0">
                <a:latin typeface="Arial" charset="0"/>
                <a:ea typeface="MS PGothic" charset="0"/>
              </a:rPr>
              <a:t>DEBITI VERSO FORNITORI </a:t>
            </a:r>
            <a:r>
              <a:rPr lang="it-IT" dirty="0" smtClean="0">
                <a:latin typeface="Arial" charset="0"/>
                <a:ea typeface="MS PGothic" charset="0"/>
              </a:rPr>
              <a:t>(VERDE CHIARO) = </a:t>
            </a:r>
            <a:r>
              <a:rPr lang="it-IT" dirty="0">
                <a:latin typeface="Arial" charset="0"/>
                <a:ea typeface="MS PGothic" charset="0"/>
              </a:rPr>
              <a:t>COMPAGNIE ASSICURAZIONE X PREMI A CONGUAGLIO SONO PARI AL 55,4% DEL TOTALE DEBITI VS FORNITORI</a:t>
            </a:r>
          </a:p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</a:pPr>
            <a:r>
              <a:rPr lang="it-IT" dirty="0">
                <a:latin typeface="Arial" charset="0"/>
                <a:ea typeface="MS PGothic" charset="0"/>
              </a:rPr>
              <a:t>SEMICERCHIO VERDE SCURO 55,8% DISAGGREGATO = DIVERSI : SALDO MUSEOMONTAGNA – GR – ALTRI </a:t>
            </a:r>
            <a:r>
              <a:rPr lang="it-IT" dirty="0" smtClean="0">
                <a:latin typeface="Arial" charset="0"/>
                <a:ea typeface="MS PGothic" charset="0"/>
              </a:rPr>
              <a:t>CONTRIBUTI</a:t>
            </a:r>
          </a:p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</a:pPr>
            <a:r>
              <a:rPr lang="it-IT" dirty="0" smtClean="0">
                <a:latin typeface="Arial" charset="0"/>
                <a:ea typeface="MS PGothic" charset="0"/>
              </a:rPr>
              <a:t>X QUANTO CONCERNE IL FONDO “CAI X NEPAL” AL TERMINE DELLA</a:t>
            </a:r>
            <a:r>
              <a:rPr lang="it-IT" baseline="0" dirty="0" smtClean="0">
                <a:latin typeface="Arial" charset="0"/>
                <a:ea typeface="MS PGothic" charset="0"/>
              </a:rPr>
              <a:t> PRESENTAZIONE DEL BILANCIO LUCIA FOPPOLI VI ILLUSTRERA’ COME CI STIAMO MUOVENDO PER LA DESTINAZIONE DI TALI RISORSE</a:t>
            </a:r>
            <a:endParaRPr lang="it-IT" dirty="0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931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Club Alpino Italiano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1946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70468ABF-65BC-7F41-A225-84C0399E5156}" type="slidenum">
              <a:rPr lang="it-IT" sz="1200">
                <a:solidFill>
                  <a:srgbClr val="000000"/>
                </a:solidFill>
              </a:rPr>
              <a:pPr/>
              <a:t>7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19461" name="Text Box 1"/>
          <p:cNvSpPr txBox="1">
            <a:spLocks noChangeArrowheads="1"/>
          </p:cNvSpPr>
          <p:nvPr/>
        </p:nvSpPr>
        <p:spPr bwMode="auto">
          <a:xfrm>
            <a:off x="5795963" y="0"/>
            <a:ext cx="44386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71" tIns="47586" rIns="95171" bIns="47586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19462" name="Text Box 2"/>
          <p:cNvSpPr txBox="1">
            <a:spLocks noChangeArrowheads="1"/>
          </p:cNvSpPr>
          <p:nvPr/>
        </p:nvSpPr>
        <p:spPr bwMode="auto">
          <a:xfrm>
            <a:off x="5795963" y="6738938"/>
            <a:ext cx="44386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71" tIns="47586" rIns="95171" bIns="47586" anchor="b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fld id="{BF0E9915-744A-3A40-9F26-E055AF66E94A}" type="slidenum">
              <a:rPr lang="it-IT" sz="1200">
                <a:solidFill>
                  <a:srgbClr val="000000"/>
                </a:solidFill>
              </a:rPr>
              <a:pPr algn="r" eaLnBrk="1" hangingPunct="1">
                <a:buSzPct val="100000"/>
                <a:buFont typeface="Times New Roman" charset="0"/>
                <a:buNone/>
              </a:pPr>
              <a:t>7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194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1813"/>
            <a:ext cx="3546475" cy="2660650"/>
          </a:xfrm>
          <a:solidFill>
            <a:srgbClr val="FFFFFF"/>
          </a:solidFill>
          <a:ln/>
        </p:spPr>
      </p:sp>
      <p:sp>
        <p:nvSpPr>
          <p:cNvPr id="194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23938" y="3370263"/>
            <a:ext cx="8188325" cy="31956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63"/>
              </a:spcBef>
              <a:buClrTx/>
              <a:buFontTx/>
              <a:buChar char="-"/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</a:pPr>
            <a:r>
              <a:rPr lang="it-IT" b="1" dirty="0">
                <a:solidFill>
                  <a:schemeClr val="tx1"/>
                </a:solidFill>
                <a:latin typeface="Times New Roman" charset="0"/>
                <a:ea typeface="MS PGothic" charset="0"/>
              </a:rPr>
              <a:t>Debiti verso fornitori: 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MS PGothic" charset="0"/>
              </a:rPr>
              <a:t>Assicurazioni per € 685.614,80 – </a:t>
            </a:r>
            <a:r>
              <a:rPr lang="it-IT" dirty="0" err="1">
                <a:solidFill>
                  <a:schemeClr val="tx1"/>
                </a:solidFill>
                <a:latin typeface="Times New Roman" charset="0"/>
                <a:ea typeface="MS PGothic" charset="0"/>
              </a:rPr>
              <a:t>S.do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MS PGothic" charset="0"/>
              </a:rPr>
              <a:t> Contributo CNSAS per € 230.028,81</a:t>
            </a:r>
          </a:p>
          <a:p>
            <a:pPr eaLnBrk="1" hangingPunct="1">
              <a:spcBef>
                <a:spcPts val="463"/>
              </a:spcBef>
              <a:buClrTx/>
              <a:buFontTx/>
              <a:buChar char="-"/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</a:pPr>
            <a:r>
              <a:rPr lang="it-IT" b="1" dirty="0" err="1">
                <a:solidFill>
                  <a:schemeClr val="tx1"/>
                </a:solidFill>
                <a:latin typeface="Times New Roman" charset="0"/>
                <a:ea typeface="MS PGothic" charset="0"/>
              </a:rPr>
              <a:t>F.do</a:t>
            </a:r>
            <a:r>
              <a:rPr lang="it-IT" b="1" dirty="0">
                <a:solidFill>
                  <a:schemeClr val="tx1"/>
                </a:solidFill>
                <a:latin typeface="Times New Roman" charset="0"/>
                <a:ea typeface="MS PGothic" charset="0"/>
              </a:rPr>
              <a:t> stabile pro- rifugi – </a:t>
            </a:r>
            <a:r>
              <a:rPr lang="it-IT" b="1" dirty="0" smtClean="0">
                <a:solidFill>
                  <a:schemeClr val="tx1"/>
                </a:solidFill>
                <a:latin typeface="Times New Roman" charset="0"/>
                <a:ea typeface="MS PGothic" charset="0"/>
              </a:rPr>
              <a:t>€ 1.188.374,29 (</a:t>
            </a:r>
            <a:r>
              <a:rPr lang="it-IT" dirty="0" smtClean="0">
                <a:solidFill>
                  <a:schemeClr val="tx1"/>
                </a:solidFill>
                <a:latin typeface="Times New Roman" charset="0"/>
                <a:ea typeface="MS PGothic" charset="0"/>
              </a:rPr>
              <a:t>Quota </a:t>
            </a:r>
            <a:r>
              <a:rPr lang="it-IT" dirty="0">
                <a:solidFill>
                  <a:schemeClr val="tx1"/>
                </a:solidFill>
                <a:latin typeface="Times New Roman" charset="0"/>
                <a:ea typeface="MS PGothic" charset="0"/>
              </a:rPr>
              <a:t>accantonata pari a € </a:t>
            </a:r>
            <a:r>
              <a:rPr lang="it-IT" dirty="0" smtClean="0">
                <a:solidFill>
                  <a:schemeClr val="tx1"/>
                </a:solidFill>
                <a:latin typeface="Times New Roman" charset="0"/>
                <a:ea typeface="MS PGothic" charset="0"/>
              </a:rPr>
              <a:t>771.756,17)</a:t>
            </a:r>
            <a:endParaRPr lang="it-IT" dirty="0">
              <a:solidFill>
                <a:schemeClr val="tx1"/>
              </a:solidFill>
              <a:latin typeface="Times New Roman" charset="0"/>
              <a:ea typeface="MS PGothic" charset="0"/>
            </a:endParaRPr>
          </a:p>
          <a:p>
            <a:pPr eaLnBrk="1" hangingPunct="1">
              <a:spcBef>
                <a:spcPts val="463"/>
              </a:spcBef>
              <a:buClrTx/>
              <a:buFontTx/>
              <a:buChar char="-"/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</a:pPr>
            <a:r>
              <a:rPr lang="it-IT" dirty="0">
                <a:latin typeface="Arial" charset="0"/>
                <a:ea typeface="MS PGothic" charset="0"/>
              </a:rPr>
              <a:t>DEBITI DIVERSI = SONO STATE STORNATE LE SOMME ACCANTONATE DERIVANTI DAI RISPARMI SUI COSIDDETTI “CONSUMI INTERMEDI” A SEGUITO DI COMUNICAZIONE DEL MEF € 74.439</a:t>
            </a:r>
          </a:p>
          <a:p>
            <a:pPr eaLnBrk="1" hangingPunct="1">
              <a:spcBef>
                <a:spcPts val="463"/>
              </a:spcBef>
              <a:buClrTx/>
              <a:buFontTx/>
              <a:buChar char="-"/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</a:pPr>
            <a:r>
              <a:rPr lang="it-IT" dirty="0">
                <a:latin typeface="Arial" charset="0"/>
                <a:ea typeface="MS PGothic" charset="0"/>
              </a:rPr>
              <a:t>FONDO CAI ABRUZZO ESTINTO 2013</a:t>
            </a:r>
          </a:p>
          <a:p>
            <a:pPr eaLnBrk="1" hangingPunct="1">
              <a:spcBef>
                <a:spcPts val="463"/>
              </a:spcBef>
              <a:buClrTx/>
              <a:buFontTx/>
              <a:buChar char="-"/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</a:pPr>
            <a:r>
              <a:rPr lang="it-IT" dirty="0">
                <a:latin typeface="Arial" charset="0"/>
                <a:ea typeface="MS PGothic" charset="0"/>
              </a:rPr>
              <a:t>FONDO CAI NEPAL INVIA DI INDIVIDUAZIONE PROGETTI DA FINANZIARE</a:t>
            </a:r>
          </a:p>
        </p:txBody>
      </p:sp>
    </p:spTree>
    <p:extLst>
      <p:ext uri="{BB962C8B-B14F-4D97-AF65-F5344CB8AC3E}">
        <p14:creationId xmlns:p14="http://schemas.microsoft.com/office/powerpoint/2010/main" val="3241371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Club Alpino Italiano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2150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CBB10C8F-DA7B-694C-876E-90C212048144}" type="slidenum">
              <a:rPr lang="it-IT" sz="1200">
                <a:solidFill>
                  <a:srgbClr val="000000"/>
                </a:solidFill>
              </a:rPr>
              <a:pPr/>
              <a:t>8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21509" name="Text Box 1"/>
          <p:cNvSpPr txBox="1">
            <a:spLocks noChangeArrowheads="1"/>
          </p:cNvSpPr>
          <p:nvPr/>
        </p:nvSpPr>
        <p:spPr bwMode="auto">
          <a:xfrm>
            <a:off x="5795963" y="0"/>
            <a:ext cx="44386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71" tIns="47586" rIns="95171" bIns="47586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21510" name="Text Box 2"/>
          <p:cNvSpPr txBox="1">
            <a:spLocks noChangeArrowheads="1"/>
          </p:cNvSpPr>
          <p:nvPr/>
        </p:nvSpPr>
        <p:spPr bwMode="auto">
          <a:xfrm>
            <a:off x="5795963" y="6738938"/>
            <a:ext cx="44386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71" tIns="47586" rIns="95171" bIns="47586" anchor="b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fld id="{B04187CD-5BE5-2044-9871-8DC7A24D6679}" type="slidenum">
              <a:rPr lang="it-IT" sz="1200">
                <a:solidFill>
                  <a:srgbClr val="000000"/>
                </a:solidFill>
              </a:rPr>
              <a:pPr algn="r" eaLnBrk="1" hangingPunct="1">
                <a:buSzPct val="100000"/>
                <a:buFont typeface="Times New Roman" charset="0"/>
                <a:buNone/>
              </a:pPr>
              <a:t>8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215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4863" y="531813"/>
            <a:ext cx="3546475" cy="2660650"/>
          </a:xfrm>
          <a:solidFill>
            <a:srgbClr val="FFFFFF"/>
          </a:solidFill>
          <a:ln/>
        </p:spPr>
      </p:sp>
      <p:sp>
        <p:nvSpPr>
          <p:cNvPr id="215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23938" y="3370263"/>
            <a:ext cx="8188325" cy="31956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</a:pPr>
            <a:r>
              <a:rPr lang="it-IT" dirty="0" smtClean="0">
                <a:latin typeface="Arial" charset="0"/>
                <a:ea typeface="MS PGothic" charset="0"/>
              </a:rPr>
              <a:t>PRESENTA</a:t>
            </a:r>
            <a:r>
              <a:rPr lang="it-IT" baseline="0" dirty="0" smtClean="0">
                <a:latin typeface="Arial" charset="0"/>
                <a:ea typeface="MS PGothic" charset="0"/>
              </a:rPr>
              <a:t> UN RISULTATO D’ESERCIZIO PARI ALL’AVANZO DELLO STATO PATRIMONIALE</a:t>
            </a:r>
            <a:endParaRPr lang="it-IT" dirty="0" smtClean="0">
              <a:latin typeface="Arial" charset="0"/>
              <a:ea typeface="MS PGothic" charset="0"/>
            </a:endParaRPr>
          </a:p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</a:pPr>
            <a:r>
              <a:rPr lang="it-IT" dirty="0" smtClean="0">
                <a:latin typeface="Arial" charset="0"/>
                <a:ea typeface="MS PGothic" charset="0"/>
              </a:rPr>
              <a:t>INCREMENTO </a:t>
            </a:r>
            <a:r>
              <a:rPr lang="it-IT" dirty="0">
                <a:latin typeface="Arial" charset="0"/>
                <a:ea typeface="MS PGothic" charset="0"/>
              </a:rPr>
              <a:t>VALORE= INCREMENTO QUOTE ASSOCIATIVE + SOMME DERIVANTI CONTROVERSIA CATTOLICA ASSICURAZIONE X GARANZIA FIDEJUSSORIA</a:t>
            </a:r>
          </a:p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5613" algn="l"/>
                <a:tab pos="922338" algn="l"/>
                <a:tab pos="1389063" algn="l"/>
                <a:tab pos="1858963" algn="l"/>
                <a:tab pos="2327275" algn="l"/>
                <a:tab pos="2792413" algn="l"/>
                <a:tab pos="3263900" algn="l"/>
                <a:tab pos="3729038" algn="l"/>
                <a:tab pos="4197350" algn="l"/>
                <a:tab pos="4665663" algn="l"/>
                <a:tab pos="5130800" algn="l"/>
                <a:tab pos="5600700" algn="l"/>
                <a:tab pos="6067425" algn="l"/>
                <a:tab pos="6532563" algn="l"/>
                <a:tab pos="7004050" algn="l"/>
                <a:tab pos="7470775" algn="l"/>
                <a:tab pos="7935913" algn="l"/>
                <a:tab pos="8408988" algn="l"/>
                <a:tab pos="8872538" algn="l"/>
                <a:tab pos="9340850" algn="l"/>
              </a:tabLst>
            </a:pPr>
            <a:r>
              <a:rPr lang="it-IT" dirty="0">
                <a:latin typeface="Arial" charset="0"/>
                <a:ea typeface="MS PGothic" charset="0"/>
              </a:rPr>
              <a:t>INCREMENTO COSTI PRODUZIONE = FONDO PRO RIFUGI + MANUTENZIONE ORDINARIA RIFUGI</a:t>
            </a:r>
          </a:p>
        </p:txBody>
      </p:sp>
    </p:spTree>
    <p:extLst>
      <p:ext uri="{BB962C8B-B14F-4D97-AF65-F5344CB8AC3E}">
        <p14:creationId xmlns:p14="http://schemas.microsoft.com/office/powerpoint/2010/main" val="1625020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Club Alpino Italiano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2355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AB3D7EA-8DA0-2A49-A353-CCBF27A50825}" type="slidenum">
              <a:rPr lang="it-IT" sz="1200">
                <a:solidFill>
                  <a:srgbClr val="000000"/>
                </a:solidFill>
              </a:rPr>
              <a:pPr/>
              <a:t>9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23557" name="Text Box 1"/>
          <p:cNvSpPr txBox="1">
            <a:spLocks noChangeArrowheads="1"/>
          </p:cNvSpPr>
          <p:nvPr/>
        </p:nvSpPr>
        <p:spPr bwMode="auto">
          <a:xfrm>
            <a:off x="5795963" y="0"/>
            <a:ext cx="44386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83" tIns="47591" rIns="95183" bIns="47591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r>
              <a:rPr lang="it-IT" sz="1200">
                <a:solidFill>
                  <a:srgbClr val="000000"/>
                </a:solidFill>
              </a:rPr>
              <a:t>16/03/10</a:t>
            </a:r>
          </a:p>
        </p:txBody>
      </p:sp>
      <p:sp>
        <p:nvSpPr>
          <p:cNvPr id="23558" name="Text Box 2"/>
          <p:cNvSpPr txBox="1">
            <a:spLocks noChangeArrowheads="1"/>
          </p:cNvSpPr>
          <p:nvPr/>
        </p:nvSpPr>
        <p:spPr bwMode="auto">
          <a:xfrm>
            <a:off x="5795963" y="6738938"/>
            <a:ext cx="44386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83" tIns="47591" rIns="95183" bIns="47591" anchor="b"/>
          <a:lstStyle>
            <a:lvl1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3188" algn="l"/>
                <a:tab pos="1831975" algn="l"/>
                <a:tab pos="2290763" algn="l"/>
                <a:tab pos="2749550" algn="l"/>
                <a:tab pos="3208338" algn="l"/>
                <a:tab pos="3667125" algn="l"/>
                <a:tab pos="4125913" algn="l"/>
                <a:tab pos="4584700" algn="l"/>
                <a:tab pos="5043488" algn="l"/>
                <a:tab pos="5500688" algn="l"/>
                <a:tab pos="5959475" algn="l"/>
                <a:tab pos="6418263" algn="l"/>
                <a:tab pos="6877050" algn="l"/>
                <a:tab pos="7335838" algn="l"/>
                <a:tab pos="7794625" algn="l"/>
                <a:tab pos="8253413" algn="l"/>
                <a:tab pos="8712200" algn="l"/>
                <a:tab pos="9170988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fld id="{EAC5121F-F306-A64E-8EE3-D42B751A9D2F}" type="slidenum">
              <a:rPr lang="it-IT" sz="1200">
                <a:solidFill>
                  <a:srgbClr val="000000"/>
                </a:solidFill>
              </a:rPr>
              <a:pPr algn="r" eaLnBrk="1" hangingPunct="1">
                <a:buSzPct val="100000"/>
                <a:buFont typeface="Times New Roman" charset="0"/>
                <a:buNone/>
              </a:pPr>
              <a:t>9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235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6450" y="531813"/>
            <a:ext cx="3546475" cy="2660650"/>
          </a:xfrm>
          <a:solidFill>
            <a:srgbClr val="FFFFFF"/>
          </a:solidFill>
          <a:ln/>
        </p:spPr>
      </p:sp>
      <p:sp>
        <p:nvSpPr>
          <p:cNvPr id="235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23938" y="3370263"/>
            <a:ext cx="8188325" cy="31956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</a:pPr>
            <a:r>
              <a:rPr lang="it-IT" dirty="0">
                <a:latin typeface="Arial" charset="0"/>
                <a:ea typeface="MS PGothic" charset="0"/>
              </a:rPr>
              <a:t>TASSO DI AUTONOMIA FINANZIARIA CALCOLATO CONSIDERANDO CHE NON VI E’ STATO ALCUN CONTRIBUTO STATALE AL CAI POICHE’ QUANTO EROGATO E’ STATO INTERAMENTE FINALIZZATO AL </a:t>
            </a:r>
            <a:r>
              <a:rPr lang="it-IT" dirty="0" smtClean="0">
                <a:latin typeface="Arial" charset="0"/>
                <a:ea typeface="MS PGothic" charset="0"/>
              </a:rPr>
              <a:t>CNSAS</a:t>
            </a:r>
          </a:p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</a:pPr>
            <a:r>
              <a:rPr lang="it-IT" dirty="0" smtClean="0">
                <a:latin typeface="Arial" charset="0"/>
                <a:ea typeface="MS PGothic" charset="0"/>
              </a:rPr>
              <a:t>100% ANCHE NEL 2014</a:t>
            </a:r>
          </a:p>
          <a:p>
            <a:pPr eaLnBrk="1" hangingPunct="1">
              <a:spcBef>
                <a:spcPts val="463"/>
              </a:spcBef>
              <a:buClrTx/>
              <a:tabLst>
                <a:tab pos="0" algn="l"/>
                <a:tab pos="455613" algn="l"/>
                <a:tab pos="922338" algn="l"/>
                <a:tab pos="1390650" algn="l"/>
                <a:tab pos="1858963" algn="l"/>
                <a:tab pos="2327275" algn="l"/>
                <a:tab pos="2792413" algn="l"/>
                <a:tab pos="3263900" algn="l"/>
                <a:tab pos="3730625" algn="l"/>
                <a:tab pos="4200525" algn="l"/>
                <a:tab pos="4667250" algn="l"/>
                <a:tab pos="5133975" algn="l"/>
                <a:tab pos="5602288" algn="l"/>
                <a:tab pos="6070600" algn="l"/>
                <a:tab pos="6535738" algn="l"/>
                <a:tab pos="7005638" algn="l"/>
                <a:tab pos="7473950" algn="l"/>
                <a:tab pos="7937500" algn="l"/>
                <a:tab pos="8410575" algn="l"/>
                <a:tab pos="8875713" algn="l"/>
                <a:tab pos="9342438" algn="l"/>
              </a:tabLst>
            </a:pPr>
            <a:r>
              <a:rPr lang="it-IT" dirty="0" smtClean="0">
                <a:latin typeface="Arial" charset="0"/>
                <a:ea typeface="MS PGothic" charset="0"/>
              </a:rPr>
              <a:t>95,9% NEL 2013</a:t>
            </a:r>
            <a:endParaRPr lang="it-IT" dirty="0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605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8167429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921312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6953948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1777863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66373600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6856891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3725920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2918038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616938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16982178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97632861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Cliccate per modificare il formato del testo del titolo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Cliccate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  <a:p>
            <a:pPr lvl="4"/>
            <a:r>
              <a:rPr lang="en-GB"/>
              <a:t>Ottavo livello struttura</a:t>
            </a:r>
          </a:p>
          <a:p>
            <a:pPr lvl="4"/>
            <a:r>
              <a:rPr lang="en-GB"/>
              <a:t>Nono livello struttura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68313" y="6237288"/>
            <a:ext cx="82073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hf sldNum="0"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3200">
          <a:solidFill>
            <a:srgbClr val="000000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800">
          <a:solidFill>
            <a:srgbClr val="000000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000000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Foglio_di_lavoro_di_Microsoft_Office_Excel_97-20034.xls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Foglio_di_lavoro_di_Microsoft_Office_Excel_97-20035.xls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png"/><Relationship Id="rId5" Type="http://schemas.openxmlformats.org/officeDocument/2006/relationships/oleObject" Target="../embeddings/Foglio_di_lavoro_di_Microsoft_Office_Excel_97-20036.xls"/><Relationship Id="rId4" Type="http://schemas.openxmlformats.org/officeDocument/2006/relationships/oleObject" Target="../embeddings/oleObject6.bin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Foglio_di_lavoro_di_Microsoft_Office_Excel_97-20037.xls"/><Relationship Id="rId5" Type="http://schemas.openxmlformats.org/officeDocument/2006/relationships/oleObject" Target="../embeddings/oleObject7.bin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Foglio_di_lavoro_di_Microsoft_Office_Excel_97-20038.xls"/><Relationship Id="rId5" Type="http://schemas.openxmlformats.org/officeDocument/2006/relationships/oleObject" Target="../embeddings/oleObject8.bin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Foglio_di_lavoro_di_Microsoft_Office_Excel_97-20039.xls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Foglio_di_lavoro_di_Microsoft_Office_Excel_97-200310.xls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Foglio_di_lavoro_di_Microsoft_Office_Excel_97-20031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3.png"/><Relationship Id="rId5" Type="http://schemas.openxmlformats.org/officeDocument/2006/relationships/oleObject" Target="../embeddings/Foglio_di_lavoro_di_Microsoft_Office_Excel_97-200312.xls"/><Relationship Id="rId4" Type="http://schemas.openxmlformats.org/officeDocument/2006/relationships/oleObject" Target="../embeddings/oleObject1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Foglio_di_lavoro_di_Microsoft_Office_Excel_97-20031.xls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Foglio_di_lavoro_di_Microsoft_Office_Excel_97-20032.xls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Foglio_di_lavoro_di_Microsoft_Office_Excel_97-20033.xls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814388" y="2924175"/>
            <a:ext cx="756126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SzPct val="100000"/>
            </a:pPr>
            <a:r>
              <a:rPr lang="it-IT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Bilancio d’esercizio </a:t>
            </a:r>
          </a:p>
          <a:p>
            <a:pPr algn="ctr" eaLnBrk="1" hangingPunct="1">
              <a:buSzPct val="100000"/>
            </a:pPr>
            <a:r>
              <a:rPr lang="it-IT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500063"/>
            <a:ext cx="2087562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1476375" y="5949950"/>
            <a:ext cx="59039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875"/>
              </a:spcBef>
              <a:buSzPct val="100000"/>
            </a:pPr>
            <a:r>
              <a:rPr lang="it-IT" b="1" dirty="0">
                <a:cs typeface="Arial" charset="0"/>
              </a:rPr>
              <a:t>ASSEMBLEA DEI DELEGATI – SAINT VINCENT (AO)</a:t>
            </a:r>
          </a:p>
          <a:p>
            <a:pPr algn="ctr" eaLnBrk="1" hangingPunct="1">
              <a:spcBef>
                <a:spcPts val="875"/>
              </a:spcBef>
              <a:buSzPct val="100000"/>
            </a:pPr>
            <a:r>
              <a:rPr lang="it-IT" b="1" dirty="0">
                <a:cs typeface="Arial" charset="0"/>
              </a:rPr>
              <a:t>22 maggio 2016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1547813" y="331788"/>
            <a:ext cx="59769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marL="87313" indent="-84138" algn="ctr" eaLnBrk="1" hangingPunct="1">
              <a:spcBef>
                <a:spcPts val="1125"/>
              </a:spcBef>
              <a:buSzPct val="100000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it-IT" sz="1800" b="1">
                <a:solidFill>
                  <a:schemeClr val="tx1"/>
                </a:solidFill>
                <a:cs typeface="Arial" charset="0"/>
              </a:rPr>
              <a:t>VALORE DELLA PRODUZIONE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6402388" y="1412875"/>
          <a:ext cx="2632075" cy="4543425"/>
        </p:xfrm>
        <a:graphic>
          <a:graphicData uri="http://schemas.openxmlformats.org/drawingml/2006/table">
            <a:tbl>
              <a:tblPr/>
              <a:tblGrid>
                <a:gridCol w="2632075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Trasferimenti da Stato/Regioni</a:t>
                      </a:r>
                    </a:p>
                  </a:txBody>
                  <a:tcPr marL="9531" marR="9531" marT="95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Ricavi diversi</a:t>
                      </a:r>
                    </a:p>
                  </a:txBody>
                  <a:tcPr marL="9531" marR="9531" marT="95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Ricavi dalle vendite e delle prestazioni</a:t>
                      </a:r>
                    </a:p>
                  </a:txBody>
                  <a:tcPr marL="9531" marR="9531" marT="95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Quote associative</a:t>
                      </a:r>
                    </a:p>
                  </a:txBody>
                  <a:tcPr marL="9531" marR="9531" marT="95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Ricavi da attività promozionali</a:t>
                      </a:r>
                    </a:p>
                  </a:txBody>
                  <a:tcPr marL="9531" marR="9531" marT="95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Ricavi da pubblicazioni</a:t>
                      </a:r>
                    </a:p>
                  </a:txBody>
                  <a:tcPr marL="9531" marR="9531" marT="95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Ricavi da servizi a soci</a:t>
                      </a:r>
                    </a:p>
                  </a:txBody>
                  <a:tcPr marL="9531" marR="9531" marT="95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Ricavi rifugi</a:t>
                      </a:r>
                    </a:p>
                  </a:txBody>
                  <a:tcPr marL="9531" marR="9531" marT="95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Altre entrate</a:t>
                      </a:r>
                    </a:p>
                  </a:txBody>
                  <a:tcPr marL="9531" marR="9531" marT="9526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90" name="Rettangolo 1"/>
          <p:cNvSpPr>
            <a:spLocks noChangeArrowheads="1"/>
          </p:cNvSpPr>
          <p:nvPr/>
        </p:nvSpPr>
        <p:spPr bwMode="auto">
          <a:xfrm>
            <a:off x="6119813" y="2205038"/>
            <a:ext cx="144462" cy="144462"/>
          </a:xfrm>
          <a:prstGeom prst="rect">
            <a:avLst/>
          </a:prstGeom>
          <a:solidFill>
            <a:srgbClr val="ED951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/>
          </a:p>
        </p:txBody>
      </p:sp>
      <p:sp>
        <p:nvSpPr>
          <p:cNvPr id="24591" name="Rettangolo 1"/>
          <p:cNvSpPr>
            <a:spLocks noChangeArrowheads="1"/>
          </p:cNvSpPr>
          <p:nvPr/>
        </p:nvSpPr>
        <p:spPr bwMode="auto">
          <a:xfrm>
            <a:off x="6119813" y="2708275"/>
            <a:ext cx="144462" cy="144463"/>
          </a:xfrm>
          <a:prstGeom prst="rect">
            <a:avLst/>
          </a:prstGeom>
          <a:solidFill>
            <a:srgbClr val="EFD2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/>
          </a:p>
        </p:txBody>
      </p:sp>
      <p:sp>
        <p:nvSpPr>
          <p:cNvPr id="24592" name="Rettangolo 1"/>
          <p:cNvSpPr>
            <a:spLocks noChangeArrowheads="1"/>
          </p:cNvSpPr>
          <p:nvPr/>
        </p:nvSpPr>
        <p:spPr bwMode="auto">
          <a:xfrm>
            <a:off x="6119813" y="4724400"/>
            <a:ext cx="144462" cy="144463"/>
          </a:xfrm>
          <a:prstGeom prst="rect">
            <a:avLst/>
          </a:prstGeom>
          <a:solidFill>
            <a:srgbClr val="F7C1E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/>
          </a:p>
        </p:txBody>
      </p:sp>
      <p:sp>
        <p:nvSpPr>
          <p:cNvPr id="19486" name="Rettangolo 1"/>
          <p:cNvSpPr>
            <a:spLocks noChangeArrowheads="1"/>
          </p:cNvSpPr>
          <p:nvPr/>
        </p:nvSpPr>
        <p:spPr bwMode="auto">
          <a:xfrm>
            <a:off x="6119813" y="1725613"/>
            <a:ext cx="144462" cy="14446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altLang="it-IT">
              <a:ea typeface="ＭＳ Ｐゴシック" pitchFamily="34" charset="-128"/>
              <a:cs typeface="+mn-cs"/>
            </a:endParaRPr>
          </a:p>
        </p:txBody>
      </p:sp>
      <p:sp>
        <p:nvSpPr>
          <p:cNvPr id="24594" name="Rettangolo 1"/>
          <p:cNvSpPr>
            <a:spLocks noChangeArrowheads="1"/>
          </p:cNvSpPr>
          <p:nvPr/>
        </p:nvSpPr>
        <p:spPr bwMode="auto">
          <a:xfrm>
            <a:off x="6119813" y="3216275"/>
            <a:ext cx="144462" cy="14446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/>
          </a:p>
        </p:txBody>
      </p:sp>
      <p:sp>
        <p:nvSpPr>
          <p:cNvPr id="24595" name="Rettangolo 1"/>
          <p:cNvSpPr>
            <a:spLocks noChangeArrowheads="1"/>
          </p:cNvSpPr>
          <p:nvPr/>
        </p:nvSpPr>
        <p:spPr bwMode="auto">
          <a:xfrm>
            <a:off x="6119813" y="4221163"/>
            <a:ext cx="144462" cy="144462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/>
          </a:p>
        </p:txBody>
      </p:sp>
      <p:sp>
        <p:nvSpPr>
          <p:cNvPr id="24596" name="Rettangolo 1"/>
          <p:cNvSpPr>
            <a:spLocks noChangeArrowheads="1"/>
          </p:cNvSpPr>
          <p:nvPr/>
        </p:nvSpPr>
        <p:spPr bwMode="auto">
          <a:xfrm>
            <a:off x="6119813" y="5229225"/>
            <a:ext cx="144462" cy="144463"/>
          </a:xfrm>
          <a:prstGeom prst="rect">
            <a:avLst/>
          </a:prstGeom>
          <a:solidFill>
            <a:srgbClr val="FF9F1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/>
          </a:p>
        </p:txBody>
      </p:sp>
      <p:sp>
        <p:nvSpPr>
          <p:cNvPr id="24597" name="Rettangolo 1"/>
          <p:cNvSpPr>
            <a:spLocks noChangeArrowheads="1"/>
          </p:cNvSpPr>
          <p:nvPr/>
        </p:nvSpPr>
        <p:spPr bwMode="auto">
          <a:xfrm>
            <a:off x="6119813" y="3741738"/>
            <a:ext cx="144462" cy="1444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/>
          </a:p>
        </p:txBody>
      </p:sp>
      <p:sp>
        <p:nvSpPr>
          <p:cNvPr id="24598" name="Rettangolo 1"/>
          <p:cNvSpPr>
            <a:spLocks noChangeArrowheads="1"/>
          </p:cNvSpPr>
          <p:nvPr/>
        </p:nvSpPr>
        <p:spPr bwMode="auto">
          <a:xfrm>
            <a:off x="6119813" y="5732463"/>
            <a:ext cx="144462" cy="146050"/>
          </a:xfrm>
          <a:prstGeom prst="rect">
            <a:avLst/>
          </a:prstGeom>
          <a:solidFill>
            <a:srgbClr val="AED54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/>
          </a:p>
        </p:txBody>
      </p:sp>
      <p:pic>
        <p:nvPicPr>
          <p:cNvPr id="24599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6235700"/>
            <a:ext cx="7739063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0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08050"/>
            <a:ext cx="77374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1" name="Text Box 6"/>
          <p:cNvSpPr txBox="1">
            <a:spLocks noChangeArrowheads="1"/>
          </p:cNvSpPr>
          <p:nvPr/>
        </p:nvSpPr>
        <p:spPr bwMode="auto">
          <a:xfrm>
            <a:off x="285750" y="214313"/>
            <a:ext cx="25717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ts val="625"/>
              </a:spcBef>
              <a:buSzPct val="100000"/>
            </a:pPr>
            <a:r>
              <a:rPr lang="it-IT" sz="1000">
                <a:solidFill>
                  <a:schemeClr val="tx1"/>
                </a:solidFill>
              </a:rPr>
              <a:t>Bilancio 2015 – COSTI </a:t>
            </a:r>
            <a:endParaRPr lang="it-IT" sz="1000" i="1" u="sng">
              <a:solidFill>
                <a:schemeClr val="tx1"/>
              </a:solidFill>
            </a:endParaRPr>
          </a:p>
        </p:txBody>
      </p:sp>
      <p:pic>
        <p:nvPicPr>
          <p:cNvPr id="24602" name="Picture 2" descr="BIL15_Valore della produzione_OK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" t="10316" r="6503" b="32526"/>
          <a:stretch>
            <a:fillRect/>
          </a:stretch>
        </p:blipFill>
        <p:spPr bwMode="auto">
          <a:xfrm>
            <a:off x="468313" y="1200150"/>
            <a:ext cx="5373687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3" name="Text Box 51"/>
          <p:cNvSpPr txBox="1">
            <a:spLocks noChangeArrowheads="1"/>
          </p:cNvSpPr>
          <p:nvPr/>
        </p:nvSpPr>
        <p:spPr bwMode="auto">
          <a:xfrm>
            <a:off x="1606550" y="6500813"/>
            <a:ext cx="594042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500"/>
              </a:spcBef>
              <a:buSzPct val="100000"/>
            </a:pPr>
            <a:r>
              <a:rPr lang="it-IT" sz="900">
                <a:solidFill>
                  <a:schemeClr val="tx1"/>
                </a:solidFill>
              </a:rPr>
              <a:t>Assemblea dei Delegati – Saint Vincent, 22 maggio 2016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over/>
      </p:transition>
    </mc:Choice>
    <mc:Fallback xmlns="">
      <p:transition xmlns:p14="http://schemas.microsoft.com/office/powerpoint/2010/main"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71625" y="850900"/>
            <a:ext cx="5978525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marL="87313" indent="-84138" algn="ctr" eaLnBrk="1" hangingPunct="1">
              <a:spcBef>
                <a:spcPts val="1000"/>
              </a:spcBef>
              <a:buSzPct val="100000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it-IT" sz="1600" b="1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QUOTE ASSOCIATIVE</a:t>
            </a:r>
          </a:p>
          <a:p>
            <a:pPr marL="36000" indent="-84138" algn="ctr" eaLnBrk="1" hangingPunct="1">
              <a:spcBef>
                <a:spcPts val="0"/>
              </a:spcBef>
              <a:buSzPct val="100000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it-IT" sz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(Compreso recupero quote anni precedenti)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285750" y="214313"/>
            <a:ext cx="40719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ts val="625"/>
              </a:spcBef>
              <a:buSzPct val="100000"/>
            </a:pPr>
            <a:r>
              <a:rPr lang="it-IT" sz="1000">
                <a:solidFill>
                  <a:schemeClr val="tx1"/>
                </a:solidFill>
              </a:rPr>
              <a:t>Bilancio 2015 - RICAVI - </a:t>
            </a:r>
            <a:r>
              <a:rPr lang="it-IT" sz="1000" i="1" u="sng">
                <a:solidFill>
                  <a:schemeClr val="tx1"/>
                </a:solidFill>
              </a:rPr>
              <a:t>Ricavi  delle vendite e delle prestazioni</a:t>
            </a:r>
          </a:p>
        </p:txBody>
      </p:sp>
      <p:sp>
        <p:nvSpPr>
          <p:cNvPr id="26629" name="Rettangolo 10"/>
          <p:cNvSpPr>
            <a:spLocks noChangeArrowheads="1"/>
          </p:cNvSpPr>
          <p:nvPr/>
        </p:nvSpPr>
        <p:spPr bwMode="auto">
          <a:xfrm>
            <a:off x="539750" y="5157788"/>
            <a:ext cx="83597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9263" indent="-449263" eaLnBrk="1" hangingPunct="1">
              <a:lnSpc>
                <a:spcPct val="150000"/>
              </a:lnSpc>
              <a:buFont typeface="Wingdings" charset="0"/>
              <a:buChar char="Ø"/>
            </a:pPr>
            <a:r>
              <a:rPr lang="it-IT" dirty="0" smtClean="0">
                <a:solidFill>
                  <a:schemeClr val="tx1"/>
                </a:solidFill>
              </a:rPr>
              <a:t>Maggiori ricavi per incremento di € 1,50/Socio ordinario (Fondo pro-rifugi)</a:t>
            </a:r>
            <a:endParaRPr lang="it-IT" dirty="0">
              <a:solidFill>
                <a:schemeClr val="tx1"/>
              </a:solidFill>
            </a:endParaRPr>
          </a:p>
          <a:p>
            <a:pPr marL="449263" indent="-449263" eaLnBrk="1" hangingPunct="1">
              <a:lnSpc>
                <a:spcPct val="150000"/>
              </a:lnSpc>
              <a:buFont typeface="Wingdings" charset="0"/>
              <a:buChar char="Ø"/>
            </a:pPr>
            <a:r>
              <a:rPr lang="it-IT" dirty="0">
                <a:solidFill>
                  <a:schemeClr val="tx1"/>
                </a:solidFill>
              </a:rPr>
              <a:t>Minori ricavi per € 34.607,37 per agevolazione Soci giovani (nel 2014  € 31.329,27 )</a:t>
            </a:r>
          </a:p>
          <a:p>
            <a:pPr marL="449263" indent="-449263" eaLnBrk="1" hangingPunct="1">
              <a:lnSpc>
                <a:spcPct val="150000"/>
              </a:lnSpc>
              <a:buFont typeface="Wingdings" charset="0"/>
              <a:buChar char="Ø"/>
            </a:pPr>
            <a:r>
              <a:rPr lang="it-IT" dirty="0">
                <a:solidFill>
                  <a:schemeClr val="tx1"/>
                </a:solidFill>
              </a:rPr>
              <a:t>Minori ricavi  per € 43.033,27 per Soci ordinari 2014 che hanno fruito nel 2015 dell’agevolazione </a:t>
            </a:r>
            <a:r>
              <a:rPr lang="it-IT" dirty="0" smtClean="0">
                <a:solidFill>
                  <a:schemeClr val="tx1"/>
                </a:solidFill>
              </a:rPr>
              <a:t>Soci ordinari “juniores”</a:t>
            </a:r>
            <a:endParaRPr lang="it-IT" dirty="0">
              <a:solidFill>
                <a:schemeClr val="tx1"/>
              </a:solidFill>
            </a:endParaRPr>
          </a:p>
        </p:txBody>
      </p:sp>
      <p:graphicFrame>
        <p:nvGraphicFramePr>
          <p:cNvPr id="26630" name="Oggetto 1"/>
          <p:cNvGraphicFramePr>
            <a:graphicFrameLocks/>
          </p:cNvGraphicFramePr>
          <p:nvPr/>
        </p:nvGraphicFramePr>
        <p:xfrm>
          <a:off x="611188" y="1341438"/>
          <a:ext cx="7840662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1" r:id="rId6" imgW="7840135" imgH="3846909" progId="Excel.Chart.8">
                  <p:embed/>
                </p:oleObj>
              </mc:Choice>
              <mc:Fallback>
                <p:oleObj r:id="rId6" imgW="7840135" imgH="3846909" progId="Excel.Chart.8">
                  <p:embed/>
                  <p:pic>
                    <p:nvPicPr>
                      <p:cNvPr id="0" name="Oggetto 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341438"/>
                        <a:ext cx="7840662" cy="384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31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5126038"/>
            <a:ext cx="82121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43038"/>
            <a:ext cx="8064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ext Box 51"/>
          <p:cNvSpPr txBox="1">
            <a:spLocks noChangeArrowheads="1"/>
          </p:cNvSpPr>
          <p:nvPr/>
        </p:nvSpPr>
        <p:spPr bwMode="auto">
          <a:xfrm>
            <a:off x="1606550" y="6500813"/>
            <a:ext cx="594042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500"/>
              </a:spcBef>
              <a:buSzPct val="100000"/>
            </a:pPr>
            <a:r>
              <a:rPr lang="it-IT" sz="900">
                <a:solidFill>
                  <a:schemeClr val="tx1"/>
                </a:solidFill>
              </a:rPr>
              <a:t>Assemblea dei Delegati – Saint Vincent, 22 maggio 2016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over/>
      </p:transition>
    </mc:Choice>
    <mc:Fallback xmlns="">
      <p:transition xmlns:p14="http://schemas.microsoft.com/office/powerpoint/2010/main"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6300788" y="2924175"/>
            <a:ext cx="1584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/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285750" y="214313"/>
            <a:ext cx="40719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ts val="625"/>
              </a:spcBef>
              <a:buSzPct val="100000"/>
            </a:pPr>
            <a:r>
              <a:rPr lang="it-IT" sz="1000">
                <a:solidFill>
                  <a:schemeClr val="tx1"/>
                </a:solidFill>
              </a:rPr>
              <a:t>Bilancio 2015 - RICAVI - </a:t>
            </a:r>
            <a:r>
              <a:rPr lang="it-IT" sz="1000" i="1" u="sng">
                <a:solidFill>
                  <a:schemeClr val="tx1"/>
                </a:solidFill>
              </a:rPr>
              <a:t>Ricavi  delle vendite e delle prestazioni</a:t>
            </a:r>
          </a:p>
        </p:txBody>
      </p:sp>
      <p:pic>
        <p:nvPicPr>
          <p:cNvPr id="28677" name="Picture 11" descr="BIL15_Trend tesseramento_O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0" b="5247"/>
          <a:stretch>
            <a:fillRect/>
          </a:stretch>
        </p:blipFill>
        <p:spPr bwMode="auto">
          <a:xfrm>
            <a:off x="1116013" y="1412875"/>
            <a:ext cx="701675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11300" y="785813"/>
            <a:ext cx="6121400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spcBef>
                <a:spcPts val="6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800" b="1" dirty="0">
                <a:solidFill>
                  <a:srgbClr val="002060"/>
                </a:solidFill>
                <a:ea typeface="+mn-ea"/>
                <a:cs typeface="+mn-cs"/>
              </a:rPr>
              <a:t>Tesseramento 2004 - 2015</a:t>
            </a:r>
          </a:p>
        </p:txBody>
      </p:sp>
      <p:pic>
        <p:nvPicPr>
          <p:cNvPr id="28679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338263"/>
            <a:ext cx="8212137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5815013"/>
            <a:ext cx="8212137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2178050" y="6015038"/>
            <a:ext cx="4772025" cy="400050"/>
          </a:xfrm>
          <a:prstGeom prst="rect">
            <a:avLst/>
          </a:prstGeom>
          <a:solidFill>
            <a:schemeClr val="bg1"/>
          </a:solidFill>
          <a:ln w="38100">
            <a:solidFill>
              <a:srgbClr val="00A80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2015:             + 167  SOCI</a:t>
            </a:r>
          </a:p>
        </p:txBody>
      </p:sp>
      <p:sp>
        <p:nvSpPr>
          <p:cNvPr id="28682" name="Text Box 51"/>
          <p:cNvSpPr txBox="1">
            <a:spLocks noChangeArrowheads="1"/>
          </p:cNvSpPr>
          <p:nvPr/>
        </p:nvSpPr>
        <p:spPr bwMode="auto">
          <a:xfrm>
            <a:off x="1606550" y="6500813"/>
            <a:ext cx="594042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500"/>
              </a:spcBef>
              <a:buSzPct val="100000"/>
            </a:pPr>
            <a:r>
              <a:rPr lang="it-IT" sz="900">
                <a:solidFill>
                  <a:schemeClr val="tx1"/>
                </a:solidFill>
              </a:rPr>
              <a:t>Assemblea dei Delegati – Saint Vincent, 22 maggio 2016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827088" y="1427163"/>
            <a:ext cx="48244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/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1500188" y="642938"/>
            <a:ext cx="59785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marL="87313" indent="-84138" algn="ctr" eaLnBrk="1" hangingPunct="1">
              <a:spcBef>
                <a:spcPts val="1000"/>
              </a:spcBef>
              <a:buSzPct val="100000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it-IT" sz="1600" b="1">
                <a:solidFill>
                  <a:schemeClr val="tx1"/>
                </a:solidFill>
              </a:rPr>
              <a:t>RICAVI DA PUBBLICAZIONI e DA ATTIVITA’ DI PROMOZIONE</a:t>
            </a: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285750" y="214313"/>
            <a:ext cx="40719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ts val="625"/>
              </a:spcBef>
              <a:buSzPct val="100000"/>
            </a:pPr>
            <a:r>
              <a:rPr lang="it-IT" sz="1000">
                <a:solidFill>
                  <a:schemeClr val="tx1"/>
                </a:solidFill>
              </a:rPr>
              <a:t>Bilancio 2015 - RICAVI - </a:t>
            </a:r>
            <a:r>
              <a:rPr lang="it-IT" sz="1000" i="1" u="sng">
                <a:solidFill>
                  <a:schemeClr val="tx1"/>
                </a:solidFill>
              </a:rPr>
              <a:t>Ricavi  delle vendite e delle prestazioni</a:t>
            </a:r>
          </a:p>
        </p:txBody>
      </p:sp>
      <p:graphicFrame>
        <p:nvGraphicFramePr>
          <p:cNvPr id="30726" name="Grafico 7"/>
          <p:cNvGraphicFramePr>
            <a:graphicFrameLocks/>
          </p:cNvGraphicFramePr>
          <p:nvPr/>
        </p:nvGraphicFramePr>
        <p:xfrm>
          <a:off x="320675" y="1471613"/>
          <a:ext cx="8501063" cy="481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9" r:id="rId6" imgW="8498561" imgH="4822354" progId="Excel.Chart.8">
                  <p:embed/>
                </p:oleObj>
              </mc:Choice>
              <mc:Fallback>
                <p:oleObj r:id="rId6" imgW="8498561" imgH="4822354" progId="Excel.Chart.8">
                  <p:embed/>
                  <p:pic>
                    <p:nvPicPr>
                      <p:cNvPr id="0" name="Grafico 7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1471613"/>
                        <a:ext cx="8501063" cy="481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reccia a sinistra 2"/>
          <p:cNvSpPr>
            <a:spLocks noChangeArrowheads="1"/>
          </p:cNvSpPr>
          <p:nvPr/>
        </p:nvSpPr>
        <p:spPr bwMode="auto">
          <a:xfrm>
            <a:off x="7164388" y="2420938"/>
            <a:ext cx="1152525" cy="592137"/>
          </a:xfrm>
          <a:prstGeom prst="leftArrow">
            <a:avLst>
              <a:gd name="adj1" fmla="val 50000"/>
              <a:gd name="adj2" fmla="val 50074"/>
            </a:avLst>
          </a:prstGeom>
          <a:solidFill>
            <a:srgbClr val="00A800"/>
          </a:solidFill>
          <a:ln w="9525">
            <a:solidFill>
              <a:srgbClr val="00A8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SzPct val="100000"/>
            </a:pPr>
            <a:r>
              <a:rPr lang="it-IT" b="1"/>
              <a:t>- 4,22 %</a:t>
            </a:r>
          </a:p>
        </p:txBody>
      </p:sp>
      <p:sp>
        <p:nvSpPr>
          <p:cNvPr id="30727" name="Freccia a sinistra 9"/>
          <p:cNvSpPr>
            <a:spLocks noChangeArrowheads="1"/>
          </p:cNvSpPr>
          <p:nvPr/>
        </p:nvSpPr>
        <p:spPr bwMode="auto">
          <a:xfrm>
            <a:off x="7275513" y="3719513"/>
            <a:ext cx="1152525" cy="592137"/>
          </a:xfrm>
          <a:prstGeom prst="leftArrow">
            <a:avLst>
              <a:gd name="adj1" fmla="val 50000"/>
              <a:gd name="adj2" fmla="val 50074"/>
            </a:avLst>
          </a:prstGeom>
          <a:solidFill>
            <a:srgbClr val="FF9900"/>
          </a:solidFill>
          <a:ln w="9525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SzPct val="100000"/>
            </a:pPr>
            <a:r>
              <a:rPr lang="it-IT" b="1">
                <a:solidFill>
                  <a:schemeClr val="tx1"/>
                </a:solidFill>
              </a:rPr>
              <a:t>- 44,01 %</a:t>
            </a:r>
          </a:p>
          <a:p>
            <a:pPr eaLnBrk="1" hangingPunct="1">
              <a:buSzPct val="100000"/>
            </a:pPr>
            <a:endParaRPr lang="it-IT" b="1"/>
          </a:p>
        </p:txBody>
      </p:sp>
      <p:pic>
        <p:nvPicPr>
          <p:cNvPr id="30729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6165850"/>
            <a:ext cx="821213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346200"/>
            <a:ext cx="8218487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1" name="Text Box 51"/>
          <p:cNvSpPr txBox="1">
            <a:spLocks noChangeArrowheads="1"/>
          </p:cNvSpPr>
          <p:nvPr/>
        </p:nvSpPr>
        <p:spPr bwMode="auto">
          <a:xfrm>
            <a:off x="1606550" y="6500813"/>
            <a:ext cx="594042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500"/>
              </a:spcBef>
              <a:buSzPct val="100000"/>
            </a:pPr>
            <a:r>
              <a:rPr lang="it-IT" sz="900">
                <a:solidFill>
                  <a:schemeClr val="tx1"/>
                </a:solidFill>
              </a:rPr>
              <a:t>Assemblea dei Delegati – Saint Vincent, 22 maggio 2016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over/>
      </p:transition>
    </mc:Choice>
    <mc:Fallback xmlns="">
      <p:transition xmlns:p14="http://schemas.microsoft.com/office/powerpoint/2010/main"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7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8"/>
          <p:cNvGraphicFramePr>
            <a:graphicFrameLocks noChangeAspect="1"/>
          </p:cNvGraphicFramePr>
          <p:nvPr/>
        </p:nvGraphicFramePr>
        <p:xfrm>
          <a:off x="474663" y="1001713"/>
          <a:ext cx="8194675" cy="452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9" r:id="rId5" imgW="8193734" imgH="4523624" progId="Excel.Chart.8">
                  <p:embed/>
                </p:oleObj>
              </mc:Choice>
              <mc:Fallback>
                <p:oleObj r:id="rId5" imgW="8193734" imgH="4523624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3" y="1001713"/>
                        <a:ext cx="8194675" cy="452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1" name="Picture 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1582738" y="666750"/>
            <a:ext cx="5976937" cy="252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marL="87313" indent="-84138" algn="ctr" eaLnBrk="1" hangingPunct="1">
              <a:spcBef>
                <a:spcPts val="1000"/>
              </a:spcBef>
              <a:buSzPct val="100000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it-IT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ALTRI RICAVI E PROVENTI</a:t>
            </a:r>
          </a:p>
        </p:txBody>
      </p:sp>
      <p:pic>
        <p:nvPicPr>
          <p:cNvPr id="32773" name="Picture 1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5459413"/>
            <a:ext cx="8212137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195388"/>
            <a:ext cx="8212137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5822950"/>
            <a:ext cx="1524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Rettangolo 1"/>
          <p:cNvSpPr>
            <a:spLocks noChangeArrowheads="1"/>
          </p:cNvSpPr>
          <p:nvPr/>
        </p:nvSpPr>
        <p:spPr bwMode="auto">
          <a:xfrm>
            <a:off x="523875" y="6299200"/>
            <a:ext cx="144463" cy="142875"/>
          </a:xfrm>
          <a:prstGeom prst="rect">
            <a:avLst/>
          </a:prstGeom>
          <a:solidFill>
            <a:srgbClr val="00A7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/>
          </a:p>
        </p:txBody>
      </p:sp>
      <p:sp>
        <p:nvSpPr>
          <p:cNvPr id="32777" name="Text Box 41"/>
          <p:cNvSpPr txBox="1">
            <a:spLocks noChangeArrowheads="1"/>
          </p:cNvSpPr>
          <p:nvPr/>
        </p:nvSpPr>
        <p:spPr bwMode="auto">
          <a:xfrm>
            <a:off x="714375" y="5732463"/>
            <a:ext cx="728821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266700" indent="-263525"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ts val="875"/>
              </a:spcBef>
              <a:buSzPct val="100000"/>
            </a:pPr>
            <a:r>
              <a:rPr lang="it-IT">
                <a:solidFill>
                  <a:schemeClr val="tx1"/>
                </a:solidFill>
              </a:rPr>
              <a:t>  €  1.029.117,19 contributo CNSAS per assicurazioni</a:t>
            </a:r>
          </a:p>
        </p:txBody>
      </p:sp>
      <p:sp>
        <p:nvSpPr>
          <p:cNvPr id="32778" name="Text Box 41"/>
          <p:cNvSpPr txBox="1">
            <a:spLocks noChangeArrowheads="1"/>
          </p:cNvSpPr>
          <p:nvPr/>
        </p:nvSpPr>
        <p:spPr bwMode="auto">
          <a:xfrm>
            <a:off x="658813" y="6180138"/>
            <a:ext cx="8104187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266700" indent="-263525"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ts val="875"/>
              </a:spcBef>
              <a:buSzPct val="100000"/>
            </a:pPr>
            <a:r>
              <a:rPr lang="it-IT">
                <a:solidFill>
                  <a:schemeClr val="tx1"/>
                </a:solidFill>
              </a:rPr>
              <a:t>   €  128.874,00  Sopravvenienze attive </a:t>
            </a:r>
          </a:p>
        </p:txBody>
      </p:sp>
      <p:sp>
        <p:nvSpPr>
          <p:cNvPr id="32779" name="Text Box 6"/>
          <p:cNvSpPr txBox="1">
            <a:spLocks noChangeArrowheads="1"/>
          </p:cNvSpPr>
          <p:nvPr/>
        </p:nvSpPr>
        <p:spPr bwMode="auto">
          <a:xfrm>
            <a:off x="285750" y="214313"/>
            <a:ext cx="40719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ts val="625"/>
              </a:spcBef>
              <a:buSzPct val="100000"/>
            </a:pPr>
            <a:r>
              <a:rPr lang="it-IT" sz="1000">
                <a:solidFill>
                  <a:schemeClr val="tx1"/>
                </a:solidFill>
              </a:rPr>
              <a:t>Bilancio 2015  - RICAVI – </a:t>
            </a:r>
            <a:r>
              <a:rPr lang="it-IT" sz="1000" i="1" u="sng">
                <a:solidFill>
                  <a:schemeClr val="tx1"/>
                </a:solidFill>
              </a:rPr>
              <a:t>Altri ricavi e proventi</a:t>
            </a:r>
          </a:p>
        </p:txBody>
      </p:sp>
      <p:sp>
        <p:nvSpPr>
          <p:cNvPr id="32780" name="Text Box 51"/>
          <p:cNvSpPr txBox="1">
            <a:spLocks noChangeArrowheads="1"/>
          </p:cNvSpPr>
          <p:nvPr/>
        </p:nvSpPr>
        <p:spPr bwMode="auto">
          <a:xfrm>
            <a:off x="1606550" y="6500813"/>
            <a:ext cx="594042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500"/>
              </a:spcBef>
              <a:buSzPct val="100000"/>
            </a:pPr>
            <a:r>
              <a:rPr lang="it-IT" sz="900">
                <a:solidFill>
                  <a:schemeClr val="tx1"/>
                </a:solidFill>
              </a:rPr>
              <a:t>Assemblea dei Delegati – Saint Vincent, 22 maggio 2016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over/>
      </p:transition>
    </mc:Choice>
    <mc:Fallback xmlns="">
      <p:transition xmlns:p14="http://schemas.microsoft.com/office/powerpoint/2010/main"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uppo 68"/>
          <p:cNvGrpSpPr>
            <a:grpSpLocks/>
          </p:cNvGrpSpPr>
          <p:nvPr/>
        </p:nvGrpSpPr>
        <p:grpSpPr bwMode="auto">
          <a:xfrm>
            <a:off x="1255713" y="781050"/>
            <a:ext cx="766762" cy="6092825"/>
            <a:chOff x="733720" y="1210743"/>
            <a:chExt cx="766465" cy="5524810"/>
          </a:xfrm>
        </p:grpSpPr>
        <p:sp>
          <p:nvSpPr>
            <p:cNvPr id="34896" name="Pentagono 69"/>
            <p:cNvSpPr>
              <a:spLocks noChangeArrowheads="1"/>
            </p:cNvSpPr>
            <p:nvPr/>
          </p:nvSpPr>
          <p:spPr bwMode="auto">
            <a:xfrm rot="5400000">
              <a:off x="-1645452" y="3589915"/>
              <a:ext cx="5524810" cy="766465"/>
            </a:xfrm>
            <a:prstGeom prst="homePlate">
              <a:avLst>
                <a:gd name="adj" fmla="val 49990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it-IT"/>
            </a:p>
          </p:txBody>
        </p:sp>
        <p:sp>
          <p:nvSpPr>
            <p:cNvPr id="34897" name="CasellaDiTesto 70"/>
            <p:cNvSpPr txBox="1">
              <a:spLocks noChangeArrowheads="1"/>
            </p:cNvSpPr>
            <p:nvPr/>
          </p:nvSpPr>
          <p:spPr bwMode="auto">
            <a:xfrm>
              <a:off x="736818" y="1240232"/>
              <a:ext cx="763367" cy="25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it-IT" sz="1200" b="1"/>
                <a:t>89,55%</a:t>
              </a:r>
            </a:p>
          </p:txBody>
        </p:sp>
        <p:sp>
          <p:nvSpPr>
            <p:cNvPr id="34898" name="CasellaDiTesto 71"/>
            <p:cNvSpPr txBox="1">
              <a:spLocks noChangeArrowheads="1"/>
            </p:cNvSpPr>
            <p:nvPr/>
          </p:nvSpPr>
          <p:spPr bwMode="auto">
            <a:xfrm rot="-5400000">
              <a:off x="687898" y="1871386"/>
              <a:ext cx="86120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it-IT"/>
                <a:t>Servizi</a:t>
              </a:r>
            </a:p>
          </p:txBody>
        </p:sp>
      </p:grpSp>
      <p:pic>
        <p:nvPicPr>
          <p:cNvPr id="3481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720850" y="206375"/>
            <a:ext cx="5834063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spcAft>
                <a:spcPts val="600"/>
              </a:spcAft>
              <a:buSzPct val="100000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it-IT" altLang="it-IT" sz="1800" b="1" spc="50" dirty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COSTI DELLA PRODUZIONE AL 31.12.2015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2411413" y="2316163"/>
          <a:ext cx="4941887" cy="4162425"/>
        </p:xfrm>
        <a:graphic>
          <a:graphicData uri="http://schemas.openxmlformats.org/drawingml/2006/table">
            <a:tbl>
              <a:tblPr/>
              <a:tblGrid>
                <a:gridCol w="3540125"/>
                <a:gridCol w="1401762"/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Assicurazioni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€   4.084.508,50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CNSAS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€   2.439.939,00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Stampa sociale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€   1.333.402,11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Immobili e rifugi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€      835.757,50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Spese generali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€      728.895,93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Attività OTCO e contributi OTTO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€      711.049,63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Contributi attività istituzionali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€      562.756,24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Attività di comunicazione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€      137.061,80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Costi per pubblicazioni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€      102.471,75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Eventi istituzionali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€        71.925,02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Spese coll.ni /consulenze professionali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€        69.516,16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Altri costi per il personale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€        37.799,65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Coordinamento OTCO/MIUR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€         14.881,66   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4848" name="Gruppo 7"/>
          <p:cNvGrpSpPr>
            <a:grpSpLocks/>
          </p:cNvGrpSpPr>
          <p:nvPr/>
        </p:nvGrpSpPr>
        <p:grpSpPr bwMode="auto">
          <a:xfrm>
            <a:off x="1296988" y="2303463"/>
            <a:ext cx="1008062" cy="288925"/>
            <a:chOff x="755576" y="1628800"/>
            <a:chExt cx="1008112" cy="288032"/>
          </a:xfrm>
        </p:grpSpPr>
        <p:sp>
          <p:nvSpPr>
            <p:cNvPr id="4" name="Pentagono 3"/>
            <p:cNvSpPr/>
            <p:nvPr/>
          </p:nvSpPr>
          <p:spPr bwMode="auto">
            <a:xfrm>
              <a:off x="755576" y="1628800"/>
              <a:ext cx="1008112" cy="288032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it-IT"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4895" name="CasellaDiTesto 4"/>
            <p:cNvSpPr txBox="1">
              <a:spLocks noChangeArrowheads="1"/>
            </p:cNvSpPr>
            <p:nvPr/>
          </p:nvSpPr>
          <p:spPr bwMode="auto">
            <a:xfrm>
              <a:off x="755576" y="1639833"/>
              <a:ext cx="816049" cy="276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it-IT" sz="1200" b="1"/>
                <a:t>36,70 %</a:t>
              </a:r>
            </a:p>
          </p:txBody>
        </p:sp>
      </p:grpSp>
      <p:grpSp>
        <p:nvGrpSpPr>
          <p:cNvPr id="6" name="Gruppo 11"/>
          <p:cNvGrpSpPr/>
          <p:nvPr/>
        </p:nvGrpSpPr>
        <p:grpSpPr>
          <a:xfrm>
            <a:off x="1295767" y="2660194"/>
            <a:ext cx="1008112" cy="288032"/>
            <a:chOff x="755576" y="1628800"/>
            <a:chExt cx="1008112" cy="288032"/>
          </a:xfrm>
          <a:solidFill>
            <a:srgbClr val="642587"/>
          </a:solidFill>
        </p:grpSpPr>
        <p:sp>
          <p:nvSpPr>
            <p:cNvPr id="13" name="Pentagono 12"/>
            <p:cNvSpPr/>
            <p:nvPr/>
          </p:nvSpPr>
          <p:spPr bwMode="auto">
            <a:xfrm>
              <a:off x="755576" y="1628800"/>
              <a:ext cx="1008112" cy="288032"/>
            </a:xfrm>
            <a:prstGeom prst="homePlat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it-IT"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755576" y="1639833"/>
              <a:ext cx="816049" cy="276999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it-IT" sz="1200" b="1" dirty="0">
                  <a:ea typeface="ＭＳ Ｐゴシック" pitchFamily="34" charset="-128"/>
                  <a:cs typeface="+mn-cs"/>
                </a:rPr>
                <a:t>21,92 %</a:t>
              </a:r>
            </a:p>
          </p:txBody>
        </p:sp>
      </p:grpSp>
      <p:grpSp>
        <p:nvGrpSpPr>
          <p:cNvPr id="7" name="Gruppo 14"/>
          <p:cNvGrpSpPr/>
          <p:nvPr/>
        </p:nvGrpSpPr>
        <p:grpSpPr>
          <a:xfrm>
            <a:off x="1295767" y="3018116"/>
            <a:ext cx="1008112" cy="288032"/>
            <a:chOff x="755576" y="1628800"/>
            <a:chExt cx="1008112" cy="288032"/>
          </a:xfrm>
          <a:solidFill>
            <a:srgbClr val="8F35C1"/>
          </a:solidFill>
        </p:grpSpPr>
        <p:sp>
          <p:nvSpPr>
            <p:cNvPr id="16" name="Pentagono 15"/>
            <p:cNvSpPr/>
            <p:nvPr/>
          </p:nvSpPr>
          <p:spPr bwMode="auto">
            <a:xfrm>
              <a:off x="755576" y="1628800"/>
              <a:ext cx="1008112" cy="288032"/>
            </a:xfrm>
            <a:prstGeom prst="homePlat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it-IT"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755576" y="1639833"/>
              <a:ext cx="816049" cy="276999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it-IT" sz="1200" b="1" dirty="0">
                  <a:ea typeface="ＭＳ Ｐゴシック" pitchFamily="34" charset="-128"/>
                  <a:cs typeface="+mn-cs"/>
                </a:rPr>
                <a:t>11,98  %</a:t>
              </a:r>
            </a:p>
          </p:txBody>
        </p:sp>
      </p:grpSp>
      <p:grpSp>
        <p:nvGrpSpPr>
          <p:cNvPr id="8" name="Gruppo 35"/>
          <p:cNvGrpSpPr/>
          <p:nvPr/>
        </p:nvGrpSpPr>
        <p:grpSpPr>
          <a:xfrm>
            <a:off x="1295767" y="5879812"/>
            <a:ext cx="1008112" cy="288032"/>
            <a:chOff x="755576" y="1628800"/>
            <a:chExt cx="1008112" cy="288032"/>
          </a:xfrm>
          <a:solidFill>
            <a:srgbClr val="E6A3EB"/>
          </a:solidFill>
        </p:grpSpPr>
        <p:sp>
          <p:nvSpPr>
            <p:cNvPr id="37" name="Pentagono 36"/>
            <p:cNvSpPr/>
            <p:nvPr/>
          </p:nvSpPr>
          <p:spPr bwMode="auto">
            <a:xfrm>
              <a:off x="755576" y="1628800"/>
              <a:ext cx="1008112" cy="252000"/>
            </a:xfrm>
            <a:prstGeom prst="homePlate">
              <a:avLst/>
            </a:prstGeom>
            <a:grpFill/>
            <a:ln w="9525" cap="flat" cmpd="sng" algn="ctr">
              <a:solidFill>
                <a:srgbClr val="ECBA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it-IT"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755576" y="1639833"/>
              <a:ext cx="816049" cy="276999"/>
            </a:xfrm>
            <a:prstGeom prst="rect">
              <a:avLst/>
            </a:prstGeom>
            <a:grpFill/>
            <a:ln>
              <a:solidFill>
                <a:srgbClr val="ECBAF0"/>
              </a:solidFill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it-IT" sz="1200" b="1" dirty="0">
                  <a:ea typeface="ＭＳ Ｐゴシック" pitchFamily="34" charset="-128"/>
                  <a:cs typeface="+mn-cs"/>
                </a:rPr>
                <a:t>0,34 %</a:t>
              </a:r>
            </a:p>
          </p:txBody>
        </p:sp>
      </p:grpSp>
      <p:grpSp>
        <p:nvGrpSpPr>
          <p:cNvPr id="9" name="Gruppo 38"/>
          <p:cNvGrpSpPr/>
          <p:nvPr/>
        </p:nvGrpSpPr>
        <p:grpSpPr>
          <a:xfrm>
            <a:off x="1273754" y="6203323"/>
            <a:ext cx="1008112" cy="288032"/>
            <a:chOff x="755576" y="1628800"/>
            <a:chExt cx="1008112" cy="288032"/>
          </a:xfrm>
          <a:solidFill>
            <a:srgbClr val="F0C5F3"/>
          </a:solidFill>
        </p:grpSpPr>
        <p:sp>
          <p:nvSpPr>
            <p:cNvPr id="40" name="Pentagono 39"/>
            <p:cNvSpPr/>
            <p:nvPr/>
          </p:nvSpPr>
          <p:spPr bwMode="auto">
            <a:xfrm>
              <a:off x="755576" y="1628800"/>
              <a:ext cx="1008112" cy="288032"/>
            </a:xfrm>
            <a:prstGeom prst="homePlate">
              <a:avLst/>
            </a:prstGeom>
            <a:grpFill/>
            <a:ln w="9525" cap="flat" cmpd="sng" algn="ctr">
              <a:solidFill>
                <a:srgbClr val="ECBA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it-IT"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755576" y="1639833"/>
              <a:ext cx="816049" cy="276999"/>
            </a:xfrm>
            <a:prstGeom prst="rect">
              <a:avLst/>
            </a:prstGeom>
            <a:grpFill/>
            <a:ln>
              <a:solidFill>
                <a:srgbClr val="ECBAF0"/>
              </a:solidFill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it-IT" sz="1200" b="1" dirty="0">
                  <a:ea typeface="ＭＳ Ｐゴシック" pitchFamily="34" charset="-128"/>
                  <a:cs typeface="+mn-cs"/>
                </a:rPr>
                <a:t>0,13 %</a:t>
              </a:r>
            </a:p>
          </p:txBody>
        </p:sp>
      </p:grpSp>
      <p:grpSp>
        <p:nvGrpSpPr>
          <p:cNvPr id="10" name="Gruppo 41"/>
          <p:cNvGrpSpPr/>
          <p:nvPr/>
        </p:nvGrpSpPr>
        <p:grpSpPr>
          <a:xfrm>
            <a:off x="1295767" y="5551493"/>
            <a:ext cx="1008112" cy="288032"/>
            <a:chOff x="755576" y="1628800"/>
            <a:chExt cx="1008112" cy="288032"/>
          </a:xfrm>
          <a:solidFill>
            <a:srgbClr val="F39FC5"/>
          </a:solidFill>
        </p:grpSpPr>
        <p:sp>
          <p:nvSpPr>
            <p:cNvPr id="43" name="Pentagono 42"/>
            <p:cNvSpPr/>
            <p:nvPr/>
          </p:nvSpPr>
          <p:spPr bwMode="auto">
            <a:xfrm>
              <a:off x="755576" y="1628800"/>
              <a:ext cx="1008112" cy="288032"/>
            </a:xfrm>
            <a:prstGeom prst="homePlate">
              <a:avLst/>
            </a:prstGeom>
            <a:grpFill/>
            <a:ln w="9525" cap="flat" cmpd="sng" algn="ctr">
              <a:solidFill>
                <a:srgbClr val="ECBA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it-IT"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755576" y="1639833"/>
              <a:ext cx="816049" cy="276999"/>
            </a:xfrm>
            <a:prstGeom prst="rect">
              <a:avLst/>
            </a:prstGeom>
            <a:grpFill/>
            <a:ln>
              <a:solidFill>
                <a:srgbClr val="ED77D7"/>
              </a:solidFill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it-IT" sz="1200" b="1" dirty="0">
                  <a:ea typeface="ＭＳ Ｐゴシック" pitchFamily="34" charset="-128"/>
                  <a:cs typeface="+mn-cs"/>
                </a:rPr>
                <a:t>0,62 %</a:t>
              </a:r>
            </a:p>
          </p:txBody>
        </p:sp>
      </p:grpSp>
      <p:grpSp>
        <p:nvGrpSpPr>
          <p:cNvPr id="11" name="Gruppo 44"/>
          <p:cNvGrpSpPr/>
          <p:nvPr/>
        </p:nvGrpSpPr>
        <p:grpSpPr>
          <a:xfrm>
            <a:off x="1295767" y="5246843"/>
            <a:ext cx="1008112" cy="288032"/>
            <a:chOff x="755576" y="1628800"/>
            <a:chExt cx="1008112" cy="288032"/>
          </a:xfrm>
          <a:solidFill>
            <a:srgbClr val="E6A3EB"/>
          </a:solidFill>
        </p:grpSpPr>
        <p:sp>
          <p:nvSpPr>
            <p:cNvPr id="46" name="Pentagono 45"/>
            <p:cNvSpPr/>
            <p:nvPr/>
          </p:nvSpPr>
          <p:spPr bwMode="auto">
            <a:xfrm>
              <a:off x="755576" y="1628800"/>
              <a:ext cx="1008112" cy="288032"/>
            </a:xfrm>
            <a:prstGeom prst="homePlate">
              <a:avLst/>
            </a:prstGeom>
            <a:solidFill>
              <a:srgbClr val="EF81B3"/>
            </a:solidFill>
            <a:ln w="9525" cap="flat" cmpd="sng" algn="ctr">
              <a:solidFill>
                <a:srgbClr val="E747C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it-IT"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755576" y="1639833"/>
              <a:ext cx="816049" cy="276999"/>
            </a:xfrm>
            <a:prstGeom prst="rect">
              <a:avLst/>
            </a:prstGeom>
            <a:solidFill>
              <a:srgbClr val="EE7EB1"/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it-IT" sz="1200" b="1" dirty="0">
                  <a:ea typeface="ＭＳ Ｐゴシック" pitchFamily="34" charset="-128"/>
                  <a:cs typeface="+mn-cs"/>
                </a:rPr>
                <a:t>0,65 %</a:t>
              </a:r>
            </a:p>
          </p:txBody>
        </p:sp>
      </p:grpSp>
      <p:grpSp>
        <p:nvGrpSpPr>
          <p:cNvPr id="12" name="Gruppo 47"/>
          <p:cNvGrpSpPr/>
          <p:nvPr/>
        </p:nvGrpSpPr>
        <p:grpSpPr>
          <a:xfrm>
            <a:off x="1288354" y="3351578"/>
            <a:ext cx="1008112" cy="288032"/>
            <a:chOff x="755576" y="1628800"/>
            <a:chExt cx="1008112" cy="288032"/>
          </a:xfrm>
          <a:solidFill>
            <a:srgbClr val="CC328E"/>
          </a:solidFill>
        </p:grpSpPr>
        <p:sp>
          <p:nvSpPr>
            <p:cNvPr id="49" name="Pentagono 48"/>
            <p:cNvSpPr/>
            <p:nvPr/>
          </p:nvSpPr>
          <p:spPr bwMode="auto">
            <a:xfrm>
              <a:off x="755576" y="1628800"/>
              <a:ext cx="1008112" cy="288032"/>
            </a:xfrm>
            <a:prstGeom prst="homePlate">
              <a:avLst/>
            </a:prstGeom>
            <a:grpFill/>
            <a:ln w="9525" cap="flat" cmpd="sng" algn="ctr">
              <a:solidFill>
                <a:srgbClr val="D658A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it-IT"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0" name="CasellaDiTesto 49"/>
            <p:cNvSpPr txBox="1"/>
            <p:nvPr/>
          </p:nvSpPr>
          <p:spPr>
            <a:xfrm>
              <a:off x="755576" y="1639833"/>
              <a:ext cx="816049" cy="276999"/>
            </a:xfrm>
            <a:prstGeom prst="rect">
              <a:avLst/>
            </a:prstGeom>
            <a:noFill/>
            <a:ln>
              <a:solidFill>
                <a:srgbClr val="D658A3"/>
              </a:solidFill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it-IT" sz="1200" b="1" dirty="0">
                  <a:ea typeface="ＭＳ Ｐゴシック" pitchFamily="34" charset="-128"/>
                  <a:cs typeface="+mn-cs"/>
                </a:rPr>
                <a:t>7,51  %</a:t>
              </a:r>
            </a:p>
          </p:txBody>
        </p:sp>
      </p:grpSp>
      <p:grpSp>
        <p:nvGrpSpPr>
          <p:cNvPr id="15" name="Gruppo 50"/>
          <p:cNvGrpSpPr/>
          <p:nvPr/>
        </p:nvGrpSpPr>
        <p:grpSpPr>
          <a:xfrm>
            <a:off x="1288354" y="3682223"/>
            <a:ext cx="1008112" cy="288032"/>
            <a:chOff x="755576" y="1628800"/>
            <a:chExt cx="1008112" cy="288032"/>
          </a:xfrm>
          <a:solidFill>
            <a:srgbClr val="E16DA7"/>
          </a:solidFill>
        </p:grpSpPr>
        <p:sp>
          <p:nvSpPr>
            <p:cNvPr id="52" name="Pentagono 51"/>
            <p:cNvSpPr/>
            <p:nvPr/>
          </p:nvSpPr>
          <p:spPr bwMode="auto">
            <a:xfrm>
              <a:off x="755576" y="1628800"/>
              <a:ext cx="1008112" cy="288032"/>
            </a:xfrm>
            <a:prstGeom prst="homePlate">
              <a:avLst/>
            </a:prstGeom>
            <a:solidFill>
              <a:srgbClr val="D454A9"/>
            </a:solidFill>
            <a:ln w="9525" cap="flat" cmpd="sng" algn="ctr">
              <a:solidFill>
                <a:srgbClr val="D658A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it-IT"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3" name="CasellaDiTesto 52"/>
            <p:cNvSpPr txBox="1"/>
            <p:nvPr/>
          </p:nvSpPr>
          <p:spPr>
            <a:xfrm>
              <a:off x="755576" y="1639833"/>
              <a:ext cx="816049" cy="27699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it-IT" sz="1200" b="1" dirty="0">
                  <a:ea typeface="ＭＳ Ｐゴシック" pitchFamily="34" charset="-128"/>
                  <a:cs typeface="+mn-cs"/>
                </a:rPr>
                <a:t>6,55  %</a:t>
              </a:r>
            </a:p>
          </p:txBody>
        </p:sp>
      </p:grpSp>
      <p:grpSp>
        <p:nvGrpSpPr>
          <p:cNvPr id="18" name="Gruppo 53"/>
          <p:cNvGrpSpPr/>
          <p:nvPr/>
        </p:nvGrpSpPr>
        <p:grpSpPr>
          <a:xfrm>
            <a:off x="1295767" y="4022843"/>
            <a:ext cx="1008112" cy="288032"/>
            <a:chOff x="755576" y="1628800"/>
            <a:chExt cx="1008112" cy="288032"/>
          </a:xfrm>
          <a:noFill/>
        </p:grpSpPr>
        <p:sp>
          <p:nvSpPr>
            <p:cNvPr id="55" name="Pentagono 54"/>
            <p:cNvSpPr/>
            <p:nvPr/>
          </p:nvSpPr>
          <p:spPr bwMode="auto">
            <a:xfrm>
              <a:off x="755576" y="1628800"/>
              <a:ext cx="1008112" cy="288032"/>
            </a:xfrm>
            <a:prstGeom prst="homePlate">
              <a:avLst/>
            </a:prstGeom>
            <a:solidFill>
              <a:srgbClr val="EA0075"/>
            </a:solidFill>
            <a:ln w="9525" cap="flat" cmpd="sng" algn="ctr">
              <a:solidFill>
                <a:srgbClr val="D658A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it-IT"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6" name="CasellaDiTesto 55"/>
            <p:cNvSpPr txBox="1"/>
            <p:nvPr/>
          </p:nvSpPr>
          <p:spPr>
            <a:xfrm>
              <a:off x="755576" y="1639833"/>
              <a:ext cx="816049" cy="276999"/>
            </a:xfrm>
            <a:prstGeom prst="rect">
              <a:avLst/>
            </a:prstGeom>
            <a:solidFill>
              <a:srgbClr val="EA0075"/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it-IT" sz="1200" b="1" dirty="0">
                  <a:ea typeface="ＭＳ Ｐゴシック" pitchFamily="34" charset="-128"/>
                  <a:cs typeface="+mn-cs"/>
                </a:rPr>
                <a:t>6,39  %</a:t>
              </a:r>
            </a:p>
          </p:txBody>
        </p:sp>
      </p:grpSp>
      <p:grpSp>
        <p:nvGrpSpPr>
          <p:cNvPr id="19" name="Gruppo 56"/>
          <p:cNvGrpSpPr/>
          <p:nvPr/>
        </p:nvGrpSpPr>
        <p:grpSpPr>
          <a:xfrm>
            <a:off x="1295767" y="4333903"/>
            <a:ext cx="1008112" cy="288032"/>
            <a:chOff x="755576" y="1628800"/>
            <a:chExt cx="1008112" cy="288032"/>
          </a:xfrm>
          <a:solidFill>
            <a:srgbClr val="E5658D"/>
          </a:solidFill>
        </p:grpSpPr>
        <p:sp>
          <p:nvSpPr>
            <p:cNvPr id="58" name="Pentagono 57"/>
            <p:cNvSpPr/>
            <p:nvPr/>
          </p:nvSpPr>
          <p:spPr bwMode="auto">
            <a:xfrm>
              <a:off x="755576" y="1628800"/>
              <a:ext cx="1008112" cy="288032"/>
            </a:xfrm>
            <a:prstGeom prst="homePlate">
              <a:avLst/>
            </a:prstGeom>
            <a:solidFill>
              <a:srgbClr val="E73945"/>
            </a:solidFill>
            <a:ln w="9525" cap="flat" cmpd="sng" algn="ctr">
              <a:solidFill>
                <a:srgbClr val="D658A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it-IT"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9" name="CasellaDiTesto 58"/>
            <p:cNvSpPr txBox="1"/>
            <p:nvPr/>
          </p:nvSpPr>
          <p:spPr>
            <a:xfrm>
              <a:off x="755576" y="1639833"/>
              <a:ext cx="816049" cy="276999"/>
            </a:xfrm>
            <a:prstGeom prst="rect">
              <a:avLst/>
            </a:prstGeom>
            <a:solidFill>
              <a:srgbClr val="E73945"/>
            </a:solidFill>
            <a:ln>
              <a:solidFill>
                <a:srgbClr val="D658A3"/>
              </a:solidFill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it-IT" sz="1200" b="1" dirty="0">
                  <a:ea typeface="ＭＳ Ｐゴシック" pitchFamily="34" charset="-128"/>
                  <a:cs typeface="+mn-cs"/>
                </a:rPr>
                <a:t>5,06 %</a:t>
              </a:r>
            </a:p>
          </p:txBody>
        </p:sp>
      </p:grpSp>
      <p:grpSp>
        <p:nvGrpSpPr>
          <p:cNvPr id="20" name="Gruppo 59"/>
          <p:cNvGrpSpPr/>
          <p:nvPr/>
        </p:nvGrpSpPr>
        <p:grpSpPr>
          <a:xfrm>
            <a:off x="1288354" y="4650325"/>
            <a:ext cx="1008112" cy="288032"/>
            <a:chOff x="755576" y="1628800"/>
            <a:chExt cx="1008112" cy="288032"/>
          </a:xfrm>
          <a:solidFill>
            <a:srgbClr val="ED7B8B"/>
          </a:solidFill>
        </p:grpSpPr>
        <p:sp>
          <p:nvSpPr>
            <p:cNvPr id="61" name="Pentagono 60"/>
            <p:cNvSpPr/>
            <p:nvPr/>
          </p:nvSpPr>
          <p:spPr bwMode="auto">
            <a:xfrm>
              <a:off x="755576" y="1628800"/>
              <a:ext cx="1008112" cy="288032"/>
            </a:xfrm>
            <a:prstGeom prst="homePlate">
              <a:avLst/>
            </a:prstGeom>
            <a:solidFill>
              <a:srgbClr val="FF197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it-IT"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62" name="CasellaDiTesto 61"/>
            <p:cNvSpPr txBox="1"/>
            <p:nvPr/>
          </p:nvSpPr>
          <p:spPr>
            <a:xfrm>
              <a:off x="755576" y="1639833"/>
              <a:ext cx="816049" cy="276999"/>
            </a:xfrm>
            <a:prstGeom prst="rect">
              <a:avLst/>
            </a:prstGeom>
            <a:solidFill>
              <a:srgbClr val="FF1976"/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it-IT" sz="1200" b="1" dirty="0">
                  <a:ea typeface="ＭＳ Ｐゴシック" pitchFamily="34" charset="-128"/>
                  <a:cs typeface="+mn-cs"/>
                </a:rPr>
                <a:t>1,23 %</a:t>
              </a:r>
            </a:p>
          </p:txBody>
        </p:sp>
      </p:grpSp>
      <p:grpSp>
        <p:nvGrpSpPr>
          <p:cNvPr id="21" name="Gruppo 62"/>
          <p:cNvGrpSpPr/>
          <p:nvPr/>
        </p:nvGrpSpPr>
        <p:grpSpPr>
          <a:xfrm>
            <a:off x="1295767" y="4958841"/>
            <a:ext cx="1008112" cy="286651"/>
            <a:chOff x="755576" y="1628800"/>
            <a:chExt cx="1008112" cy="327638"/>
          </a:xfrm>
          <a:solidFill>
            <a:srgbClr val="E27099"/>
          </a:solidFill>
        </p:grpSpPr>
        <p:sp>
          <p:nvSpPr>
            <p:cNvPr id="64" name="Pentagono 63"/>
            <p:cNvSpPr/>
            <p:nvPr/>
          </p:nvSpPr>
          <p:spPr bwMode="auto">
            <a:xfrm>
              <a:off x="755576" y="1628800"/>
              <a:ext cx="1008112" cy="288032"/>
            </a:xfrm>
            <a:prstGeom prst="homePlate">
              <a:avLst/>
            </a:prstGeom>
            <a:solidFill>
              <a:srgbClr val="FF33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it-IT"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65" name="CasellaDiTesto 64"/>
            <p:cNvSpPr txBox="1"/>
            <p:nvPr/>
          </p:nvSpPr>
          <p:spPr>
            <a:xfrm>
              <a:off x="755576" y="1639833"/>
              <a:ext cx="816049" cy="316605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it-IT" sz="1200" b="1" dirty="0">
                  <a:ea typeface="ＭＳ Ｐゴシック" pitchFamily="34" charset="-128"/>
                  <a:cs typeface="+mn-cs"/>
                </a:rPr>
                <a:t>0,92 %</a:t>
              </a:r>
            </a:p>
          </p:txBody>
        </p:sp>
      </p:grpSp>
      <p:grpSp>
        <p:nvGrpSpPr>
          <p:cNvPr id="34861" name="Gruppo 77"/>
          <p:cNvGrpSpPr>
            <a:grpSpLocks/>
          </p:cNvGrpSpPr>
          <p:nvPr/>
        </p:nvGrpSpPr>
        <p:grpSpPr bwMode="auto">
          <a:xfrm>
            <a:off x="2022475" y="790575"/>
            <a:ext cx="766763" cy="1506538"/>
            <a:chOff x="733720" y="1210742"/>
            <a:chExt cx="766468" cy="1615807"/>
          </a:xfrm>
        </p:grpSpPr>
        <p:sp>
          <p:nvSpPr>
            <p:cNvPr id="34889" name="Rettangolo 78"/>
            <p:cNvSpPr>
              <a:spLocks noChangeArrowheads="1"/>
            </p:cNvSpPr>
            <p:nvPr/>
          </p:nvSpPr>
          <p:spPr bwMode="auto">
            <a:xfrm>
              <a:off x="733720" y="1222374"/>
              <a:ext cx="766466" cy="1604175"/>
            </a:xfrm>
            <a:prstGeom prst="rect">
              <a:avLst/>
            </a:pr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it-IT"/>
            </a:p>
          </p:txBody>
        </p:sp>
        <p:grpSp>
          <p:nvGrpSpPr>
            <p:cNvPr id="34890" name="Gruppo 79"/>
            <p:cNvGrpSpPr>
              <a:grpSpLocks/>
            </p:cNvGrpSpPr>
            <p:nvPr/>
          </p:nvGrpSpPr>
          <p:grpSpPr bwMode="auto">
            <a:xfrm>
              <a:off x="733720" y="1210742"/>
              <a:ext cx="766468" cy="562076"/>
              <a:chOff x="733720" y="1210742"/>
              <a:chExt cx="766468" cy="562076"/>
            </a:xfrm>
          </p:grpSpPr>
          <p:sp>
            <p:nvSpPr>
              <p:cNvPr id="34892" name="Pentagono 81"/>
              <p:cNvSpPr>
                <a:spLocks noChangeArrowheads="1"/>
              </p:cNvSpPr>
              <p:nvPr/>
            </p:nvSpPr>
            <p:spPr bwMode="auto">
              <a:xfrm rot="5400000">
                <a:off x="835915" y="1108547"/>
                <a:ext cx="562076" cy="766465"/>
              </a:xfrm>
              <a:prstGeom prst="homePlate">
                <a:avLst>
                  <a:gd name="adj" fmla="val 50000"/>
                </a:avLst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it-IT"/>
              </a:p>
            </p:txBody>
          </p:sp>
          <p:sp>
            <p:nvSpPr>
              <p:cNvPr id="34893" name="CasellaDiTesto 82"/>
              <p:cNvSpPr txBox="1">
                <a:spLocks noChangeArrowheads="1"/>
              </p:cNvSpPr>
              <p:nvPr/>
            </p:nvSpPr>
            <p:spPr bwMode="auto">
              <a:xfrm>
                <a:off x="736821" y="1213534"/>
                <a:ext cx="763367" cy="297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it-IT" sz="1200" b="1"/>
                  <a:t>5,91% </a:t>
                </a:r>
              </a:p>
            </p:txBody>
          </p:sp>
        </p:grpSp>
        <p:sp>
          <p:nvSpPr>
            <p:cNvPr id="34891" name="CasellaDiTesto 80"/>
            <p:cNvSpPr txBox="1">
              <a:spLocks noChangeArrowheads="1"/>
            </p:cNvSpPr>
            <p:nvPr/>
          </p:nvSpPr>
          <p:spPr bwMode="auto">
            <a:xfrm rot="-5400000">
              <a:off x="577789" y="2054535"/>
              <a:ext cx="10683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it-IT" sz="1200">
                  <a:solidFill>
                    <a:schemeClr val="tx1"/>
                  </a:solidFill>
                </a:rPr>
                <a:t>Personale</a:t>
              </a:r>
            </a:p>
          </p:txBody>
        </p:sp>
      </p:grpSp>
      <p:grpSp>
        <p:nvGrpSpPr>
          <p:cNvPr id="34862" name="Gruppo 83"/>
          <p:cNvGrpSpPr>
            <a:grpSpLocks/>
          </p:cNvGrpSpPr>
          <p:nvPr/>
        </p:nvGrpSpPr>
        <p:grpSpPr bwMode="auto">
          <a:xfrm>
            <a:off x="2776538" y="792163"/>
            <a:ext cx="766762" cy="1506537"/>
            <a:chOff x="733720" y="1210742"/>
            <a:chExt cx="766468" cy="1615807"/>
          </a:xfrm>
        </p:grpSpPr>
        <p:sp>
          <p:nvSpPr>
            <p:cNvPr id="34884" name="Rettangolo 84"/>
            <p:cNvSpPr>
              <a:spLocks noChangeArrowheads="1"/>
            </p:cNvSpPr>
            <p:nvPr/>
          </p:nvSpPr>
          <p:spPr bwMode="auto">
            <a:xfrm>
              <a:off x="733720" y="1222374"/>
              <a:ext cx="766466" cy="1604175"/>
            </a:xfrm>
            <a:prstGeom prst="rect">
              <a:avLst/>
            </a:prstGeom>
            <a:solidFill>
              <a:srgbClr val="DD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it-IT" sz="1200"/>
            </a:p>
          </p:txBody>
        </p:sp>
        <p:grpSp>
          <p:nvGrpSpPr>
            <p:cNvPr id="34885" name="Gruppo 85"/>
            <p:cNvGrpSpPr>
              <a:grpSpLocks/>
            </p:cNvGrpSpPr>
            <p:nvPr/>
          </p:nvGrpSpPr>
          <p:grpSpPr bwMode="auto">
            <a:xfrm>
              <a:off x="733720" y="1210742"/>
              <a:ext cx="766468" cy="562076"/>
              <a:chOff x="733720" y="1210742"/>
              <a:chExt cx="766468" cy="562076"/>
            </a:xfrm>
          </p:grpSpPr>
          <p:sp>
            <p:nvSpPr>
              <p:cNvPr id="34887" name="Pentagono 87"/>
              <p:cNvSpPr>
                <a:spLocks noChangeArrowheads="1"/>
              </p:cNvSpPr>
              <p:nvPr/>
            </p:nvSpPr>
            <p:spPr bwMode="auto">
              <a:xfrm rot="5400000">
                <a:off x="835915" y="1108547"/>
                <a:ext cx="562076" cy="766465"/>
              </a:xfrm>
              <a:prstGeom prst="homePlate">
                <a:avLst>
                  <a:gd name="adj" fmla="val 50000"/>
                </a:avLst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it-IT" sz="1200"/>
              </a:p>
            </p:txBody>
          </p:sp>
          <p:sp>
            <p:nvSpPr>
              <p:cNvPr id="34888" name="CasellaDiTesto 88"/>
              <p:cNvSpPr txBox="1">
                <a:spLocks noChangeArrowheads="1"/>
              </p:cNvSpPr>
              <p:nvPr/>
            </p:nvSpPr>
            <p:spPr bwMode="auto">
              <a:xfrm>
                <a:off x="736821" y="1213534"/>
                <a:ext cx="763367" cy="297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it-IT" sz="1200"/>
                  <a:t>2,54%</a:t>
                </a:r>
              </a:p>
            </p:txBody>
          </p:sp>
        </p:grpSp>
        <p:sp>
          <p:nvSpPr>
            <p:cNvPr id="34886" name="CasellaDiTesto 86"/>
            <p:cNvSpPr txBox="1">
              <a:spLocks noChangeArrowheads="1"/>
            </p:cNvSpPr>
            <p:nvPr/>
          </p:nvSpPr>
          <p:spPr bwMode="auto">
            <a:xfrm rot="-5400000">
              <a:off x="577789" y="1962202"/>
              <a:ext cx="10683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it-IT" sz="1200">
                  <a:solidFill>
                    <a:schemeClr val="tx1"/>
                  </a:solidFill>
                </a:rPr>
                <a:t>Amm.ti e Svalut.</a:t>
              </a:r>
            </a:p>
          </p:txBody>
        </p:sp>
      </p:grpSp>
      <p:grpSp>
        <p:nvGrpSpPr>
          <p:cNvPr id="26" name="Gruppo 91"/>
          <p:cNvGrpSpPr/>
          <p:nvPr/>
        </p:nvGrpSpPr>
        <p:grpSpPr>
          <a:xfrm>
            <a:off x="3527904" y="789729"/>
            <a:ext cx="766468" cy="1506559"/>
            <a:chOff x="733720" y="1210742"/>
            <a:chExt cx="766468" cy="1615807"/>
          </a:xfrm>
          <a:solidFill>
            <a:srgbClr val="C5E9ED"/>
          </a:solidFill>
        </p:grpSpPr>
        <p:sp>
          <p:nvSpPr>
            <p:cNvPr id="93" name="Rettangolo 92"/>
            <p:cNvSpPr/>
            <p:nvPr/>
          </p:nvSpPr>
          <p:spPr bwMode="auto">
            <a:xfrm>
              <a:off x="733720" y="1222374"/>
              <a:ext cx="766466" cy="1604175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it-IT" sz="1200">
                <a:ea typeface="ＭＳ Ｐゴシック" pitchFamily="34" charset="-128"/>
                <a:cs typeface="+mn-cs"/>
              </a:endParaRPr>
            </a:p>
          </p:txBody>
        </p:sp>
        <p:grpSp>
          <p:nvGrpSpPr>
            <p:cNvPr id="27" name="Gruppo 93"/>
            <p:cNvGrpSpPr/>
            <p:nvPr/>
          </p:nvGrpSpPr>
          <p:grpSpPr>
            <a:xfrm>
              <a:off x="733720" y="1210742"/>
              <a:ext cx="766468" cy="562076"/>
              <a:chOff x="733720" y="1210742"/>
              <a:chExt cx="766468" cy="562076"/>
            </a:xfrm>
            <a:grpFill/>
          </p:grpSpPr>
          <p:sp>
            <p:nvSpPr>
              <p:cNvPr id="96" name="Pentagono 95"/>
              <p:cNvSpPr/>
              <p:nvPr/>
            </p:nvSpPr>
            <p:spPr bwMode="auto">
              <a:xfrm rot="5400000">
                <a:off x="835915" y="1108547"/>
                <a:ext cx="562076" cy="766465"/>
              </a:xfrm>
              <a:prstGeom prst="homePlate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it-IT" sz="1200"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97" name="CasellaDiTesto 96"/>
              <p:cNvSpPr txBox="1"/>
              <p:nvPr/>
            </p:nvSpPr>
            <p:spPr>
              <a:xfrm>
                <a:off x="736821" y="1213534"/>
                <a:ext cx="763367" cy="2970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it-IT" sz="1200" dirty="0">
                    <a:ea typeface="ＭＳ Ｐゴシック" pitchFamily="34" charset="-128"/>
                    <a:cs typeface="+mn-cs"/>
                  </a:rPr>
                  <a:t>1,37% </a:t>
                </a:r>
              </a:p>
            </p:txBody>
          </p:sp>
        </p:grpSp>
        <p:sp>
          <p:nvSpPr>
            <p:cNvPr id="95" name="CasellaDiTesto 94"/>
            <p:cNvSpPr txBox="1"/>
            <p:nvPr/>
          </p:nvSpPr>
          <p:spPr>
            <a:xfrm rot="16200000">
              <a:off x="529082" y="1821161"/>
              <a:ext cx="1165753" cy="64633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it-IT" sz="1200" dirty="0">
                  <a:solidFill>
                    <a:schemeClr val="tx1"/>
                  </a:solidFill>
                  <a:ea typeface="ＭＳ Ｐゴシック" pitchFamily="34" charset="-128"/>
                  <a:cs typeface="+mn-cs"/>
                </a:rPr>
                <a:t>Acquisto merci/</a:t>
              </a:r>
              <a:r>
                <a:rPr lang="it-IT" sz="1200" dirty="0" err="1">
                  <a:solidFill>
                    <a:schemeClr val="tx1"/>
                  </a:solidFill>
                  <a:ea typeface="ＭＳ Ｐゴシック" pitchFamily="34" charset="-128"/>
                  <a:cs typeface="+mn-cs"/>
                </a:rPr>
                <a:t>matr.di</a:t>
              </a:r>
              <a:r>
                <a:rPr lang="it-IT" sz="1200" dirty="0">
                  <a:solidFill>
                    <a:schemeClr val="tx1"/>
                  </a:solidFill>
                  <a:ea typeface="ＭＳ Ｐゴシック" pitchFamily="34" charset="-128"/>
                  <a:cs typeface="+mn-cs"/>
                </a:rPr>
                <a:t> consumo</a:t>
              </a:r>
            </a:p>
          </p:txBody>
        </p:sp>
      </p:grpSp>
      <p:grpSp>
        <p:nvGrpSpPr>
          <p:cNvPr id="28" name="Gruppo 97"/>
          <p:cNvGrpSpPr/>
          <p:nvPr/>
        </p:nvGrpSpPr>
        <p:grpSpPr>
          <a:xfrm>
            <a:off x="4292950" y="789729"/>
            <a:ext cx="766468" cy="1506559"/>
            <a:chOff x="733720" y="1210742"/>
            <a:chExt cx="766468" cy="1615807"/>
          </a:xfrm>
          <a:solidFill>
            <a:srgbClr val="00C9C4">
              <a:alpha val="1961"/>
            </a:srgbClr>
          </a:solidFill>
        </p:grpSpPr>
        <p:sp>
          <p:nvSpPr>
            <p:cNvPr id="99" name="Rettangolo 98"/>
            <p:cNvSpPr/>
            <p:nvPr/>
          </p:nvSpPr>
          <p:spPr bwMode="auto">
            <a:xfrm>
              <a:off x="733720" y="1222374"/>
              <a:ext cx="766466" cy="1604175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it-IT" sz="1200">
                <a:ea typeface="ＭＳ Ｐゴシック" pitchFamily="34" charset="-128"/>
                <a:cs typeface="+mn-cs"/>
              </a:endParaRPr>
            </a:p>
          </p:txBody>
        </p:sp>
        <p:grpSp>
          <p:nvGrpSpPr>
            <p:cNvPr id="29" name="Gruppo 99"/>
            <p:cNvGrpSpPr/>
            <p:nvPr/>
          </p:nvGrpSpPr>
          <p:grpSpPr>
            <a:xfrm>
              <a:off x="733720" y="1210742"/>
              <a:ext cx="766468" cy="562076"/>
              <a:chOff x="733720" y="1210742"/>
              <a:chExt cx="766468" cy="562076"/>
            </a:xfrm>
            <a:grpFill/>
          </p:grpSpPr>
          <p:sp>
            <p:nvSpPr>
              <p:cNvPr id="102" name="Pentagono 101"/>
              <p:cNvSpPr/>
              <p:nvPr/>
            </p:nvSpPr>
            <p:spPr bwMode="auto">
              <a:xfrm rot="5400000">
                <a:off x="835915" y="1108547"/>
                <a:ext cx="562076" cy="766465"/>
              </a:xfrm>
              <a:prstGeom prst="homePlate">
                <a:avLst/>
              </a:prstGeom>
              <a:solidFill>
                <a:srgbClr val="0099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it-IT" sz="1200"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03" name="CasellaDiTesto 102"/>
              <p:cNvSpPr txBox="1"/>
              <p:nvPr/>
            </p:nvSpPr>
            <p:spPr>
              <a:xfrm>
                <a:off x="736821" y="1213534"/>
                <a:ext cx="763367" cy="297086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it-IT" sz="1200" dirty="0">
                    <a:ea typeface="ＭＳ Ｐゴシック" pitchFamily="34" charset="-128"/>
                    <a:cs typeface="+mn-cs"/>
                  </a:rPr>
                  <a:t>0,90%</a:t>
                </a:r>
              </a:p>
            </p:txBody>
          </p:sp>
        </p:grpSp>
        <p:sp>
          <p:nvSpPr>
            <p:cNvPr id="101" name="CasellaDiTesto 100"/>
            <p:cNvSpPr txBox="1"/>
            <p:nvPr/>
          </p:nvSpPr>
          <p:spPr>
            <a:xfrm rot="16200000">
              <a:off x="577789" y="1869869"/>
              <a:ext cx="1068337" cy="64633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it-IT" sz="1200" dirty="0">
                  <a:solidFill>
                    <a:schemeClr val="tx1"/>
                  </a:solidFill>
                  <a:ea typeface="ＭＳ Ｐゴシック" pitchFamily="34" charset="-128"/>
                  <a:cs typeface="+mn-cs"/>
                </a:rPr>
                <a:t>Oneri diversi di gestione</a:t>
              </a:r>
            </a:p>
          </p:txBody>
        </p:sp>
      </p:grpSp>
      <p:grpSp>
        <p:nvGrpSpPr>
          <p:cNvPr id="34865" name="Gruppo 103"/>
          <p:cNvGrpSpPr>
            <a:grpSpLocks/>
          </p:cNvGrpSpPr>
          <p:nvPr/>
        </p:nvGrpSpPr>
        <p:grpSpPr bwMode="auto">
          <a:xfrm>
            <a:off x="5054600" y="788988"/>
            <a:ext cx="766763" cy="1506537"/>
            <a:chOff x="733720" y="1210742"/>
            <a:chExt cx="766468" cy="1615807"/>
          </a:xfrm>
        </p:grpSpPr>
        <p:sp>
          <p:nvSpPr>
            <p:cNvPr id="34879" name="Rettangolo 104"/>
            <p:cNvSpPr>
              <a:spLocks noChangeArrowheads="1"/>
            </p:cNvSpPr>
            <p:nvPr/>
          </p:nvSpPr>
          <p:spPr bwMode="auto">
            <a:xfrm>
              <a:off x="733720" y="1222374"/>
              <a:ext cx="766466" cy="1604175"/>
            </a:xfrm>
            <a:prstGeom prst="rect">
              <a:avLst/>
            </a:prstGeom>
            <a:solidFill>
              <a:srgbClr val="82C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it-IT" sz="1200"/>
            </a:p>
          </p:txBody>
        </p:sp>
        <p:grpSp>
          <p:nvGrpSpPr>
            <p:cNvPr id="34880" name="Gruppo 105"/>
            <p:cNvGrpSpPr>
              <a:grpSpLocks/>
            </p:cNvGrpSpPr>
            <p:nvPr/>
          </p:nvGrpSpPr>
          <p:grpSpPr bwMode="auto">
            <a:xfrm>
              <a:off x="733720" y="1210742"/>
              <a:ext cx="766468" cy="562076"/>
              <a:chOff x="733720" y="1210742"/>
              <a:chExt cx="766468" cy="562076"/>
            </a:xfrm>
          </p:grpSpPr>
          <p:sp>
            <p:nvSpPr>
              <p:cNvPr id="34882" name="Pentagono 107"/>
              <p:cNvSpPr>
                <a:spLocks noChangeArrowheads="1"/>
              </p:cNvSpPr>
              <p:nvPr/>
            </p:nvSpPr>
            <p:spPr bwMode="auto">
              <a:xfrm rot="5400000">
                <a:off x="835915" y="1108547"/>
                <a:ext cx="562076" cy="766465"/>
              </a:xfrm>
              <a:prstGeom prst="homePlate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it-IT" sz="1200"/>
              </a:p>
            </p:txBody>
          </p:sp>
          <p:sp>
            <p:nvSpPr>
              <p:cNvPr id="34883" name="CasellaDiTesto 108"/>
              <p:cNvSpPr txBox="1">
                <a:spLocks noChangeArrowheads="1"/>
              </p:cNvSpPr>
              <p:nvPr/>
            </p:nvSpPr>
            <p:spPr bwMode="auto">
              <a:xfrm>
                <a:off x="736821" y="1213534"/>
                <a:ext cx="763367" cy="297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it-IT" sz="1200"/>
                  <a:t>0,13% </a:t>
                </a:r>
              </a:p>
            </p:txBody>
          </p:sp>
        </p:grpSp>
        <p:sp>
          <p:nvSpPr>
            <p:cNvPr id="34881" name="CasellaDiTesto 106"/>
            <p:cNvSpPr txBox="1">
              <a:spLocks noChangeArrowheads="1"/>
            </p:cNvSpPr>
            <p:nvPr/>
          </p:nvSpPr>
          <p:spPr bwMode="auto">
            <a:xfrm rot="-5400000">
              <a:off x="577789" y="1962290"/>
              <a:ext cx="1068337" cy="46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it-IT" sz="1200">
                  <a:solidFill>
                    <a:schemeClr val="tx1"/>
                  </a:solidFill>
                </a:rPr>
                <a:t>Godimento beni di Terzi</a:t>
              </a:r>
            </a:p>
          </p:txBody>
        </p:sp>
      </p:grpSp>
      <p:grpSp>
        <p:nvGrpSpPr>
          <p:cNvPr id="34866" name="Gruppo 109"/>
          <p:cNvGrpSpPr>
            <a:grpSpLocks/>
          </p:cNvGrpSpPr>
          <p:nvPr/>
        </p:nvGrpSpPr>
        <p:grpSpPr bwMode="auto">
          <a:xfrm>
            <a:off x="5819775" y="788988"/>
            <a:ext cx="766763" cy="1506537"/>
            <a:chOff x="733720" y="1210742"/>
            <a:chExt cx="766468" cy="1615807"/>
          </a:xfrm>
        </p:grpSpPr>
        <p:sp>
          <p:nvSpPr>
            <p:cNvPr id="34874" name="Rettangolo 110"/>
            <p:cNvSpPr>
              <a:spLocks noChangeArrowheads="1"/>
            </p:cNvSpPr>
            <p:nvPr/>
          </p:nvSpPr>
          <p:spPr bwMode="auto">
            <a:xfrm>
              <a:off x="733720" y="1222374"/>
              <a:ext cx="766466" cy="1604175"/>
            </a:xfrm>
            <a:prstGeom prst="rect">
              <a:avLst/>
            </a:prstGeom>
            <a:solidFill>
              <a:srgbClr val="A4E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it-IT" sz="1200"/>
            </a:p>
          </p:txBody>
        </p:sp>
        <p:grpSp>
          <p:nvGrpSpPr>
            <p:cNvPr id="34875" name="Gruppo 111"/>
            <p:cNvGrpSpPr>
              <a:grpSpLocks/>
            </p:cNvGrpSpPr>
            <p:nvPr/>
          </p:nvGrpSpPr>
          <p:grpSpPr bwMode="auto">
            <a:xfrm>
              <a:off x="733720" y="1210742"/>
              <a:ext cx="766468" cy="562076"/>
              <a:chOff x="733720" y="1210742"/>
              <a:chExt cx="766468" cy="562076"/>
            </a:xfrm>
          </p:grpSpPr>
          <p:sp>
            <p:nvSpPr>
              <p:cNvPr id="34877" name="Pentagono 113"/>
              <p:cNvSpPr>
                <a:spLocks noChangeArrowheads="1"/>
              </p:cNvSpPr>
              <p:nvPr/>
            </p:nvSpPr>
            <p:spPr bwMode="auto">
              <a:xfrm rot="5400000">
                <a:off x="835915" y="1108547"/>
                <a:ext cx="562076" cy="766465"/>
              </a:xfrm>
              <a:prstGeom prst="homePlate">
                <a:avLst>
                  <a:gd name="adj" fmla="val 50000"/>
                </a:avLst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it-IT" sz="1200"/>
              </a:p>
            </p:txBody>
          </p:sp>
          <p:sp>
            <p:nvSpPr>
              <p:cNvPr id="34878" name="CasellaDiTesto 114"/>
              <p:cNvSpPr txBox="1">
                <a:spLocks noChangeArrowheads="1"/>
              </p:cNvSpPr>
              <p:nvPr/>
            </p:nvSpPr>
            <p:spPr bwMode="auto">
              <a:xfrm>
                <a:off x="736821" y="1213534"/>
                <a:ext cx="763367" cy="297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it-IT" sz="1200"/>
                  <a:t>0,00% </a:t>
                </a:r>
              </a:p>
            </p:txBody>
          </p:sp>
        </p:grpSp>
        <p:sp>
          <p:nvSpPr>
            <p:cNvPr id="34876" name="CasellaDiTesto 112"/>
            <p:cNvSpPr txBox="1">
              <a:spLocks noChangeArrowheads="1"/>
            </p:cNvSpPr>
            <p:nvPr/>
          </p:nvSpPr>
          <p:spPr bwMode="auto">
            <a:xfrm rot="-5400000">
              <a:off x="577789" y="1962202"/>
              <a:ext cx="10683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it-IT" sz="1200">
                  <a:solidFill>
                    <a:schemeClr val="tx1"/>
                  </a:solidFill>
                </a:rPr>
                <a:t>Acc.to per rischi</a:t>
              </a:r>
            </a:p>
          </p:txBody>
        </p:sp>
      </p:grpSp>
      <p:grpSp>
        <p:nvGrpSpPr>
          <p:cNvPr id="34867" name="Gruppo 115"/>
          <p:cNvGrpSpPr>
            <a:grpSpLocks/>
          </p:cNvGrpSpPr>
          <p:nvPr/>
        </p:nvGrpSpPr>
        <p:grpSpPr bwMode="auto">
          <a:xfrm>
            <a:off x="6586538" y="788988"/>
            <a:ext cx="766762" cy="1506537"/>
            <a:chOff x="733720" y="1210742"/>
            <a:chExt cx="766468" cy="1615807"/>
          </a:xfrm>
        </p:grpSpPr>
        <p:sp>
          <p:nvSpPr>
            <p:cNvPr id="34869" name="Rettangolo 116"/>
            <p:cNvSpPr>
              <a:spLocks noChangeArrowheads="1"/>
            </p:cNvSpPr>
            <p:nvPr/>
          </p:nvSpPr>
          <p:spPr bwMode="auto">
            <a:xfrm>
              <a:off x="733720" y="1222374"/>
              <a:ext cx="766466" cy="1604175"/>
            </a:xfrm>
            <a:prstGeom prst="rect">
              <a:avLst/>
            </a:prstGeom>
            <a:solidFill>
              <a:srgbClr val="D2E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it-IT" sz="1200"/>
            </a:p>
          </p:txBody>
        </p:sp>
        <p:grpSp>
          <p:nvGrpSpPr>
            <p:cNvPr id="34870" name="Gruppo 117"/>
            <p:cNvGrpSpPr>
              <a:grpSpLocks/>
            </p:cNvGrpSpPr>
            <p:nvPr/>
          </p:nvGrpSpPr>
          <p:grpSpPr bwMode="auto">
            <a:xfrm>
              <a:off x="733720" y="1210742"/>
              <a:ext cx="766468" cy="562076"/>
              <a:chOff x="733720" y="1210742"/>
              <a:chExt cx="766468" cy="562076"/>
            </a:xfrm>
          </p:grpSpPr>
          <p:sp>
            <p:nvSpPr>
              <p:cNvPr id="34872" name="Pentagono 119"/>
              <p:cNvSpPr>
                <a:spLocks noChangeArrowheads="1"/>
              </p:cNvSpPr>
              <p:nvPr/>
            </p:nvSpPr>
            <p:spPr bwMode="auto">
              <a:xfrm rot="5400000">
                <a:off x="835915" y="1108547"/>
                <a:ext cx="562076" cy="766465"/>
              </a:xfrm>
              <a:prstGeom prst="homePlate">
                <a:avLst>
                  <a:gd name="adj" fmla="val 50000"/>
                </a:avLst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it-IT" sz="1200"/>
              </a:p>
            </p:txBody>
          </p:sp>
          <p:sp>
            <p:nvSpPr>
              <p:cNvPr id="34873" name="CasellaDiTesto 120"/>
              <p:cNvSpPr txBox="1">
                <a:spLocks noChangeArrowheads="1"/>
              </p:cNvSpPr>
              <p:nvPr/>
            </p:nvSpPr>
            <p:spPr bwMode="auto">
              <a:xfrm>
                <a:off x="736821" y="1213534"/>
                <a:ext cx="763367" cy="297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it-IT" sz="1200"/>
                  <a:t>-0,40%</a:t>
                </a:r>
              </a:p>
            </p:txBody>
          </p:sp>
        </p:grpSp>
        <p:sp>
          <p:nvSpPr>
            <p:cNvPr id="34871" name="CasellaDiTesto 118"/>
            <p:cNvSpPr txBox="1">
              <a:spLocks noChangeArrowheads="1"/>
            </p:cNvSpPr>
            <p:nvPr/>
          </p:nvSpPr>
          <p:spPr bwMode="auto">
            <a:xfrm rot="-5400000">
              <a:off x="577789" y="1962202"/>
              <a:ext cx="10683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it-IT" sz="1200">
                  <a:solidFill>
                    <a:schemeClr val="tx1"/>
                  </a:solidFill>
                </a:rPr>
                <a:t>Variazione rimanenze</a:t>
              </a:r>
            </a:p>
          </p:txBody>
        </p:sp>
      </p:grpSp>
      <p:sp>
        <p:nvSpPr>
          <p:cNvPr id="34868" name="Text Box 6"/>
          <p:cNvSpPr txBox="1">
            <a:spLocks noChangeArrowheads="1"/>
          </p:cNvSpPr>
          <p:nvPr/>
        </p:nvSpPr>
        <p:spPr bwMode="auto">
          <a:xfrm>
            <a:off x="285750" y="214313"/>
            <a:ext cx="25717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ts val="625"/>
              </a:spcBef>
              <a:buSzPct val="100000"/>
            </a:pPr>
            <a:r>
              <a:rPr lang="it-IT" sz="1000">
                <a:solidFill>
                  <a:schemeClr val="tx1"/>
                </a:solidFill>
              </a:rPr>
              <a:t>Bilancio 2015 – COSTI </a:t>
            </a:r>
            <a:endParaRPr lang="it-IT" sz="1000" i="1" u="sng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079500" y="642938"/>
            <a:ext cx="69850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1000"/>
              </a:spcBef>
              <a:buSzPct val="100000"/>
            </a:pPr>
            <a:r>
              <a:rPr lang="it-IT" sz="1600" b="1">
                <a:solidFill>
                  <a:schemeClr val="tx1"/>
                </a:solidFill>
              </a:rPr>
              <a:t>STAMPA SOCIALE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357188" y="214313"/>
            <a:ext cx="3429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ts val="625"/>
              </a:spcBef>
              <a:buSzPct val="100000"/>
            </a:pPr>
            <a:r>
              <a:rPr lang="it-IT" sz="1000">
                <a:solidFill>
                  <a:schemeClr val="tx1"/>
                </a:solidFill>
              </a:rPr>
              <a:t>Bilancio 2015  – COSTI – </a:t>
            </a:r>
            <a:r>
              <a:rPr lang="it-IT" sz="1000" i="1" u="sng">
                <a:solidFill>
                  <a:schemeClr val="tx1"/>
                </a:solidFill>
              </a:rPr>
              <a:t>Costi per Servizi</a:t>
            </a:r>
            <a:endParaRPr lang="it-IT" sz="1000" i="1" u="sng">
              <a:solidFill>
                <a:schemeClr val="tx1"/>
              </a:solidFill>
              <a:latin typeface="Verdana" charset="0"/>
            </a:endParaRPr>
          </a:p>
        </p:txBody>
      </p:sp>
      <p:graphicFrame>
        <p:nvGraphicFramePr>
          <p:cNvPr id="36869" name="Object 6"/>
          <p:cNvGraphicFramePr>
            <a:graphicFrameLocks noChangeAspect="1"/>
          </p:cNvGraphicFramePr>
          <p:nvPr/>
        </p:nvGraphicFramePr>
        <p:xfrm>
          <a:off x="204788" y="1217613"/>
          <a:ext cx="8848725" cy="470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0" r:id="rId6" imgW="8846063" imgH="4706520" progId="Excel.Chart.8">
                  <p:embed/>
                </p:oleObj>
              </mc:Choice>
              <mc:Fallback>
                <p:oleObj r:id="rId6" imgW="8846063" imgH="4706520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8" y="1217613"/>
                        <a:ext cx="8848725" cy="470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70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1125538"/>
            <a:ext cx="8218487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6019800"/>
            <a:ext cx="8218487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Text Box 51"/>
          <p:cNvSpPr txBox="1">
            <a:spLocks noChangeArrowheads="1"/>
          </p:cNvSpPr>
          <p:nvPr/>
        </p:nvSpPr>
        <p:spPr bwMode="auto">
          <a:xfrm>
            <a:off x="1606550" y="6500813"/>
            <a:ext cx="594042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500"/>
              </a:spcBef>
              <a:buSzPct val="100000"/>
            </a:pPr>
            <a:r>
              <a:rPr lang="it-IT" sz="900">
                <a:solidFill>
                  <a:schemeClr val="tx1"/>
                </a:solidFill>
              </a:rPr>
              <a:t>Assemblea dei Delegati – Saint Vincent, 22 maggio 2016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over/>
      </p:transition>
    </mc:Choice>
    <mc:Fallback xmlns="">
      <p:transition xmlns:p14="http://schemas.microsoft.com/office/powerpoint/2010/main"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357188" y="214313"/>
            <a:ext cx="3429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ts val="625"/>
              </a:spcBef>
              <a:buSzPct val="100000"/>
            </a:pPr>
            <a:r>
              <a:rPr lang="it-IT" sz="1000">
                <a:solidFill>
                  <a:schemeClr val="tx1"/>
                </a:solidFill>
              </a:rPr>
              <a:t>Bilancio 2015 – COSTI – </a:t>
            </a:r>
            <a:r>
              <a:rPr lang="it-IT" sz="1000" i="1" u="sng">
                <a:solidFill>
                  <a:schemeClr val="tx1"/>
                </a:solidFill>
              </a:rPr>
              <a:t>Costi per Servizi</a:t>
            </a:r>
            <a:endParaRPr lang="it-IT" sz="1000" i="1" u="sng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38916" name="Rectangle 9"/>
          <p:cNvSpPr>
            <a:spLocks noChangeArrowheads="1"/>
          </p:cNvSpPr>
          <p:nvPr/>
        </p:nvSpPr>
        <p:spPr bwMode="auto">
          <a:xfrm>
            <a:off x="1595438" y="633413"/>
            <a:ext cx="5953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marL="266700" indent="-263525" algn="ctr" eaLnBrk="1" hangingPunct="1">
              <a:spcBef>
                <a:spcPts val="750"/>
              </a:spcBef>
              <a:buSzPct val="100000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sz="1600" b="1">
                <a:solidFill>
                  <a:schemeClr val="tx1"/>
                </a:solidFill>
                <a:cs typeface="Arial" charset="0"/>
              </a:rPr>
              <a:t>COSTI  PER ASSICURAZIONI 2006 - 2015</a:t>
            </a:r>
          </a:p>
        </p:txBody>
      </p:sp>
      <p:graphicFrame>
        <p:nvGraphicFramePr>
          <p:cNvPr id="38917" name="Grafico 11"/>
          <p:cNvGraphicFramePr>
            <a:graphicFrameLocks/>
          </p:cNvGraphicFramePr>
          <p:nvPr/>
        </p:nvGraphicFramePr>
        <p:xfrm>
          <a:off x="207963" y="1022350"/>
          <a:ext cx="8670925" cy="492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8" r:id="rId6" imgW="8675360" imgH="4925995" progId="Excel.Chart.8">
                  <p:embed/>
                </p:oleObj>
              </mc:Choice>
              <mc:Fallback>
                <p:oleObj r:id="rId6" imgW="8675360" imgH="4925995" progId="Excel.Chart.8">
                  <p:embed/>
                  <p:pic>
                    <p:nvPicPr>
                      <p:cNvPr id="0" name="Grafico 1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3" y="1022350"/>
                        <a:ext cx="8670925" cy="492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18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013450"/>
            <a:ext cx="8218487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246188"/>
            <a:ext cx="8218487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Text Box 51"/>
          <p:cNvSpPr txBox="1">
            <a:spLocks noChangeArrowheads="1"/>
          </p:cNvSpPr>
          <p:nvPr/>
        </p:nvSpPr>
        <p:spPr bwMode="auto">
          <a:xfrm>
            <a:off x="1606550" y="6500813"/>
            <a:ext cx="594042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500"/>
              </a:spcBef>
              <a:buSzPct val="100000"/>
            </a:pPr>
            <a:r>
              <a:rPr lang="it-IT" sz="900">
                <a:solidFill>
                  <a:schemeClr val="tx1"/>
                </a:solidFill>
              </a:rPr>
              <a:t>Assemblea dei Delegati – Saint Vincent, 22 maggio 2016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over/>
      </p:transition>
    </mc:Choice>
    <mc:Fallback xmlns="">
      <p:transition xmlns:p14="http://schemas.microsoft.com/office/powerpoint/2010/main"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357188" y="214313"/>
            <a:ext cx="2714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ts val="625"/>
              </a:spcBef>
              <a:buSzPct val="100000"/>
            </a:pPr>
            <a:r>
              <a:rPr lang="it-IT" sz="1000">
                <a:solidFill>
                  <a:schemeClr val="tx1"/>
                </a:solidFill>
              </a:rPr>
              <a:t>Bilancio 2015 -  COSTI – </a:t>
            </a:r>
            <a:r>
              <a:rPr lang="it-IT" sz="1000" i="1" u="sng">
                <a:solidFill>
                  <a:schemeClr val="tx1"/>
                </a:solidFill>
              </a:rPr>
              <a:t>Costi per Servizi</a:t>
            </a:r>
            <a:endParaRPr lang="it-IT" sz="1000" i="1" u="sng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079500" y="681038"/>
            <a:ext cx="6985000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spcBef>
                <a:spcPts val="10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PRINCIPALI POLIZZE ASSICURATIVE 2011 - 2015</a:t>
            </a:r>
          </a:p>
        </p:txBody>
      </p:sp>
      <p:pic>
        <p:nvPicPr>
          <p:cNvPr id="40965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265238"/>
            <a:ext cx="8358187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6092825"/>
            <a:ext cx="8218487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67" name="Grafico 1"/>
          <p:cNvGraphicFramePr>
            <a:graphicFrameLocks/>
          </p:cNvGraphicFramePr>
          <p:nvPr/>
        </p:nvGraphicFramePr>
        <p:xfrm>
          <a:off x="504825" y="1577975"/>
          <a:ext cx="8132763" cy="442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7" r:id="rId8" imgW="8132769" imgH="4419983" progId="Excel.Chart.8">
                  <p:embed/>
                </p:oleObj>
              </mc:Choice>
              <mc:Fallback>
                <p:oleObj r:id="rId8" imgW="8132769" imgH="4419983" progId="Excel.Chart.8">
                  <p:embed/>
                  <p:pic>
                    <p:nvPicPr>
                      <p:cNvPr id="0" name="Grafico 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1577975"/>
                        <a:ext cx="8132763" cy="442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8" name="Text Box 51"/>
          <p:cNvSpPr txBox="1">
            <a:spLocks noChangeArrowheads="1"/>
          </p:cNvSpPr>
          <p:nvPr/>
        </p:nvSpPr>
        <p:spPr bwMode="auto">
          <a:xfrm>
            <a:off x="1606550" y="6500813"/>
            <a:ext cx="594042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500"/>
              </a:spcBef>
              <a:buSzPct val="100000"/>
            </a:pPr>
            <a:r>
              <a:rPr lang="it-IT" sz="900">
                <a:solidFill>
                  <a:schemeClr val="tx1"/>
                </a:solidFill>
              </a:rPr>
              <a:t>Assemblea dei Delegati – Saint Vincent, 22 maggio 2016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1258888" y="714375"/>
            <a:ext cx="6985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1000"/>
              </a:spcBef>
              <a:buSzPct val="100000"/>
            </a:pPr>
            <a:r>
              <a:rPr lang="it-IT" sz="1600" b="1">
                <a:solidFill>
                  <a:schemeClr val="tx1"/>
                </a:solidFill>
                <a:cs typeface="Arial" charset="0"/>
              </a:rPr>
              <a:t>SPESE PER RIFUGI  2013 - 2015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/>
        </p:nvGraphicFramePr>
        <p:xfrm>
          <a:off x="654968" y="1196752"/>
          <a:ext cx="774447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3013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084263"/>
            <a:ext cx="8358187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57188" y="214313"/>
            <a:ext cx="2714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ts val="625"/>
              </a:spcBef>
              <a:buSzPct val="100000"/>
            </a:pPr>
            <a:r>
              <a:rPr lang="it-IT" sz="1000">
                <a:solidFill>
                  <a:schemeClr val="tx1"/>
                </a:solidFill>
              </a:rPr>
              <a:t>Bilancio 2015 – COSTI – </a:t>
            </a:r>
            <a:r>
              <a:rPr lang="it-IT" sz="1000" i="1" u="sng">
                <a:solidFill>
                  <a:schemeClr val="tx1"/>
                </a:solidFill>
              </a:rPr>
              <a:t>Costi per Servizi</a:t>
            </a:r>
            <a:endParaRPr lang="it-IT" sz="1000" i="1" u="sng">
              <a:solidFill>
                <a:schemeClr val="tx1"/>
              </a:solidFill>
              <a:latin typeface="Verdana" charset="0"/>
            </a:endParaRPr>
          </a:p>
        </p:txBody>
      </p:sp>
      <p:pic>
        <p:nvPicPr>
          <p:cNvPr id="43015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6248400"/>
            <a:ext cx="8218487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1084263"/>
            <a:ext cx="8358187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Text Box 51"/>
          <p:cNvSpPr txBox="1">
            <a:spLocks noChangeArrowheads="1"/>
          </p:cNvSpPr>
          <p:nvPr/>
        </p:nvSpPr>
        <p:spPr bwMode="auto">
          <a:xfrm>
            <a:off x="1606550" y="6500813"/>
            <a:ext cx="594042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500"/>
              </a:spcBef>
              <a:buSzPct val="100000"/>
            </a:pPr>
            <a:r>
              <a:rPr lang="it-IT" sz="900" dirty="0">
                <a:solidFill>
                  <a:schemeClr val="tx1"/>
                </a:solidFill>
              </a:rPr>
              <a:t>Assemblea dei Delegati – Saint Vincent, 22 maggio 2016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over/>
      </p:transition>
    </mc:Choice>
    <mc:Fallback xmlns="">
      <p:transition xmlns:p14="http://schemas.microsoft.com/office/powerpoint/2010/main"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971550" y="1773238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/>
          </a:p>
        </p:txBody>
      </p:sp>
      <p:graphicFrame>
        <p:nvGraphicFramePr>
          <p:cNvPr id="4571" name="Group 475"/>
          <p:cNvGraphicFramePr>
            <a:graphicFrameLocks noGrp="1"/>
          </p:cNvGraphicFramePr>
          <p:nvPr/>
        </p:nvGraphicFramePr>
        <p:xfrm>
          <a:off x="357188" y="1341438"/>
          <a:ext cx="8358187" cy="3853235"/>
        </p:xfrm>
        <a:graphic>
          <a:graphicData uri="http://schemas.openxmlformats.org/drawingml/2006/table">
            <a:tbl>
              <a:tblPr/>
              <a:tblGrid>
                <a:gridCol w="1614487"/>
                <a:gridCol w="1287463"/>
                <a:gridCol w="1241425"/>
                <a:gridCol w="1808162"/>
                <a:gridCol w="1257300"/>
                <a:gridCol w="1149350"/>
              </a:tblGrid>
              <a:tr h="395288">
                <a:tc grid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ATTIVO </a:t>
                      </a:r>
                    </a:p>
                  </a:txBody>
                  <a:tcPr marL="90000" marR="90000" marT="46745" marB="46745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PASSIVO</a:t>
                      </a:r>
                    </a:p>
                  </a:txBody>
                  <a:tcPr marL="90000" marR="90000" marT="46745" marB="467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0000" marR="90000" marT="46745" marB="46745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2015</a:t>
                      </a:r>
                    </a:p>
                  </a:txBody>
                  <a:tcPr marL="90000" marR="90000" marT="46745" marB="46745" anchor="ctr" horzOverflow="overflow">
                    <a:lnL w="63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2014</a:t>
                      </a:r>
                    </a:p>
                  </a:txBody>
                  <a:tcPr marL="90000" marR="90000" marT="46745" marB="467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</a:txBody>
                  <a:tcPr marL="90000" marR="90000" marT="46745" marB="46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2015</a:t>
                      </a:r>
                    </a:p>
                  </a:txBody>
                  <a:tcPr marL="90000" marR="90000" marT="46745" marB="46745" anchor="ctr" horzOverflow="overflow">
                    <a:lnL w="63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2014</a:t>
                      </a:r>
                    </a:p>
                  </a:txBody>
                  <a:tcPr marL="90000" marR="90000" marT="46745" marB="467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Crediti v/soci per versamenti ancora dovuti</a:t>
                      </a:r>
                    </a:p>
                  </a:txBody>
                  <a:tcPr marL="90000" marR="90000" marT="46745" marB="4674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-</a:t>
                      </a:r>
                    </a:p>
                  </a:txBody>
                  <a:tcPr marL="90000" marR="90000" marT="46745" marB="4674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-</a:t>
                      </a:r>
                    </a:p>
                  </a:txBody>
                  <a:tcPr marL="90000" marR="90000" marT="46745" marB="4674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Patrimonio netto</a:t>
                      </a:r>
                    </a:p>
                  </a:txBody>
                  <a:tcPr marL="90000" marR="90000" marT="46745" marB="46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5.562.126</a:t>
                      </a:r>
                    </a:p>
                  </a:txBody>
                  <a:tcPr marL="90000" marR="90000" marT="46745" marB="46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5.538.911</a:t>
                      </a:r>
                    </a:p>
                  </a:txBody>
                  <a:tcPr marL="90000" marR="90000" marT="46745" marB="467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Immobilizzazioni</a:t>
                      </a:r>
                    </a:p>
                  </a:txBody>
                  <a:tcPr marL="90000" marR="90000" marT="46745" marB="4674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3.312.639</a:t>
                      </a:r>
                    </a:p>
                  </a:txBody>
                  <a:tcPr marL="90000" marR="90000" marT="46745" marB="46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3.490.763</a:t>
                      </a:r>
                    </a:p>
                  </a:txBody>
                  <a:tcPr marL="90000" marR="90000" marT="46745" marB="46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Fondo per rischi ed oneri</a:t>
                      </a:r>
                    </a:p>
                  </a:txBody>
                  <a:tcPr marL="90000" marR="90000" marT="46745" marB="46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1.687.051</a:t>
                      </a:r>
                    </a:p>
                  </a:txBody>
                  <a:tcPr marL="90000" marR="90000" marT="46745" marB="46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1.722.157</a:t>
                      </a:r>
                    </a:p>
                  </a:txBody>
                  <a:tcPr marL="90000" marR="90000" marT="46745" marB="46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Attivo circolante</a:t>
                      </a:r>
                    </a:p>
                  </a:txBody>
                  <a:tcPr marL="90000" marR="90000" marT="46745" marB="4674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8.330.624</a:t>
                      </a:r>
                    </a:p>
                  </a:txBody>
                  <a:tcPr marL="90000" marR="90000" marT="46745" marB="46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7.966.297</a:t>
                      </a:r>
                    </a:p>
                  </a:txBody>
                  <a:tcPr marL="90000" marR="90000" marT="46745" marB="46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Tfr di lavoro subordinato</a:t>
                      </a:r>
                    </a:p>
                  </a:txBody>
                  <a:tcPr marL="90000" marR="90000" marT="46745" marB="46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553.338</a:t>
                      </a:r>
                    </a:p>
                  </a:txBody>
                  <a:tcPr marL="90000" marR="90000" marT="46745" marB="46745" anchor="ctr" horzOverflow="overflow">
                    <a:lnL w="635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600.973</a:t>
                      </a:r>
                    </a:p>
                  </a:txBody>
                  <a:tcPr marL="90000" marR="90000" marT="46745" marB="46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Ratei e risconti</a:t>
                      </a:r>
                    </a:p>
                  </a:txBody>
                  <a:tcPr marL="90000" marR="90000" marT="46745" marB="4674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23.035</a:t>
                      </a:r>
                    </a:p>
                  </a:txBody>
                  <a:tcPr marL="90000" marR="90000" marT="46745" marB="46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120.828</a:t>
                      </a:r>
                    </a:p>
                  </a:txBody>
                  <a:tcPr marL="90000" marR="90000" marT="46745" marB="46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Debiti</a:t>
                      </a:r>
                    </a:p>
                  </a:txBody>
                  <a:tcPr marL="90000" marR="90000" marT="46745" marB="46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3.831.165</a:t>
                      </a:r>
                    </a:p>
                  </a:txBody>
                  <a:tcPr marL="90000" marR="90000" marT="46745" marB="46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3.674.536</a:t>
                      </a:r>
                    </a:p>
                  </a:txBody>
                  <a:tcPr marL="90000" marR="90000" marT="46745" marB="46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</a:p>
                  </a:txBody>
                  <a:tcPr marL="90000" marR="90000" marT="46745" marB="4674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0000" marR="90000" marT="46745" marB="46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0000" marR="90000" marT="46745" marB="46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Ratei e risconti</a:t>
                      </a:r>
                    </a:p>
                  </a:txBody>
                  <a:tcPr marL="90000" marR="90000" marT="46745" marB="46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32.618</a:t>
                      </a:r>
                    </a:p>
                  </a:txBody>
                  <a:tcPr marL="90000" marR="90000" marT="46745" marB="46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41.311</a:t>
                      </a:r>
                    </a:p>
                  </a:txBody>
                  <a:tcPr marL="90000" marR="90000" marT="46745" marB="46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Totale Attivo</a:t>
                      </a:r>
                    </a:p>
                  </a:txBody>
                  <a:tcPr marL="90000" marR="90000" marT="46745" marB="4674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11.666.298</a:t>
                      </a:r>
                    </a:p>
                  </a:txBody>
                  <a:tcPr marL="90000" marR="90000" marT="46745" marB="46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11.577.888</a:t>
                      </a:r>
                    </a:p>
                  </a:txBody>
                  <a:tcPr marL="90000" marR="90000" marT="46745" marB="46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Totale Passivo</a:t>
                      </a:r>
                    </a:p>
                  </a:txBody>
                  <a:tcPr marL="90000" marR="90000" marT="46745" marB="46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11.666.298</a:t>
                      </a:r>
                    </a:p>
                  </a:txBody>
                  <a:tcPr marL="90000" marR="90000" marT="46745" marB="46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11.577.888</a:t>
                      </a:r>
                    </a:p>
                  </a:txBody>
                  <a:tcPr marL="90000" marR="90000" marT="46745" marB="46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07" name="Rectangle 47"/>
          <p:cNvSpPr>
            <a:spLocks noChangeArrowheads="1"/>
          </p:cNvSpPr>
          <p:nvPr/>
        </p:nvSpPr>
        <p:spPr bwMode="auto">
          <a:xfrm>
            <a:off x="1547813" y="681038"/>
            <a:ext cx="59769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marL="87313" indent="-84138" algn="ctr" eaLnBrk="1" hangingPunct="1">
              <a:spcBef>
                <a:spcPts val="1250"/>
              </a:spcBef>
              <a:buSzPct val="100000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it-IT" sz="2000" b="1">
                <a:solidFill>
                  <a:schemeClr val="tx1"/>
                </a:solidFill>
              </a:rPr>
              <a:t>STATO PATRIMONIALE</a:t>
            </a:r>
          </a:p>
        </p:txBody>
      </p:sp>
      <p:pic>
        <p:nvPicPr>
          <p:cNvPr id="6208" name="Picture 4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 Box 41"/>
          <p:cNvSpPr txBox="1">
            <a:spLocks noChangeArrowheads="1"/>
          </p:cNvSpPr>
          <p:nvPr/>
        </p:nvSpPr>
        <p:spPr bwMode="auto">
          <a:xfrm>
            <a:off x="612775" y="5686425"/>
            <a:ext cx="450215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266700" indent="-263525"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ts val="875"/>
              </a:spcBef>
              <a:buSzPct val="100000"/>
            </a:pPr>
            <a:r>
              <a:rPr lang="it-IT">
                <a:solidFill>
                  <a:schemeClr val="tx1"/>
                </a:solidFill>
              </a:rPr>
              <a:t> </a:t>
            </a:r>
            <a:r>
              <a:rPr lang="it-IT" b="1">
                <a:solidFill>
                  <a:schemeClr val="tx1"/>
                </a:solidFill>
              </a:rPr>
              <a:t>Patrimonio Netto </a:t>
            </a:r>
            <a:r>
              <a:rPr lang="it-IT">
                <a:solidFill>
                  <a:schemeClr val="tx1"/>
                </a:solidFill>
              </a:rPr>
              <a:t>€ 23.215  avanzo di esercizio </a:t>
            </a:r>
          </a:p>
        </p:txBody>
      </p:sp>
      <p:sp>
        <p:nvSpPr>
          <p:cNvPr id="12" name="Freccia in giù 11"/>
          <p:cNvSpPr/>
          <p:nvPr/>
        </p:nvSpPr>
        <p:spPr bwMode="auto">
          <a:xfrm rot="10800000">
            <a:off x="428625" y="5635625"/>
            <a:ext cx="179388" cy="36036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dirty="0">
              <a:ln>
                <a:solidFill>
                  <a:schemeClr val="tx1"/>
                </a:solidFill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6210" name="Oval 52"/>
          <p:cNvSpPr>
            <a:spLocks noChangeArrowheads="1"/>
          </p:cNvSpPr>
          <p:nvPr/>
        </p:nvSpPr>
        <p:spPr bwMode="auto">
          <a:xfrm>
            <a:off x="6450013" y="2139950"/>
            <a:ext cx="1096962" cy="546100"/>
          </a:xfrm>
          <a:prstGeom prst="ellipse">
            <a:avLst/>
          </a:prstGeom>
          <a:noFill/>
          <a:ln w="31623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/>
          </a:p>
        </p:txBody>
      </p:sp>
      <p:sp>
        <p:nvSpPr>
          <p:cNvPr id="3" name="Oval 52"/>
          <p:cNvSpPr>
            <a:spLocks noChangeArrowheads="1"/>
          </p:cNvSpPr>
          <p:nvPr/>
        </p:nvSpPr>
        <p:spPr bwMode="auto">
          <a:xfrm>
            <a:off x="2195513" y="3357563"/>
            <a:ext cx="1096962" cy="546100"/>
          </a:xfrm>
          <a:prstGeom prst="ellipse">
            <a:avLst/>
          </a:prstGeom>
          <a:noFill/>
          <a:ln w="31623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/>
          </a:p>
        </p:txBody>
      </p:sp>
      <p:sp>
        <p:nvSpPr>
          <p:cNvPr id="6213" name="Text Box 51"/>
          <p:cNvSpPr txBox="1">
            <a:spLocks noChangeArrowheads="1"/>
          </p:cNvSpPr>
          <p:nvPr/>
        </p:nvSpPr>
        <p:spPr bwMode="auto">
          <a:xfrm>
            <a:off x="1606550" y="6500813"/>
            <a:ext cx="594042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500"/>
              </a:spcBef>
              <a:buSzPct val="100000"/>
            </a:pPr>
            <a:r>
              <a:rPr lang="it-IT" sz="900">
                <a:solidFill>
                  <a:schemeClr val="tx1"/>
                </a:solidFill>
              </a:rPr>
              <a:t>Assemblea dei Delegati – Saint Vincent, 22 maggio 2016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strips dir="ld"/>
      </p:transition>
    </mc:Choice>
    <mc:Fallback xmlns="">
      <p:transition xmlns:p14="http://schemas.microsoft.com/office/powerpoint/2010/main" spd="slow">
        <p:strips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6210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200025" y="6432550"/>
            <a:ext cx="16002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2" name="Rectangle 74"/>
          <p:cNvSpPr>
            <a:spLocks noChangeArrowheads="1"/>
          </p:cNvSpPr>
          <p:nvPr/>
        </p:nvSpPr>
        <p:spPr bwMode="auto">
          <a:xfrm>
            <a:off x="1582738" y="779463"/>
            <a:ext cx="5976937" cy="252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marL="87313" indent="-84138" algn="ctr" eaLnBrk="1" hangingPunct="1">
              <a:spcBef>
                <a:spcPts val="1000"/>
              </a:spcBef>
              <a:buSzPct val="100000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it-IT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PIANO EDITORIALE REALIZZATO</a:t>
            </a:r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357188" y="214313"/>
            <a:ext cx="2714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ts val="625"/>
              </a:spcBef>
              <a:buSzPct val="100000"/>
            </a:pPr>
            <a:r>
              <a:rPr lang="it-IT" sz="1000">
                <a:solidFill>
                  <a:schemeClr val="tx1"/>
                </a:solidFill>
              </a:rPr>
              <a:t>Bilancio 2015 – COSTI – </a:t>
            </a:r>
            <a:r>
              <a:rPr lang="it-IT" sz="1000" i="1" u="sng">
                <a:solidFill>
                  <a:schemeClr val="tx1"/>
                </a:solidFill>
              </a:rPr>
              <a:t>Costi per Servizi</a:t>
            </a:r>
            <a:endParaRPr lang="it-IT" sz="1000" i="1" u="sng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45062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it-IT"/>
          </a:p>
        </p:txBody>
      </p:sp>
      <p:sp>
        <p:nvSpPr>
          <p:cNvPr id="4506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it-IT"/>
          </a:p>
        </p:txBody>
      </p:sp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9793" r="12650" b="11755"/>
          <a:stretch>
            <a:fillRect/>
          </a:stretch>
        </p:blipFill>
        <p:spPr bwMode="auto">
          <a:xfrm>
            <a:off x="2339975" y="3860800"/>
            <a:ext cx="14208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9" descr="C:\Users\ALattuada\Desktop\Pubblicazioni  CAI\IMG_835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0" t="7619" r="13750" b="7829"/>
          <a:stretch>
            <a:fillRect/>
          </a:stretch>
        </p:blipFill>
        <p:spPr bwMode="auto">
          <a:xfrm>
            <a:off x="4716463" y="3860800"/>
            <a:ext cx="13223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10" descr="C:\Users\ALattuada\Desktop\Pubblicazioni  CAI\IMG_836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" t="9557" r="54720" b="10239"/>
          <a:stretch>
            <a:fillRect/>
          </a:stretch>
        </p:blipFill>
        <p:spPr bwMode="auto">
          <a:xfrm>
            <a:off x="6300788" y="1412875"/>
            <a:ext cx="1296987" cy="20351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11" descr="C:\Users\ALattuada\Desktop\Pubblicazioni  CAI\IMG_836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9" t="13953" r="10300" b="9514"/>
          <a:stretch>
            <a:fillRect/>
          </a:stretch>
        </p:blipFill>
        <p:spPr bwMode="auto">
          <a:xfrm>
            <a:off x="1239838" y="1417638"/>
            <a:ext cx="1433512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Picture 12" descr="C:\Users\ALattuada\Desktop\Pubblicazioni  CAI\IMG_837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" t="9930" r="9683" b="6204"/>
          <a:stretch>
            <a:fillRect/>
          </a:stretch>
        </p:blipFill>
        <p:spPr bwMode="auto">
          <a:xfrm>
            <a:off x="3733800" y="1433513"/>
            <a:ext cx="13366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9" name="Text Box 51"/>
          <p:cNvSpPr txBox="1">
            <a:spLocks noChangeArrowheads="1"/>
          </p:cNvSpPr>
          <p:nvPr/>
        </p:nvSpPr>
        <p:spPr bwMode="auto">
          <a:xfrm>
            <a:off x="1606550" y="6500813"/>
            <a:ext cx="594042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500"/>
              </a:spcBef>
              <a:buSzPct val="100000"/>
            </a:pPr>
            <a:r>
              <a:rPr lang="it-IT" sz="900">
                <a:solidFill>
                  <a:schemeClr val="tx1"/>
                </a:solidFill>
              </a:rPr>
              <a:t>Assemblea dei Delegati – Saint Vincent, 22 maggio 2016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over/>
      </p:transition>
    </mc:Choice>
    <mc:Fallback xmlns="">
      <p:transition xmlns:p14="http://schemas.microsoft.com/office/powerpoint/2010/main"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8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8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8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4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7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7107" name="Text Box 6"/>
          <p:cNvSpPr txBox="1">
            <a:spLocks noChangeArrowheads="1"/>
          </p:cNvSpPr>
          <p:nvPr/>
        </p:nvSpPr>
        <p:spPr bwMode="auto">
          <a:xfrm>
            <a:off x="357188" y="214313"/>
            <a:ext cx="2714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ts val="625"/>
              </a:spcBef>
              <a:buSzPct val="100000"/>
            </a:pPr>
            <a:r>
              <a:rPr lang="it-IT" sz="1000">
                <a:solidFill>
                  <a:schemeClr val="tx1"/>
                </a:solidFill>
              </a:rPr>
              <a:t>Bilancio 2015 – COSTI – </a:t>
            </a:r>
            <a:r>
              <a:rPr lang="it-IT" sz="1000" i="1" u="sng">
                <a:solidFill>
                  <a:schemeClr val="tx1"/>
                </a:solidFill>
              </a:rPr>
              <a:t>Costi per Servizi</a:t>
            </a:r>
            <a:endParaRPr lang="it-IT" sz="1000" i="1" u="sng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47108" name="Rettangolo 3"/>
          <p:cNvSpPr>
            <a:spLocks noChangeArrowheads="1"/>
          </p:cNvSpPr>
          <p:nvPr/>
        </p:nvSpPr>
        <p:spPr bwMode="auto">
          <a:xfrm>
            <a:off x="3635375" y="549275"/>
            <a:ext cx="2170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eaLnBrk="1" fontAlgn="ctr" hangingPunct="1"/>
            <a:r>
              <a:rPr lang="it-IT" sz="1600" b="1">
                <a:solidFill>
                  <a:srgbClr val="000000"/>
                </a:solidFill>
              </a:rPr>
              <a:t>BUDGET OTCO/S.O.</a:t>
            </a:r>
          </a:p>
        </p:txBody>
      </p:sp>
      <p:graphicFrame>
        <p:nvGraphicFramePr>
          <p:cNvPr id="47109" name="Grafico 5"/>
          <p:cNvGraphicFramePr>
            <a:graphicFrameLocks/>
          </p:cNvGraphicFramePr>
          <p:nvPr/>
        </p:nvGraphicFramePr>
        <p:xfrm>
          <a:off x="452438" y="1160463"/>
          <a:ext cx="8277225" cy="536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1" r:id="rId6" imgW="8279086" imgH="5444200" progId="Excel.Chart.8">
                  <p:embed/>
                </p:oleObj>
              </mc:Choice>
              <mc:Fallback>
                <p:oleObj r:id="rId6" imgW="8279086" imgH="5444200" progId="Excel.Chart.8">
                  <p:embed/>
                  <p:pic>
                    <p:nvPicPr>
                      <p:cNvPr id="0" name="Grafico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8" y="1160463"/>
                        <a:ext cx="8277225" cy="536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10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8358187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6524625"/>
            <a:ext cx="8359775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Text Box 51"/>
          <p:cNvSpPr txBox="1">
            <a:spLocks noChangeArrowheads="1"/>
          </p:cNvSpPr>
          <p:nvPr/>
        </p:nvSpPr>
        <p:spPr bwMode="auto">
          <a:xfrm>
            <a:off x="1619250" y="6624638"/>
            <a:ext cx="594042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500"/>
              </a:spcBef>
              <a:buSzPct val="100000"/>
            </a:pPr>
            <a:r>
              <a:rPr lang="it-IT" sz="900">
                <a:solidFill>
                  <a:schemeClr val="tx1"/>
                </a:solidFill>
              </a:rPr>
              <a:t>Assemblea dei Delegati – Saint Vincent, 22 maggio 2016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over/>
      </p:transition>
    </mc:Choice>
    <mc:Fallback xmlns="">
      <p:transition xmlns:p14="http://schemas.microsoft.com/office/powerpoint/2010/main"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357188" y="214313"/>
            <a:ext cx="2714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ts val="625"/>
              </a:spcBef>
              <a:buSzPct val="100000"/>
            </a:pPr>
            <a:r>
              <a:rPr lang="it-IT" sz="1000">
                <a:solidFill>
                  <a:schemeClr val="tx1"/>
                </a:solidFill>
              </a:rPr>
              <a:t>Bilancio 2015 – COSTI – </a:t>
            </a:r>
            <a:r>
              <a:rPr lang="it-IT" sz="1000" i="1" u="sng">
                <a:solidFill>
                  <a:schemeClr val="tx1"/>
                </a:solidFill>
              </a:rPr>
              <a:t>Costi per Servizi</a:t>
            </a:r>
            <a:endParaRPr lang="it-IT" sz="1000" i="1" u="sng">
              <a:solidFill>
                <a:schemeClr val="tx1"/>
              </a:solidFill>
              <a:latin typeface="Verdana" charset="0"/>
            </a:endParaRPr>
          </a:p>
        </p:txBody>
      </p:sp>
      <p:pic>
        <p:nvPicPr>
          <p:cNvPr id="49156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6613"/>
            <a:ext cx="8358187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37288"/>
            <a:ext cx="8359775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Rettangolo 3"/>
          <p:cNvSpPr>
            <a:spLocks noChangeArrowheads="1"/>
          </p:cNvSpPr>
          <p:nvPr/>
        </p:nvSpPr>
        <p:spPr bwMode="auto">
          <a:xfrm>
            <a:off x="2339975" y="549275"/>
            <a:ext cx="4779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eaLnBrk="1" fontAlgn="ctr" hangingPunct="1"/>
            <a:r>
              <a:rPr lang="it-IT" sz="1600" b="1">
                <a:solidFill>
                  <a:srgbClr val="000000"/>
                </a:solidFill>
              </a:rPr>
              <a:t>CONSUNTIVO OTCO/STRUTTURE OPERATIVE</a:t>
            </a:r>
          </a:p>
        </p:txBody>
      </p:sp>
      <p:graphicFrame>
        <p:nvGraphicFramePr>
          <p:cNvPr id="49159" name="Grafico 1"/>
          <p:cNvGraphicFramePr>
            <a:graphicFrameLocks/>
          </p:cNvGraphicFramePr>
          <p:nvPr/>
        </p:nvGraphicFramePr>
        <p:xfrm>
          <a:off x="1116013" y="1052513"/>
          <a:ext cx="7005637" cy="501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7" r:id="rId7" imgW="7004911" imgH="5011346" progId="Excel.Chart.8">
                  <p:embed/>
                </p:oleObj>
              </mc:Choice>
              <mc:Fallback>
                <p:oleObj r:id="rId7" imgW="7004911" imgH="5011346" progId="Excel.Chart.8">
                  <p:embed/>
                  <p:pic>
                    <p:nvPicPr>
                      <p:cNvPr id="0" name="Grafico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052513"/>
                        <a:ext cx="7005637" cy="501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0" name="Text Box 51"/>
          <p:cNvSpPr txBox="1">
            <a:spLocks noChangeArrowheads="1"/>
          </p:cNvSpPr>
          <p:nvPr/>
        </p:nvSpPr>
        <p:spPr bwMode="auto">
          <a:xfrm>
            <a:off x="1606550" y="6500813"/>
            <a:ext cx="594042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500"/>
              </a:spcBef>
              <a:buSzPct val="100000"/>
            </a:pPr>
            <a:r>
              <a:rPr lang="it-IT" sz="900">
                <a:solidFill>
                  <a:schemeClr val="tx1"/>
                </a:solidFill>
              </a:rPr>
              <a:t>Assemblea dei Delegati – Saint Vincent, 22 maggio 2016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heel spokes="1"/>
      </p:transition>
    </mc:Choice>
    <mc:Fallback xmlns="">
      <p:transition xmlns:p14="http://schemas.microsoft.com/office/powerpoint/2010/main"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03" name="Rettangolo 3"/>
          <p:cNvSpPr>
            <a:spLocks noChangeArrowheads="1"/>
          </p:cNvSpPr>
          <p:nvPr/>
        </p:nvSpPr>
        <p:spPr bwMode="auto">
          <a:xfrm>
            <a:off x="3817176" y="3464841"/>
            <a:ext cx="15096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eaLnBrk="1" fontAlgn="ctr" hangingPunct="1"/>
            <a:r>
              <a:rPr lang="it-IT" sz="2000" b="1" dirty="0">
                <a:solidFill>
                  <a:srgbClr val="000000"/>
                </a:solidFill>
              </a:rPr>
              <a:t>CAI - MIUR</a:t>
            </a:r>
          </a:p>
        </p:txBody>
      </p:sp>
      <p:sp>
        <p:nvSpPr>
          <p:cNvPr id="51204" name="Rettangolo 3"/>
          <p:cNvSpPr>
            <a:spLocks noChangeArrowheads="1"/>
          </p:cNvSpPr>
          <p:nvPr/>
        </p:nvSpPr>
        <p:spPr bwMode="auto">
          <a:xfrm>
            <a:off x="467544" y="4256929"/>
            <a:ext cx="4494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85750" indent="-285750" defTabSz="914400" eaLnBrk="1" fontAlgn="ctr" hangingPunct="1">
              <a:spcBef>
                <a:spcPts val="600"/>
              </a:spcBef>
              <a:spcAft>
                <a:spcPts val="600"/>
              </a:spcAft>
              <a:buFont typeface="Wingdings" charset="0"/>
              <a:buChar char="ü"/>
            </a:pPr>
            <a:r>
              <a:rPr lang="it-IT" dirty="0">
                <a:solidFill>
                  <a:srgbClr val="000000"/>
                </a:solidFill>
              </a:rPr>
              <a:t>12 luglio 2012 - Protocollo d’Intesa tra CAI e MIUR</a:t>
            </a:r>
          </a:p>
        </p:txBody>
      </p:sp>
      <p:sp>
        <p:nvSpPr>
          <p:cNvPr id="51206" name="Rettangolo 3"/>
          <p:cNvSpPr>
            <a:spLocks noChangeArrowheads="1"/>
          </p:cNvSpPr>
          <p:nvPr/>
        </p:nvSpPr>
        <p:spPr bwMode="auto">
          <a:xfrm>
            <a:off x="467544" y="4760985"/>
            <a:ext cx="7999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defTabSz="914400" eaLnBrk="1" fontAlgn="ctr" hangingPunct="1">
              <a:spcBef>
                <a:spcPts val="600"/>
              </a:spcBef>
              <a:spcAft>
                <a:spcPts val="600"/>
              </a:spcAft>
              <a:buFont typeface="Wingdings" charset="0"/>
              <a:buChar char="ü"/>
            </a:pPr>
            <a:r>
              <a:rPr lang="it-IT" dirty="0">
                <a:solidFill>
                  <a:srgbClr val="000000"/>
                </a:solidFill>
              </a:rPr>
              <a:t>15 luglio 2014  - Decreto MIUR </a:t>
            </a:r>
            <a:r>
              <a:rPr lang="it-IT" dirty="0" err="1">
                <a:solidFill>
                  <a:srgbClr val="000000"/>
                </a:solidFill>
              </a:rPr>
              <a:t>prot</a:t>
            </a:r>
            <a:r>
              <a:rPr lang="it-IT" dirty="0">
                <a:solidFill>
                  <a:srgbClr val="000000"/>
                </a:solidFill>
              </a:rPr>
              <a:t>. AOODIP 595</a:t>
            </a:r>
          </a:p>
          <a:p>
            <a:pPr marL="285750" indent="-285750" defTabSz="914400" eaLnBrk="1" fontAlgn="ctr" hangingPunct="1">
              <a:spcBef>
                <a:spcPts val="600"/>
              </a:spcBef>
              <a:spcAft>
                <a:spcPts val="600"/>
              </a:spcAft>
            </a:pPr>
            <a:r>
              <a:rPr lang="it-IT" dirty="0">
                <a:solidFill>
                  <a:srgbClr val="000000"/>
                </a:solidFill>
              </a:rPr>
              <a:t>       CAI è accreditato per l’offerta di formazione del personale della scuola</a:t>
            </a:r>
          </a:p>
        </p:txBody>
      </p:sp>
      <p:sp>
        <p:nvSpPr>
          <p:cNvPr id="51208" name="Text Box 51"/>
          <p:cNvSpPr txBox="1">
            <a:spLocks noChangeArrowheads="1"/>
          </p:cNvSpPr>
          <p:nvPr/>
        </p:nvSpPr>
        <p:spPr bwMode="auto">
          <a:xfrm>
            <a:off x="1606550" y="6500813"/>
            <a:ext cx="594042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500"/>
              </a:spcBef>
              <a:buSzPct val="100000"/>
            </a:pPr>
            <a:r>
              <a:rPr lang="it-IT" sz="900" dirty="0">
                <a:solidFill>
                  <a:schemeClr val="tx1"/>
                </a:solidFill>
              </a:rPr>
              <a:t>Assemblea dei Delegati – Saint Vincent, 22 maggio 2016</a:t>
            </a:r>
          </a:p>
        </p:txBody>
      </p:sp>
      <p:pic>
        <p:nvPicPr>
          <p:cNvPr id="51209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44824"/>
            <a:ext cx="99536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10" name="Immagin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44824"/>
            <a:ext cx="28797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27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51204" grpId="0"/>
      <p:bldP spid="5120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3251" name="Rettangolo 3"/>
          <p:cNvSpPr>
            <a:spLocks noChangeArrowheads="1"/>
          </p:cNvSpPr>
          <p:nvPr/>
        </p:nvSpPr>
        <p:spPr bwMode="auto">
          <a:xfrm>
            <a:off x="3276600" y="404813"/>
            <a:ext cx="28432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eaLnBrk="1" fontAlgn="ctr" hangingPunct="1"/>
            <a:r>
              <a:rPr lang="it-IT" sz="1600" b="1">
                <a:solidFill>
                  <a:srgbClr val="000000"/>
                </a:solidFill>
              </a:rPr>
              <a:t>CORSI CAI – SCUOLA 2015</a:t>
            </a:r>
          </a:p>
        </p:txBody>
      </p:sp>
      <p:pic>
        <p:nvPicPr>
          <p:cNvPr id="26628" name="Immagine 6" descr="http://www.loscarpone.cai.it/files/news/Main/Dicembre%202014/ischia_000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908050"/>
            <a:ext cx="30543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Rettangolo 1"/>
          <p:cNvSpPr>
            <a:spLocks noChangeArrowheads="1"/>
          </p:cNvSpPr>
          <p:nvPr/>
        </p:nvSpPr>
        <p:spPr bwMode="auto">
          <a:xfrm>
            <a:off x="468313" y="908050"/>
            <a:ext cx="511175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b="1">
                <a:solidFill>
                  <a:schemeClr val="tx1"/>
                </a:solidFill>
              </a:rPr>
              <a:t>Corso nazionale di aggiornamento per docenti </a:t>
            </a:r>
          </a:p>
          <a:p>
            <a:r>
              <a:rPr lang="it-IT" b="1">
                <a:solidFill>
                  <a:schemeClr val="tx1"/>
                </a:solidFill>
              </a:rPr>
              <a:t>“Biodiversità tra Mare e Monti nell’isola d’Ischia”</a:t>
            </a:r>
            <a:r>
              <a:rPr lang="it-IT" b="1"/>
              <a:t>”</a:t>
            </a:r>
            <a:r>
              <a:rPr lang="it-IT" altLang="ja-JP" b="1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it-IT">
                <a:solidFill>
                  <a:schemeClr val="tx1"/>
                </a:solidFill>
              </a:rPr>
              <a:t>Forio d’Ischia (NA) 23-26 aprile 2015</a:t>
            </a:r>
          </a:p>
          <a:p>
            <a:pPr>
              <a:lnSpc>
                <a:spcPct val="150000"/>
              </a:lnSpc>
            </a:pPr>
            <a:r>
              <a:rPr lang="it-IT">
                <a:solidFill>
                  <a:schemeClr val="tx1"/>
                </a:solidFill>
              </a:rPr>
              <a:t>Docenti di Scuola Secondaria di 1 e 2°grado - 40 iscritti</a:t>
            </a:r>
          </a:p>
          <a:p>
            <a:pPr>
              <a:lnSpc>
                <a:spcPct val="150000"/>
              </a:lnSpc>
            </a:pPr>
            <a:r>
              <a:rPr lang="it-IT">
                <a:solidFill>
                  <a:schemeClr val="tx1"/>
                </a:solidFill>
              </a:rPr>
              <a:t>Organizzato in collaborazione con il GR Campania, OTTO TAM e Scientifico e la Sottosezione “Ischia e Procida” della Sezione di Napoli</a:t>
            </a:r>
          </a:p>
        </p:txBody>
      </p:sp>
      <p:sp>
        <p:nvSpPr>
          <p:cNvPr id="53254" name="Text Box 51"/>
          <p:cNvSpPr txBox="1">
            <a:spLocks noChangeArrowheads="1"/>
          </p:cNvSpPr>
          <p:nvPr/>
        </p:nvSpPr>
        <p:spPr bwMode="auto">
          <a:xfrm>
            <a:off x="1606550" y="6500813"/>
            <a:ext cx="594042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500"/>
              </a:spcBef>
              <a:buSzPct val="100000"/>
            </a:pPr>
            <a:r>
              <a:rPr lang="it-IT" sz="900">
                <a:solidFill>
                  <a:schemeClr val="tx1"/>
                </a:solidFill>
              </a:rPr>
              <a:t>Assemblea dei Delegati – Saint Vincent, 22 maggio 2016</a:t>
            </a:r>
          </a:p>
        </p:txBody>
      </p:sp>
      <p:sp>
        <p:nvSpPr>
          <p:cNvPr id="8" name="Rettangolo 1"/>
          <p:cNvSpPr>
            <a:spLocks noChangeArrowheads="1"/>
          </p:cNvSpPr>
          <p:nvPr/>
        </p:nvSpPr>
        <p:spPr bwMode="auto">
          <a:xfrm>
            <a:off x="3563938" y="3644900"/>
            <a:ext cx="518477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b="1">
                <a:solidFill>
                  <a:schemeClr val="tx1"/>
                </a:solidFill>
              </a:rPr>
              <a:t>Corso nazionale di aggiornamento per insegnanti </a:t>
            </a:r>
          </a:p>
          <a:p>
            <a:r>
              <a:rPr lang="it-IT" b="1">
                <a:solidFill>
                  <a:schemeClr val="tx1"/>
                </a:solidFill>
              </a:rPr>
              <a:t>"La guerra dei forti”</a:t>
            </a:r>
          </a:p>
          <a:p>
            <a:pPr>
              <a:lnSpc>
                <a:spcPct val="150000"/>
              </a:lnSpc>
            </a:pPr>
            <a:r>
              <a:rPr lang="it-IT">
                <a:solidFill>
                  <a:schemeClr val="tx1"/>
                </a:solidFill>
              </a:rPr>
              <a:t>Passo Vezzena (Lavarone - TN) 7 - 10 maggio 2015</a:t>
            </a:r>
            <a:r>
              <a:rPr lang="it-IT" b="1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it-IT">
                <a:solidFill>
                  <a:schemeClr val="tx1"/>
                </a:solidFill>
              </a:rPr>
              <a:t>Docenti di Scuola Secondaria di 1 e 2°grado – 53 iscritti</a:t>
            </a:r>
          </a:p>
          <a:p>
            <a:pPr>
              <a:lnSpc>
                <a:spcPct val="150000"/>
              </a:lnSpc>
            </a:pPr>
            <a:r>
              <a:rPr lang="it-IT">
                <a:solidFill>
                  <a:schemeClr val="tx1"/>
                </a:solidFill>
              </a:rPr>
              <a:t>Organizzato da OTCO CSC, in collaborazione con il GR Veneto e la Sezione SAT, con il patrocinio dell’Azienda per il Turismo di Folgaria Lavarone Luserna e del Consorzio Turistico Asiago Sette Comuni</a:t>
            </a:r>
          </a:p>
        </p:txBody>
      </p:sp>
      <p:pic>
        <p:nvPicPr>
          <p:cNvPr id="9" name="Immagine 8" descr="http://loscarpone.cai.it/files/news/Main/Dicembre%202014/passo_vezzen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44900"/>
            <a:ext cx="32194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5299" name="Rettangolo 3"/>
          <p:cNvSpPr>
            <a:spLocks noChangeArrowheads="1"/>
          </p:cNvSpPr>
          <p:nvPr/>
        </p:nvSpPr>
        <p:spPr bwMode="auto">
          <a:xfrm>
            <a:off x="3348038" y="476250"/>
            <a:ext cx="28432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eaLnBrk="1" fontAlgn="ctr" hangingPunct="1"/>
            <a:r>
              <a:rPr lang="it-IT" sz="1600" b="1">
                <a:solidFill>
                  <a:srgbClr val="000000"/>
                </a:solidFill>
              </a:rPr>
              <a:t>CORSI CAI – SCUOLA 2015</a:t>
            </a:r>
          </a:p>
        </p:txBody>
      </p:sp>
      <p:sp>
        <p:nvSpPr>
          <p:cNvPr id="55300" name="Rettangolo 4"/>
          <p:cNvSpPr>
            <a:spLocks noChangeArrowheads="1"/>
          </p:cNvSpPr>
          <p:nvPr/>
        </p:nvSpPr>
        <p:spPr bwMode="auto">
          <a:xfrm>
            <a:off x="323850" y="981075"/>
            <a:ext cx="4535488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b="1">
                <a:solidFill>
                  <a:schemeClr val="tx1"/>
                </a:solidFill>
              </a:rPr>
              <a:t>Corso nazionale di aggiornamento per insegnanti di scienze motorie “L’arrampicata in età evolutiva”</a:t>
            </a:r>
            <a:endParaRPr lang="it-IT" altLang="ja-JP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it-IT">
                <a:solidFill>
                  <a:schemeClr val="tx1"/>
                </a:solidFill>
              </a:rPr>
              <a:t>Belluno  4 -6 settembre  2015</a:t>
            </a:r>
            <a:r>
              <a:rPr lang="it-IT" b="1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it-IT">
                <a:solidFill>
                  <a:schemeClr val="tx1"/>
                </a:solidFill>
              </a:rPr>
              <a:t>Docenti di scienze motorie della Scuola Secondaria di 1 e 2°grado - 25  iscritti</a:t>
            </a:r>
          </a:p>
          <a:p>
            <a:pPr>
              <a:lnSpc>
                <a:spcPct val="150000"/>
              </a:lnSpc>
            </a:pPr>
            <a:r>
              <a:rPr lang="it-IT">
                <a:solidFill>
                  <a:schemeClr val="tx1"/>
                </a:solidFill>
              </a:rPr>
              <a:t>Organizzato da OTCO CNSASA</a:t>
            </a:r>
          </a:p>
        </p:txBody>
      </p:sp>
      <p:pic>
        <p:nvPicPr>
          <p:cNvPr id="28677" name="Immagine 6" descr="Corso_Scuole_CAI_Valfurva-225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981075"/>
            <a:ext cx="30194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3924300" y="4581525"/>
            <a:ext cx="467995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zh-CN" b="1">
                <a:solidFill>
                  <a:schemeClr val="tx1"/>
                </a:solidFill>
                <a:cs typeface="Times New Roman" charset="0"/>
              </a:rPr>
              <a:t>Corso nazionale per insegnanti  “Sub Imbribus: sotto le piogge, paesaggi d'Appennino modellati dall’acqua”</a:t>
            </a:r>
            <a:endParaRPr lang="it-IT" altLang="zh-CN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it-IT">
                <a:solidFill>
                  <a:schemeClr val="tx1"/>
                </a:solidFill>
              </a:rPr>
              <a:t>Subiaco (Roma) 22 – 25 ottobre  2015</a:t>
            </a:r>
            <a:r>
              <a:rPr lang="it-IT" b="1">
                <a:solidFill>
                  <a:schemeClr val="tx1"/>
                </a:solidFill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it-IT">
                <a:solidFill>
                  <a:schemeClr val="tx1"/>
                </a:solidFill>
              </a:rPr>
              <a:t>Docenti di Scuola Secondaria di 1 e 2°grado </a:t>
            </a:r>
            <a:r>
              <a:rPr lang="it-IT" b="1">
                <a:solidFill>
                  <a:schemeClr val="tx1"/>
                </a:solidFill>
              </a:rPr>
              <a:t>- </a:t>
            </a:r>
            <a:r>
              <a:rPr lang="it-IT">
                <a:solidFill>
                  <a:schemeClr val="tx1"/>
                </a:solidFill>
              </a:rPr>
              <a:t>32  iscritti</a:t>
            </a:r>
          </a:p>
          <a:p>
            <a:pPr>
              <a:lnSpc>
                <a:spcPct val="150000"/>
              </a:lnSpc>
            </a:pPr>
            <a:r>
              <a:rPr lang="it-IT">
                <a:solidFill>
                  <a:schemeClr val="tx1"/>
                </a:solidFill>
              </a:rPr>
              <a:t>Organizzato da OTCO TAM, GR Lazio e la Sottosezione Subiaco della Sezione di Tivoli</a:t>
            </a:r>
          </a:p>
        </p:txBody>
      </p:sp>
      <p:pic>
        <p:nvPicPr>
          <p:cNvPr id="9" name="Immagine 3" descr="Club Alpino Italiano XXV corso nazionale di aggiornamento per insegnanti Sub Imbribus - “Sotto le piogge, paesaggi d'Appennino modellati dall’acqua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60800"/>
            <a:ext cx="3148012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4" name="Text Box 51"/>
          <p:cNvSpPr txBox="1">
            <a:spLocks noChangeArrowheads="1"/>
          </p:cNvSpPr>
          <p:nvPr/>
        </p:nvSpPr>
        <p:spPr bwMode="auto">
          <a:xfrm>
            <a:off x="1547813" y="6624638"/>
            <a:ext cx="594042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500"/>
              </a:spcBef>
              <a:buSzPct val="100000"/>
            </a:pPr>
            <a:r>
              <a:rPr lang="it-IT" sz="900">
                <a:solidFill>
                  <a:schemeClr val="tx1"/>
                </a:solidFill>
              </a:rPr>
              <a:t>Assemblea dei Delegati – Saint Vincent, 22 maggio 2016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971550" y="681038"/>
            <a:ext cx="69850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1000"/>
              </a:spcBef>
              <a:buSzPct val="100000"/>
            </a:pPr>
            <a:r>
              <a:rPr lang="it-IT" sz="1600" b="1">
                <a:solidFill>
                  <a:schemeClr val="tx1"/>
                </a:solidFill>
              </a:rPr>
              <a:t>COSTI PER IL PERSONALE 2011 - 2015</a:t>
            </a: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827088" y="5661025"/>
            <a:ext cx="7458075" cy="7635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>
              <a:spcBef>
                <a:spcPts val="112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b="1" dirty="0">
                <a:solidFill>
                  <a:schemeClr val="tx1"/>
                </a:solidFill>
                <a:cs typeface="Arial" charset="0"/>
              </a:rPr>
              <a:t>Costi del personale pari al 5,9 % costi della produzione</a:t>
            </a:r>
          </a:p>
          <a:p>
            <a:pPr algn="ctr" eaLnBrk="1" hangingPunct="1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b="1" dirty="0" smtClean="0">
                <a:solidFill>
                  <a:schemeClr val="tx1"/>
                </a:solidFill>
                <a:cs typeface="Arial" charset="0"/>
              </a:rPr>
              <a:t>(6,04 %nel 2014)</a:t>
            </a:r>
            <a:endParaRPr lang="it-IT" sz="1600" b="1" dirty="0">
              <a:solidFill>
                <a:schemeClr val="tx1"/>
              </a:solidFill>
              <a:cs typeface="Arial" charset="0"/>
            </a:endParaRPr>
          </a:p>
        </p:txBody>
      </p:sp>
      <p:graphicFrame>
        <p:nvGraphicFramePr>
          <p:cNvPr id="57348" name="Grafico 4"/>
          <p:cNvGraphicFramePr>
            <a:graphicFrameLocks/>
          </p:cNvGraphicFramePr>
          <p:nvPr/>
        </p:nvGraphicFramePr>
        <p:xfrm>
          <a:off x="1116013" y="1423988"/>
          <a:ext cx="6950075" cy="401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2" r:id="rId5" imgW="6950042" imgH="4005419" progId="Excel.Chart.8">
                  <p:embed/>
                </p:oleObj>
              </mc:Choice>
              <mc:Fallback>
                <p:oleObj r:id="rId5" imgW="6950042" imgH="4005419" progId="Excel.Chart.8">
                  <p:embed/>
                  <p:pic>
                    <p:nvPicPr>
                      <p:cNvPr id="0" name="Grafico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423988"/>
                        <a:ext cx="6950075" cy="401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349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0975"/>
            <a:ext cx="57308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116013"/>
            <a:ext cx="8218487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5572125"/>
            <a:ext cx="8218487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Text Box 6"/>
          <p:cNvSpPr txBox="1">
            <a:spLocks noChangeArrowheads="1"/>
          </p:cNvSpPr>
          <p:nvPr/>
        </p:nvSpPr>
        <p:spPr bwMode="auto">
          <a:xfrm>
            <a:off x="357188" y="214313"/>
            <a:ext cx="27146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ts val="625"/>
              </a:spcBef>
              <a:buSzPct val="100000"/>
            </a:pPr>
            <a:r>
              <a:rPr lang="it-IT" sz="1000">
                <a:solidFill>
                  <a:schemeClr val="tx1"/>
                </a:solidFill>
              </a:rPr>
              <a:t>Bilancio 2015 -  COSTI – </a:t>
            </a:r>
            <a:r>
              <a:rPr lang="it-IT" sz="1000" i="1" u="sng">
                <a:solidFill>
                  <a:schemeClr val="tx1"/>
                </a:solidFill>
              </a:rPr>
              <a:t> Personale</a:t>
            </a:r>
            <a:endParaRPr lang="it-IT" sz="1000" i="1" u="sng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57353" name="Text Box 51"/>
          <p:cNvSpPr txBox="1">
            <a:spLocks noChangeArrowheads="1"/>
          </p:cNvSpPr>
          <p:nvPr/>
        </p:nvSpPr>
        <p:spPr bwMode="auto">
          <a:xfrm>
            <a:off x="1619250" y="6624638"/>
            <a:ext cx="594042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500"/>
              </a:spcBef>
              <a:buSzPct val="100000"/>
            </a:pPr>
            <a:r>
              <a:rPr lang="it-IT" sz="900">
                <a:solidFill>
                  <a:schemeClr val="tx1"/>
                </a:solidFill>
              </a:rPr>
              <a:t>Assemblea dei Delegati – Saint Vincent, 22 maggio 2016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 dir="vert"/>
      </p:transition>
    </mc:Choice>
    <mc:Fallback xmlns="">
      <p:transition xmlns:p14="http://schemas.microsoft.com/office/powerpoint/2010/main"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0975"/>
            <a:ext cx="57308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827584" y="4941168"/>
            <a:ext cx="7561262" cy="107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buSzPct val="100000"/>
            </a:pPr>
            <a:r>
              <a:rPr lang="it-IT" sz="3200" b="1" dirty="0">
                <a:solidFill>
                  <a:schemeClr val="accent2">
                    <a:lumMod val="50000"/>
                  </a:schemeClr>
                </a:solidFill>
              </a:rPr>
              <a:t>Bilancio d’esercizio </a:t>
            </a:r>
          </a:p>
          <a:p>
            <a:pPr algn="ctr" eaLnBrk="1" hangingPunct="1">
              <a:buSzPct val="100000"/>
            </a:pPr>
            <a:r>
              <a:rPr lang="it-IT" sz="3200" b="1" dirty="0">
                <a:solidFill>
                  <a:schemeClr val="accent2">
                    <a:lumMod val="50000"/>
                  </a:schemeClr>
                </a:solidFill>
              </a:rPr>
              <a:t>2015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76375" y="5949950"/>
            <a:ext cx="59039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875"/>
              </a:spcBef>
              <a:buSzPct val="100000"/>
            </a:pPr>
            <a:r>
              <a:rPr lang="it-IT" b="1" dirty="0">
                <a:cs typeface="Arial" charset="0"/>
              </a:rPr>
              <a:t>ASSEMBLEA DEI DELEGATI – SAINT VINCENT (AO)</a:t>
            </a:r>
          </a:p>
          <a:p>
            <a:pPr algn="ctr" eaLnBrk="1" hangingPunct="1">
              <a:spcBef>
                <a:spcPts val="875"/>
              </a:spcBef>
              <a:buSzPct val="100000"/>
            </a:pPr>
            <a:r>
              <a:rPr lang="it-IT" b="1" dirty="0">
                <a:cs typeface="Arial" charset="0"/>
              </a:rPr>
              <a:t>22 maggio 2016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916238" y="3141663"/>
            <a:ext cx="1871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285750" y="214313"/>
            <a:ext cx="2857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ts val="625"/>
              </a:spcBef>
              <a:buSzPct val="100000"/>
            </a:pPr>
            <a:r>
              <a:rPr lang="it-IT" sz="1000">
                <a:solidFill>
                  <a:schemeClr val="tx1"/>
                </a:solidFill>
              </a:rPr>
              <a:t>Bilancio 2015 - ATTIVO –</a:t>
            </a:r>
            <a:r>
              <a:rPr lang="it-IT" sz="1000" u="sng">
                <a:solidFill>
                  <a:schemeClr val="tx1"/>
                </a:solidFill>
              </a:rPr>
              <a:t> </a:t>
            </a:r>
            <a:r>
              <a:rPr lang="it-IT" sz="1000" i="1" u="sng">
                <a:solidFill>
                  <a:schemeClr val="tx1"/>
                </a:solidFill>
              </a:rPr>
              <a:t>Attivo circolante </a:t>
            </a:r>
          </a:p>
        </p:txBody>
      </p:sp>
      <p:pic>
        <p:nvPicPr>
          <p:cNvPr id="10245" name="Picture 8" descr="BIL15_Torta Compos Crediti_O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8" t="12245" r="39001" b="6505"/>
          <a:stretch>
            <a:fillRect/>
          </a:stretch>
        </p:blipFill>
        <p:spPr bwMode="auto">
          <a:xfrm>
            <a:off x="827088" y="1620838"/>
            <a:ext cx="5002212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6481763" y="1881188"/>
          <a:ext cx="2270125" cy="2520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0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0419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 Credito verso altri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1" marR="9521" marT="9528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 Crediti tributari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1" marR="9521" marT="9528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 Crediti verso clienti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1" marR="9521" marT="9528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 Crediti verso sezioni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1" marR="9521" marT="9528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 Crediti diversi 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1" marR="9521" marT="9528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260" name="Rettangolo 1"/>
          <p:cNvSpPr>
            <a:spLocks noChangeArrowheads="1"/>
          </p:cNvSpPr>
          <p:nvPr/>
        </p:nvSpPr>
        <p:spPr bwMode="auto">
          <a:xfrm>
            <a:off x="6227763" y="2205038"/>
            <a:ext cx="144462" cy="144462"/>
          </a:xfrm>
          <a:prstGeom prst="rect">
            <a:avLst/>
          </a:prstGeom>
          <a:solidFill>
            <a:srgbClr val="09D1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/>
          </a:p>
        </p:txBody>
      </p:sp>
      <p:sp>
        <p:nvSpPr>
          <p:cNvPr id="10261" name="Rettangolo 1"/>
          <p:cNvSpPr>
            <a:spLocks noChangeArrowheads="1"/>
          </p:cNvSpPr>
          <p:nvPr/>
        </p:nvSpPr>
        <p:spPr bwMode="auto">
          <a:xfrm>
            <a:off x="6227763" y="2708275"/>
            <a:ext cx="144462" cy="144463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/>
          </a:p>
        </p:txBody>
      </p:sp>
      <p:sp>
        <p:nvSpPr>
          <p:cNvPr id="10262" name="Rettangolo 1"/>
          <p:cNvSpPr>
            <a:spLocks noChangeArrowheads="1"/>
          </p:cNvSpPr>
          <p:nvPr/>
        </p:nvSpPr>
        <p:spPr bwMode="auto">
          <a:xfrm>
            <a:off x="6227763" y="4221163"/>
            <a:ext cx="144462" cy="144462"/>
          </a:xfrm>
          <a:prstGeom prst="rect">
            <a:avLst/>
          </a:prstGeom>
          <a:solidFill>
            <a:srgbClr val="CACF0F"/>
          </a:solidFill>
          <a:ln w="9525">
            <a:solidFill>
              <a:srgbClr val="E2DD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/>
          </a:p>
        </p:txBody>
      </p:sp>
      <p:sp>
        <p:nvSpPr>
          <p:cNvPr id="10263" name="Rettangolo 1"/>
          <p:cNvSpPr>
            <a:spLocks noChangeArrowheads="1"/>
          </p:cNvSpPr>
          <p:nvPr/>
        </p:nvSpPr>
        <p:spPr bwMode="auto">
          <a:xfrm>
            <a:off x="6227763" y="3695700"/>
            <a:ext cx="144462" cy="144463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/>
          </a:p>
        </p:txBody>
      </p:sp>
      <p:sp>
        <p:nvSpPr>
          <p:cNvPr id="10264" name="Rettangolo 1"/>
          <p:cNvSpPr>
            <a:spLocks noChangeArrowheads="1"/>
          </p:cNvSpPr>
          <p:nvPr/>
        </p:nvSpPr>
        <p:spPr bwMode="auto">
          <a:xfrm>
            <a:off x="6227763" y="3214688"/>
            <a:ext cx="144462" cy="144462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/>
          </a:p>
        </p:txBody>
      </p:sp>
      <p:sp>
        <p:nvSpPr>
          <p:cNvPr id="10265" name="Rectangle 4"/>
          <p:cNvSpPr>
            <a:spLocks noChangeArrowheads="1"/>
          </p:cNvSpPr>
          <p:nvPr/>
        </p:nvSpPr>
        <p:spPr bwMode="auto">
          <a:xfrm>
            <a:off x="1582738" y="769938"/>
            <a:ext cx="597693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marL="87313" indent="-84138" algn="ctr" eaLnBrk="1" hangingPunct="1">
              <a:spcBef>
                <a:spcPts val="1125"/>
              </a:spcBef>
              <a:buSzPct val="100000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it-IT" sz="1800" b="1">
                <a:solidFill>
                  <a:schemeClr val="tx1"/>
                </a:solidFill>
              </a:rPr>
              <a:t> COMPOSIZIONE CREDITI  AL 31.12.2015</a:t>
            </a:r>
          </a:p>
        </p:txBody>
      </p:sp>
      <p:cxnSp>
        <p:nvCxnSpPr>
          <p:cNvPr id="18" name="Connettore 1 17"/>
          <p:cNvCxnSpPr>
            <a:cxnSpLocks noChangeShapeType="1"/>
          </p:cNvCxnSpPr>
          <p:nvPr/>
        </p:nvCxnSpPr>
        <p:spPr bwMode="auto">
          <a:xfrm>
            <a:off x="423863" y="5949950"/>
            <a:ext cx="8104187" cy="0"/>
          </a:xfrm>
          <a:prstGeom prst="line">
            <a:avLst/>
          </a:prstGeom>
          <a:noFill/>
          <a:ln w="38100">
            <a:solidFill>
              <a:srgbClr val="009A00"/>
            </a:solidFill>
            <a:round/>
            <a:headEnd/>
            <a:tailEnd/>
          </a:ln>
          <a:effectLst>
            <a:outerShdw blurRad="63500" dist="25401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026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265238"/>
            <a:ext cx="8212137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8" name="Text Box 51"/>
          <p:cNvSpPr txBox="1">
            <a:spLocks noChangeArrowheads="1"/>
          </p:cNvSpPr>
          <p:nvPr/>
        </p:nvSpPr>
        <p:spPr bwMode="auto">
          <a:xfrm>
            <a:off x="1606550" y="6500813"/>
            <a:ext cx="594042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500"/>
              </a:spcBef>
              <a:buSzPct val="100000"/>
            </a:pPr>
            <a:r>
              <a:rPr lang="it-IT" sz="900">
                <a:solidFill>
                  <a:schemeClr val="tx1"/>
                </a:solidFill>
              </a:rPr>
              <a:t>Assemblea dei Delegati – Saint Vincent, 22 maggio 2016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2916238" y="3141663"/>
            <a:ext cx="1871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582738" y="642938"/>
            <a:ext cx="59769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marL="87313" indent="-84138" algn="ctr" eaLnBrk="1" hangingPunct="1">
              <a:spcBef>
                <a:spcPts val="1125"/>
              </a:spcBef>
              <a:buSzPct val="100000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it-IT" sz="1800" b="1">
                <a:solidFill>
                  <a:schemeClr val="tx1"/>
                </a:solidFill>
              </a:rPr>
              <a:t>CREDITI 2011 - 2015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285750" y="214313"/>
            <a:ext cx="2857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ts val="625"/>
              </a:spcBef>
              <a:buSzPct val="100000"/>
            </a:pPr>
            <a:r>
              <a:rPr lang="it-IT" sz="1000">
                <a:solidFill>
                  <a:schemeClr val="tx1"/>
                </a:solidFill>
              </a:rPr>
              <a:t>Bilancio 2015 -  ATTIVO –</a:t>
            </a:r>
            <a:r>
              <a:rPr lang="it-IT" sz="1000" u="sng">
                <a:solidFill>
                  <a:schemeClr val="tx1"/>
                </a:solidFill>
              </a:rPr>
              <a:t> </a:t>
            </a:r>
            <a:r>
              <a:rPr lang="it-IT" sz="1000" i="1" u="sng">
                <a:solidFill>
                  <a:schemeClr val="tx1"/>
                </a:solidFill>
              </a:rPr>
              <a:t>Attivo circolante </a:t>
            </a:r>
          </a:p>
        </p:txBody>
      </p:sp>
      <p:graphicFrame>
        <p:nvGraphicFramePr>
          <p:cNvPr id="12294" name="Grafico 11"/>
          <p:cNvGraphicFramePr>
            <a:graphicFrameLocks/>
          </p:cNvGraphicFramePr>
          <p:nvPr/>
        </p:nvGraphicFramePr>
        <p:xfrm>
          <a:off x="571500" y="1203325"/>
          <a:ext cx="8001000" cy="445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r:id="rId6" imgW="7997291" imgH="4455808" progId="Excel.Chart.8">
                  <p:embed/>
                </p:oleObj>
              </mc:Choice>
              <mc:Fallback>
                <p:oleObj r:id="rId6" imgW="7997291" imgH="4455808" progId="Excel.Chart.8">
                  <p:embed/>
                  <p:pic>
                    <p:nvPicPr>
                      <p:cNvPr id="0" name="Grafico 1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203325"/>
                        <a:ext cx="8001000" cy="445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Connettore 1 16"/>
          <p:cNvCxnSpPr>
            <a:cxnSpLocks noChangeShapeType="1"/>
          </p:cNvCxnSpPr>
          <p:nvPr/>
        </p:nvCxnSpPr>
        <p:spPr bwMode="auto">
          <a:xfrm>
            <a:off x="622300" y="5795963"/>
            <a:ext cx="7899400" cy="0"/>
          </a:xfrm>
          <a:prstGeom prst="line">
            <a:avLst/>
          </a:prstGeom>
          <a:noFill/>
          <a:ln w="38100">
            <a:solidFill>
              <a:srgbClr val="009A00"/>
            </a:solidFill>
            <a:round/>
            <a:headEnd/>
            <a:tailEnd/>
          </a:ln>
          <a:effectLst>
            <a:outerShdw blurRad="63500" dist="25401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2296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1403350"/>
            <a:ext cx="7900987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51"/>
          <p:cNvSpPr txBox="1">
            <a:spLocks noChangeArrowheads="1"/>
          </p:cNvSpPr>
          <p:nvPr/>
        </p:nvSpPr>
        <p:spPr bwMode="auto">
          <a:xfrm>
            <a:off x="1606550" y="6500813"/>
            <a:ext cx="594042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500"/>
              </a:spcBef>
              <a:buSzPct val="100000"/>
            </a:pPr>
            <a:r>
              <a:rPr lang="it-IT" sz="900">
                <a:solidFill>
                  <a:schemeClr val="tx1"/>
                </a:solidFill>
              </a:rPr>
              <a:t>Assemblea dei Delegati – Saint Vincent, 22 maggio 2016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over/>
      </p:transition>
    </mc:Choice>
    <mc:Fallback xmlns="">
      <p:transition xmlns:p14="http://schemas.microsoft.com/office/powerpoint/2010/main"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285750" y="214313"/>
            <a:ext cx="2857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ts val="625"/>
              </a:spcBef>
              <a:buSzPct val="100000"/>
            </a:pPr>
            <a:r>
              <a:rPr lang="it-IT" sz="1000">
                <a:solidFill>
                  <a:schemeClr val="tx1"/>
                </a:solidFill>
              </a:rPr>
              <a:t>Bilancio 2015 -  ATTIVO –</a:t>
            </a:r>
            <a:r>
              <a:rPr lang="it-IT" sz="1000" u="sng">
                <a:solidFill>
                  <a:schemeClr val="tx1"/>
                </a:solidFill>
              </a:rPr>
              <a:t> </a:t>
            </a:r>
            <a:r>
              <a:rPr lang="it-IT" sz="1000" i="1" u="sng">
                <a:solidFill>
                  <a:schemeClr val="tx1"/>
                </a:solidFill>
              </a:rPr>
              <a:t>Attivo circolante </a:t>
            </a:r>
          </a:p>
        </p:txBody>
      </p:sp>
      <p:sp>
        <p:nvSpPr>
          <p:cNvPr id="14340" name="Text Box 41"/>
          <p:cNvSpPr txBox="1">
            <a:spLocks noChangeArrowheads="1"/>
          </p:cNvSpPr>
          <p:nvPr/>
        </p:nvSpPr>
        <p:spPr bwMode="auto">
          <a:xfrm>
            <a:off x="517525" y="5930900"/>
            <a:ext cx="792162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indent="3175"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ts val="875"/>
              </a:spcBef>
              <a:buSzPct val="100000"/>
              <a:buFont typeface="Wingdings" charset="0"/>
              <a:buChar char="Ø"/>
            </a:pPr>
            <a:r>
              <a:rPr lang="it-IT">
                <a:solidFill>
                  <a:schemeClr val="tx1"/>
                </a:solidFill>
              </a:rPr>
              <a:t>   Deposito Bancario «CAI per il Nepal» € 152.031,03</a:t>
            </a:r>
          </a:p>
        </p:txBody>
      </p:sp>
      <p:pic>
        <p:nvPicPr>
          <p:cNvPr id="14341" name="Picture 8" descr="BIL15_Trend Disponibilita_O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" t="17851" r="-221" b="9068"/>
          <a:stretch>
            <a:fillRect/>
          </a:stretch>
        </p:blipFill>
        <p:spPr bwMode="auto">
          <a:xfrm>
            <a:off x="844550" y="1736725"/>
            <a:ext cx="7454900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ttore 1 10"/>
          <p:cNvCxnSpPr>
            <a:cxnSpLocks noChangeShapeType="1"/>
          </p:cNvCxnSpPr>
          <p:nvPr/>
        </p:nvCxnSpPr>
        <p:spPr bwMode="auto">
          <a:xfrm>
            <a:off x="423863" y="5575300"/>
            <a:ext cx="8104187" cy="0"/>
          </a:xfrm>
          <a:prstGeom prst="line">
            <a:avLst/>
          </a:prstGeom>
          <a:noFill/>
          <a:ln w="38100">
            <a:solidFill>
              <a:srgbClr val="009A00"/>
            </a:solidFill>
            <a:round/>
            <a:headEnd/>
            <a:tailEnd/>
          </a:ln>
          <a:effectLst>
            <a:outerShdw blurRad="63500" dist="25401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338263"/>
            <a:ext cx="8212137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3"/>
          <p:cNvSpPr>
            <a:spLocks noChangeArrowheads="1"/>
          </p:cNvSpPr>
          <p:nvPr/>
        </p:nvSpPr>
        <p:spPr bwMode="auto">
          <a:xfrm>
            <a:off x="1571625" y="857250"/>
            <a:ext cx="597693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marL="87313" indent="-84138" algn="ctr" eaLnBrk="1" hangingPunct="1">
              <a:spcBef>
                <a:spcPts val="1125"/>
              </a:spcBef>
              <a:buSzPct val="100000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it-IT" sz="1800" b="1">
                <a:solidFill>
                  <a:schemeClr val="tx1"/>
                </a:solidFill>
              </a:rPr>
              <a:t>DISPONIBILITA’ LIQUIDE 2011 - 2015</a:t>
            </a:r>
          </a:p>
        </p:txBody>
      </p:sp>
      <p:sp>
        <p:nvSpPr>
          <p:cNvPr id="14345" name="Text Box 51"/>
          <p:cNvSpPr txBox="1">
            <a:spLocks noChangeArrowheads="1"/>
          </p:cNvSpPr>
          <p:nvPr/>
        </p:nvSpPr>
        <p:spPr bwMode="auto">
          <a:xfrm>
            <a:off x="1606550" y="6500813"/>
            <a:ext cx="594042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500"/>
              </a:spcBef>
              <a:buSzPct val="100000"/>
            </a:pPr>
            <a:r>
              <a:rPr lang="it-IT" sz="900">
                <a:solidFill>
                  <a:schemeClr val="tx1"/>
                </a:solidFill>
              </a:rPr>
              <a:t>Assemblea dei Delegati – Saint Vincent, 22 maggio 2016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:cover/>
      </p:transition>
    </mc:Choice>
    <mc:Fallback xmlns="">
      <p:transition xmlns:p14="http://schemas.microsoft.com/office/powerpoint/2010/main"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285750" y="214313"/>
            <a:ext cx="23574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ts val="625"/>
              </a:spcBef>
              <a:buSzPct val="100000"/>
            </a:pPr>
            <a:r>
              <a:rPr lang="it-IT" sz="1000">
                <a:solidFill>
                  <a:schemeClr val="tx1"/>
                </a:solidFill>
              </a:rPr>
              <a:t>Bilancio 2015 – PASSIVO - </a:t>
            </a:r>
            <a:r>
              <a:rPr lang="it-IT" sz="1000" i="1" u="sng">
                <a:solidFill>
                  <a:schemeClr val="tx1"/>
                </a:solidFill>
              </a:rPr>
              <a:t>Debiti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582738" y="769938"/>
            <a:ext cx="597693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marL="87313" indent="-84138" algn="ctr" eaLnBrk="1" hangingPunct="1">
              <a:spcBef>
                <a:spcPts val="1125"/>
              </a:spcBef>
              <a:buSzPct val="100000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it-IT" sz="1800" b="1">
                <a:solidFill>
                  <a:schemeClr val="tx1"/>
                </a:solidFill>
              </a:rPr>
              <a:t> COMPOSIZIONE DEBITI  AL 31.12.2015</a:t>
            </a:r>
          </a:p>
        </p:txBody>
      </p:sp>
      <p:pic>
        <p:nvPicPr>
          <p:cNvPr id="16389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209675"/>
            <a:ext cx="8218487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6210300"/>
            <a:ext cx="8218487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6443663" y="1881188"/>
          <a:ext cx="2308225" cy="3019428"/>
        </p:xfrm>
        <a:graphic>
          <a:graphicData uri="http://schemas.openxmlformats.org/drawingml/2006/table">
            <a:tbl>
              <a:tblPr/>
              <a:tblGrid>
                <a:gridCol w="2308225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Fornitori</a:t>
                      </a: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Tributari/previdenziali</a:t>
                      </a: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Tributari/previdenziali</a:t>
                      </a: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Debiti Diversi</a:t>
                      </a: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Fondo stabile Pro rifugi</a:t>
                      </a: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Fondo «Il Cai per Nepal»</a:t>
                      </a:r>
                    </a:p>
                  </a:txBody>
                  <a:tcPr marL="9524" marR="9524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398" name="Rettangolo 1"/>
          <p:cNvSpPr>
            <a:spLocks noChangeArrowheads="1"/>
          </p:cNvSpPr>
          <p:nvPr/>
        </p:nvSpPr>
        <p:spPr bwMode="auto">
          <a:xfrm>
            <a:off x="6227763" y="2205038"/>
            <a:ext cx="144462" cy="144462"/>
          </a:xfrm>
          <a:prstGeom prst="rect">
            <a:avLst/>
          </a:prstGeom>
          <a:solidFill>
            <a:srgbClr val="16C9DC"/>
          </a:solidFill>
          <a:ln w="9525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/>
          </a:p>
        </p:txBody>
      </p:sp>
      <p:sp>
        <p:nvSpPr>
          <p:cNvPr id="16399" name="Rettangolo 1"/>
          <p:cNvSpPr>
            <a:spLocks noChangeArrowheads="1"/>
          </p:cNvSpPr>
          <p:nvPr/>
        </p:nvSpPr>
        <p:spPr bwMode="auto">
          <a:xfrm>
            <a:off x="6227763" y="2708275"/>
            <a:ext cx="144462" cy="144463"/>
          </a:xfrm>
          <a:prstGeom prst="rect">
            <a:avLst/>
          </a:prstGeom>
          <a:solidFill>
            <a:srgbClr val="FF66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/>
          </a:p>
        </p:txBody>
      </p:sp>
      <p:sp>
        <p:nvSpPr>
          <p:cNvPr id="16400" name="Rettangolo 1"/>
          <p:cNvSpPr>
            <a:spLocks noChangeArrowheads="1"/>
          </p:cNvSpPr>
          <p:nvPr/>
        </p:nvSpPr>
        <p:spPr bwMode="auto">
          <a:xfrm>
            <a:off x="6227763" y="4221163"/>
            <a:ext cx="144462" cy="144462"/>
          </a:xfrm>
          <a:prstGeom prst="rect">
            <a:avLst/>
          </a:prstGeom>
          <a:solidFill>
            <a:srgbClr val="CACF0F"/>
          </a:solidFill>
          <a:ln w="9525">
            <a:solidFill>
              <a:srgbClr val="E2DD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/>
          </a:p>
        </p:txBody>
      </p:sp>
      <p:sp>
        <p:nvSpPr>
          <p:cNvPr id="16401" name="Rettangolo 1"/>
          <p:cNvSpPr>
            <a:spLocks noChangeArrowheads="1"/>
          </p:cNvSpPr>
          <p:nvPr/>
        </p:nvSpPr>
        <p:spPr bwMode="auto">
          <a:xfrm>
            <a:off x="6227763" y="3695700"/>
            <a:ext cx="144462" cy="144463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/>
          </a:p>
        </p:txBody>
      </p:sp>
      <p:sp>
        <p:nvSpPr>
          <p:cNvPr id="16402" name="Rettangolo 1"/>
          <p:cNvSpPr>
            <a:spLocks noChangeArrowheads="1"/>
          </p:cNvSpPr>
          <p:nvPr/>
        </p:nvSpPr>
        <p:spPr bwMode="auto">
          <a:xfrm>
            <a:off x="6227763" y="3214688"/>
            <a:ext cx="144462" cy="144462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/>
          </a:p>
        </p:txBody>
      </p:sp>
      <p:sp>
        <p:nvSpPr>
          <p:cNvPr id="16403" name="Rettangolo 1"/>
          <p:cNvSpPr>
            <a:spLocks noChangeArrowheads="1"/>
          </p:cNvSpPr>
          <p:nvPr/>
        </p:nvSpPr>
        <p:spPr bwMode="auto">
          <a:xfrm>
            <a:off x="6227763" y="4746625"/>
            <a:ext cx="144462" cy="144463"/>
          </a:xfrm>
          <a:prstGeom prst="rect">
            <a:avLst/>
          </a:prstGeom>
          <a:solidFill>
            <a:srgbClr val="FFC000"/>
          </a:solidFill>
          <a:ln w="9525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/>
          </a:p>
        </p:txBody>
      </p:sp>
      <p:pic>
        <p:nvPicPr>
          <p:cNvPr id="16404" name="Picture 8" descr="BIL15_Torta Compos Debiti_OK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0" r="41177" b="8357"/>
          <a:stretch>
            <a:fillRect/>
          </a:stretch>
        </p:blipFill>
        <p:spPr bwMode="auto">
          <a:xfrm>
            <a:off x="900113" y="1568450"/>
            <a:ext cx="4895850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5" name="Text Box 51"/>
          <p:cNvSpPr txBox="1">
            <a:spLocks noChangeArrowheads="1"/>
          </p:cNvSpPr>
          <p:nvPr/>
        </p:nvSpPr>
        <p:spPr bwMode="auto">
          <a:xfrm>
            <a:off x="1606550" y="6500813"/>
            <a:ext cx="594042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500"/>
              </a:spcBef>
              <a:buSzPct val="100000"/>
            </a:pPr>
            <a:r>
              <a:rPr lang="it-IT" sz="900">
                <a:solidFill>
                  <a:schemeClr val="tx1"/>
                </a:solidFill>
              </a:rPr>
              <a:t>Assemblea dei Delegati – Saint Vincent, 22 maggio 2016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285750" y="214313"/>
            <a:ext cx="2857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ts val="625"/>
              </a:spcBef>
              <a:buSzPct val="100000"/>
            </a:pPr>
            <a:r>
              <a:rPr lang="it-IT" sz="1000">
                <a:solidFill>
                  <a:schemeClr val="tx1"/>
                </a:solidFill>
              </a:rPr>
              <a:t>Bilancio 2015 – PASSIVO - </a:t>
            </a:r>
            <a:r>
              <a:rPr lang="it-IT" sz="1000" i="1" u="sng">
                <a:solidFill>
                  <a:schemeClr val="tx1"/>
                </a:solidFill>
              </a:rPr>
              <a:t>Debiti</a:t>
            </a:r>
          </a:p>
        </p:txBody>
      </p:sp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1514475" y="681038"/>
            <a:ext cx="59769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marL="87313" indent="-84138" algn="ctr" eaLnBrk="1" hangingPunct="1">
              <a:spcBef>
                <a:spcPts val="1125"/>
              </a:spcBef>
              <a:buSzPct val="100000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it-IT" sz="1800" b="1">
                <a:solidFill>
                  <a:schemeClr val="tx1"/>
                </a:solidFill>
              </a:rPr>
              <a:t>DEBITI  2011 - 2015</a:t>
            </a:r>
          </a:p>
        </p:txBody>
      </p:sp>
      <p:pic>
        <p:nvPicPr>
          <p:cNvPr id="18437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1125538"/>
            <a:ext cx="8099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661025"/>
            <a:ext cx="80994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9" name="Grafico 16"/>
          <p:cNvGraphicFramePr>
            <a:graphicFrameLocks/>
          </p:cNvGraphicFramePr>
          <p:nvPr/>
        </p:nvGraphicFramePr>
        <p:xfrm>
          <a:off x="560388" y="1506538"/>
          <a:ext cx="8202612" cy="401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r:id="rId8" imgW="8198442" imgH="4023027" progId="Excel.Chart.8">
                  <p:embed/>
                </p:oleObj>
              </mc:Choice>
              <mc:Fallback>
                <p:oleObj r:id="rId8" imgW="8198442" imgH="4023027" progId="Excel.Chart.8">
                  <p:embed/>
                  <p:pic>
                    <p:nvPicPr>
                      <p:cNvPr id="0" name="Grafico 16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1506538"/>
                        <a:ext cx="8202612" cy="401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Text Box 51"/>
          <p:cNvSpPr txBox="1">
            <a:spLocks noChangeArrowheads="1"/>
          </p:cNvSpPr>
          <p:nvPr/>
        </p:nvSpPr>
        <p:spPr bwMode="auto">
          <a:xfrm>
            <a:off x="1606550" y="6500813"/>
            <a:ext cx="594042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500"/>
              </a:spcBef>
              <a:buSzPct val="100000"/>
            </a:pPr>
            <a:r>
              <a:rPr lang="it-IT" sz="900">
                <a:solidFill>
                  <a:schemeClr val="tx1"/>
                </a:solidFill>
              </a:rPr>
              <a:t>Assemblea dei Delegati – Saint Vincent, 22 maggio 2016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over/>
      </p:transition>
    </mc:Choice>
    <mc:Fallback xmlns="">
      <p:transition xmlns:p14="http://schemas.microsoft.com/office/powerpoint/2010/main"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23" name="Group 111"/>
          <p:cNvGraphicFramePr>
            <a:graphicFrameLocks noGrp="1"/>
          </p:cNvGraphicFramePr>
          <p:nvPr/>
        </p:nvGraphicFramePr>
        <p:xfrm>
          <a:off x="466725" y="836613"/>
          <a:ext cx="8208963" cy="5324477"/>
        </p:xfrm>
        <a:graphic>
          <a:graphicData uri="http://schemas.openxmlformats.org/drawingml/2006/table">
            <a:tbl>
              <a:tblPr/>
              <a:tblGrid>
                <a:gridCol w="4667250"/>
                <a:gridCol w="1771650"/>
                <a:gridCol w="1770063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2015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2014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A)  Valore della produzione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12.492.089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12.090.469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B)  Costi della produzione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12.428.352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12.021.178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Differenza tra valore e costi della produzione (A-B)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63.737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69.291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C)  Proventi e oneri finanziari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(4.680)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(5.201)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D)  Rettifiche di valore di attività finanziarie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-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-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E)  Proventi e oneri straordinari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-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-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Risultato prima delle imposte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59.057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64.090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Imposte sul reddito dell'esercizio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(35.842)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(34.896)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Risultato di esercizio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23.215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29.194</a:t>
                      </a: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>
                      <a:noFill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17" name="Picture 4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8" name="Rectangle 42"/>
          <p:cNvSpPr>
            <a:spLocks noChangeArrowheads="1"/>
          </p:cNvSpPr>
          <p:nvPr/>
        </p:nvSpPr>
        <p:spPr bwMode="auto">
          <a:xfrm>
            <a:off x="1692275" y="333375"/>
            <a:ext cx="59769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marL="87313" indent="-84138" algn="ctr" eaLnBrk="1" hangingPunct="1">
              <a:spcBef>
                <a:spcPts val="1250"/>
              </a:spcBef>
              <a:buSzPct val="100000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it-IT" sz="2000" b="1">
                <a:solidFill>
                  <a:schemeClr val="tx1"/>
                </a:solidFill>
              </a:rPr>
              <a:t>CONTO ECONOMICO</a:t>
            </a:r>
          </a:p>
        </p:txBody>
      </p:sp>
      <p:sp>
        <p:nvSpPr>
          <p:cNvPr id="2" name="Oval 52"/>
          <p:cNvSpPr>
            <a:spLocks noChangeArrowheads="1"/>
          </p:cNvSpPr>
          <p:nvPr/>
        </p:nvSpPr>
        <p:spPr bwMode="auto">
          <a:xfrm>
            <a:off x="5867400" y="5643563"/>
            <a:ext cx="1220788" cy="692150"/>
          </a:xfrm>
          <a:prstGeom prst="ellipse">
            <a:avLst/>
          </a:prstGeom>
          <a:noFill/>
          <a:ln w="31623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/>
          </a:p>
        </p:txBody>
      </p:sp>
      <p:sp>
        <p:nvSpPr>
          <p:cNvPr id="20520" name="Text Box 51"/>
          <p:cNvSpPr txBox="1">
            <a:spLocks noChangeArrowheads="1"/>
          </p:cNvSpPr>
          <p:nvPr/>
        </p:nvSpPr>
        <p:spPr bwMode="auto">
          <a:xfrm>
            <a:off x="1606550" y="6500813"/>
            <a:ext cx="594042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500"/>
              </a:spcBef>
              <a:buSzPct val="100000"/>
            </a:pPr>
            <a:r>
              <a:rPr lang="it-IT" sz="900">
                <a:solidFill>
                  <a:schemeClr val="tx1"/>
                </a:solidFill>
              </a:rPr>
              <a:t>Assemblea dei Delegati – Saint Vincent, 22 maggio 2016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180975"/>
            <a:ext cx="574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051050" y="933450"/>
            <a:ext cx="5616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589088" y="342900"/>
            <a:ext cx="59769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marL="87313" indent="-84138" algn="ctr" eaLnBrk="1" hangingPunct="1">
              <a:spcBef>
                <a:spcPts val="1125"/>
              </a:spcBef>
              <a:buSzPct val="100000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it-IT" sz="1800" b="1">
                <a:solidFill>
                  <a:schemeClr val="tx1"/>
                </a:solidFill>
                <a:cs typeface="Arial" charset="0"/>
              </a:rPr>
              <a:t>VALORE DELLA PRODUZIONE</a:t>
            </a:r>
          </a:p>
          <a:p>
            <a:pPr marL="87313" indent="-84138" algn="ctr" eaLnBrk="1" hangingPunct="1">
              <a:buSzPct val="100000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it-IT">
                <a:solidFill>
                  <a:schemeClr val="tx1"/>
                </a:solidFill>
                <a:cs typeface="Arial" charset="0"/>
              </a:rPr>
              <a:t>(escluso la Variazione delle rimanenze)</a:t>
            </a:r>
          </a:p>
        </p:txBody>
      </p:sp>
      <p:graphicFrame>
        <p:nvGraphicFramePr>
          <p:cNvPr id="22533" name="Gra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4751875"/>
              </p:ext>
            </p:extLst>
          </p:nvPr>
        </p:nvGraphicFramePr>
        <p:xfrm>
          <a:off x="259556" y="1124744"/>
          <a:ext cx="8624887" cy="503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r:id="rId6" imgW="8626588" imgH="5041829" progId="Excel.Chart.8">
                  <p:embed/>
                </p:oleObj>
              </mc:Choice>
              <mc:Fallback>
                <p:oleObj r:id="rId6" imgW="8626588" imgH="5041829" progId="Excel.Chart.8">
                  <p:embed/>
                  <p:pic>
                    <p:nvPicPr>
                      <p:cNvPr id="0" name="Grafico 1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6" y="1124744"/>
                        <a:ext cx="8624887" cy="503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Rettangolo 2"/>
          <p:cNvSpPr>
            <a:spLocks noChangeArrowheads="1"/>
          </p:cNvSpPr>
          <p:nvPr/>
        </p:nvSpPr>
        <p:spPr bwMode="auto">
          <a:xfrm>
            <a:off x="468313" y="6165850"/>
            <a:ext cx="8548687" cy="3381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altLang="it-IT" sz="1600" b="1" cap="small" dirty="0">
                <a:solidFill>
                  <a:srgbClr val="FF0000"/>
                </a:solidFill>
                <a:ea typeface="ＭＳ Ｐゴシック" pitchFamily="34" charset="-128"/>
                <a:cs typeface="+mn-cs"/>
              </a:rPr>
              <a:t>Tasso di autonomia finanziaria pari al 100 </a:t>
            </a:r>
            <a:r>
              <a:rPr lang="it-IT" altLang="it-IT" sz="1600" b="1" cap="small" dirty="0" smtClean="0">
                <a:solidFill>
                  <a:srgbClr val="FF0000"/>
                </a:solidFill>
                <a:ea typeface="ＭＳ Ｐゴシック" pitchFamily="34" charset="-128"/>
                <a:cs typeface="+mn-cs"/>
              </a:rPr>
              <a:t>%</a:t>
            </a:r>
            <a:endParaRPr lang="it-IT" altLang="it-IT" sz="1600" b="1" cap="small" dirty="0">
              <a:solidFill>
                <a:srgbClr val="FF0000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22535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012825"/>
            <a:ext cx="8218487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092825"/>
            <a:ext cx="82184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Text Box 51"/>
          <p:cNvSpPr txBox="1">
            <a:spLocks noChangeArrowheads="1"/>
          </p:cNvSpPr>
          <p:nvPr/>
        </p:nvSpPr>
        <p:spPr bwMode="auto">
          <a:xfrm>
            <a:off x="1606550" y="6500813"/>
            <a:ext cx="594042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500"/>
              </a:spcBef>
              <a:buSzPct val="100000"/>
            </a:pPr>
            <a:r>
              <a:rPr lang="it-IT" sz="900">
                <a:solidFill>
                  <a:schemeClr val="tx1"/>
                </a:solidFill>
              </a:rPr>
              <a:t>Assemblea dei Delegati – Saint Vincent, 22 maggio 2016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9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A34B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18150</TotalTime>
  <Words>2645</Words>
  <Application>Microsoft Office PowerPoint</Application>
  <PresentationFormat>Presentazione su schermo (4:3)</PresentationFormat>
  <Paragraphs>463</Paragraphs>
  <Slides>27</Slides>
  <Notes>27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5" baseType="lpstr">
      <vt:lpstr>MS PGothic</vt:lpstr>
      <vt:lpstr>MS PGothic</vt:lpstr>
      <vt:lpstr>Arial</vt:lpstr>
      <vt:lpstr>Times New Roman</vt:lpstr>
      <vt:lpstr>Verdana</vt:lpstr>
      <vt:lpstr>Wingdings</vt:lpstr>
      <vt:lpstr>Struttura predefinita</vt:lpstr>
      <vt:lpstr>Grafico di Microsoft Office Excel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Amministrazione4</dc:creator>
  <cp:lastModifiedBy>Laura Palumberi</cp:lastModifiedBy>
  <cp:revision>2068</cp:revision>
  <cp:lastPrinted>2016-05-09T12:56:34Z</cp:lastPrinted>
  <dcterms:created xsi:type="dcterms:W3CDTF">2004-05-17T07:19:49Z</dcterms:created>
  <dcterms:modified xsi:type="dcterms:W3CDTF">2017-03-28T09:38:56Z</dcterms:modified>
</cp:coreProperties>
</file>